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9794-238B-4BE7-9E11-DDF5253AF2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6172-F4C8-4F16-BDE7-D93F97F1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7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9794-238B-4BE7-9E11-DDF5253AF2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6172-F4C8-4F16-BDE7-D93F97F1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7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9794-238B-4BE7-9E11-DDF5253AF2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6172-F4C8-4F16-BDE7-D93F97F1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9794-238B-4BE7-9E11-DDF5253AF2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6172-F4C8-4F16-BDE7-D93F97F1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9794-238B-4BE7-9E11-DDF5253AF2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6172-F4C8-4F16-BDE7-D93F97F1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9794-238B-4BE7-9E11-DDF5253AF2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6172-F4C8-4F16-BDE7-D93F97F1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9794-238B-4BE7-9E11-DDF5253AF2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6172-F4C8-4F16-BDE7-D93F97F1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0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9794-238B-4BE7-9E11-DDF5253AF2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6172-F4C8-4F16-BDE7-D93F97F1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7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9794-238B-4BE7-9E11-DDF5253AF2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6172-F4C8-4F16-BDE7-D93F97F1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6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9794-238B-4BE7-9E11-DDF5253AF2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6172-F4C8-4F16-BDE7-D93F97F1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5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9794-238B-4BE7-9E11-DDF5253AF2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6172-F4C8-4F16-BDE7-D93F97F1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F9794-238B-4BE7-9E11-DDF5253AF2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6172-F4C8-4F16-BDE7-D93F97F11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4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stculture.hqca.ca/overcoming-barriers-to-a-just-culture/" TargetMode="External"/><Relationship Id="rId2" Type="http://schemas.openxmlformats.org/officeDocument/2006/relationships/hyperlink" Target="https://humanisticsystems.com/2023/10/18/why-is-it-just-so-difficult-barriers-to-just-culture-in-the-real-worl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urocontrol.int/sites/default/files/2023-10/eurocontrol-hindsight-magazine-35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Barriers to Implementing</a:t>
            </a:r>
            <a:br>
              <a:rPr lang="en-US" dirty="0" smtClean="0"/>
            </a:br>
            <a:r>
              <a:rPr lang="en-US" dirty="0" smtClean="0"/>
              <a:t>a Just Culture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Amanda Riley</a:t>
            </a:r>
            <a:br>
              <a:rPr lang="en-US" dirty="0" smtClean="0"/>
            </a:br>
            <a:r>
              <a:rPr lang="en-US" dirty="0" smtClean="0"/>
              <a:t>9/29/24</a:t>
            </a:r>
            <a:br>
              <a:rPr lang="en-US" dirty="0" smtClean="0"/>
            </a:br>
            <a:r>
              <a:rPr lang="en-US" dirty="0" smtClean="0"/>
              <a:t>CSD380-O316</a:t>
            </a:r>
            <a:br>
              <a:rPr lang="en-US" dirty="0" smtClean="0"/>
            </a:br>
            <a:r>
              <a:rPr lang="en-US" dirty="0" smtClean="0"/>
              <a:t>Module 9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1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S. </a:t>
            </a:r>
            <a:r>
              <a:rPr lang="en-US" dirty="0" err="1" smtClean="0"/>
              <a:t>Shorrock</a:t>
            </a:r>
            <a:r>
              <a:rPr lang="en-US" dirty="0" smtClean="0"/>
              <a:t>, “</a:t>
            </a:r>
            <a:r>
              <a:rPr lang="en-US" dirty="0"/>
              <a:t>Why Is It Just So Difficult? Barriers to ‘Just Culture’ in the Real </a:t>
            </a:r>
            <a:r>
              <a:rPr lang="en-US" dirty="0" smtClean="0"/>
              <a:t>World.” Humanistic Systems, Oct 2023. Available: </a:t>
            </a:r>
            <a:r>
              <a:rPr lang="en-US" dirty="0" smtClean="0">
                <a:hlinkClick r:id="rId2"/>
              </a:rPr>
              <a:t>https://humanisticsystems.com/2023/10/18/why-is-it-just-so-difficult-barriers-to-just-culture-in-the-real-world/</a:t>
            </a:r>
            <a:endParaRPr lang="en-US" dirty="0" smtClean="0"/>
          </a:p>
          <a:p>
            <a:pPr fontAlgn="base"/>
            <a:r>
              <a:rPr lang="en-US" dirty="0" err="1" smtClean="0"/>
              <a:t>JustCulture</a:t>
            </a:r>
            <a:r>
              <a:rPr lang="en-US" dirty="0" smtClean="0"/>
              <a:t>, “Overcoming Barriers to a Just Culture.” Available: </a:t>
            </a:r>
            <a:r>
              <a:rPr lang="en-US" dirty="0" smtClean="0">
                <a:hlinkClick r:id="rId3"/>
              </a:rPr>
              <a:t>https://justculture.hqca.ca/overcoming-barriers-to-a-just-culture/</a:t>
            </a:r>
            <a:endParaRPr lang="en-US" dirty="0" smtClean="0"/>
          </a:p>
          <a:p>
            <a:pPr fontAlgn="base"/>
            <a:r>
              <a:rPr lang="en-US" smtClean="0"/>
              <a:t>T</a:t>
            </a:r>
            <a:r>
              <a:rPr lang="en-US" dirty="0" smtClean="0"/>
              <a:t>. </a:t>
            </a:r>
            <a:r>
              <a:rPr lang="en-US" dirty="0" err="1" smtClean="0"/>
              <a:t>Licu</a:t>
            </a:r>
            <a:r>
              <a:rPr lang="en-US" dirty="0" smtClean="0"/>
              <a:t>, R. </a:t>
            </a:r>
            <a:r>
              <a:rPr lang="en-US" dirty="0" err="1" smtClean="0"/>
              <a:t>Cioponea</a:t>
            </a:r>
            <a:r>
              <a:rPr lang="en-US" dirty="0" smtClean="0"/>
              <a:t> &amp; S. </a:t>
            </a:r>
            <a:r>
              <a:rPr lang="en-US" dirty="0" err="1" smtClean="0"/>
              <a:t>Shorrock</a:t>
            </a:r>
            <a:r>
              <a:rPr lang="en-US" dirty="0" smtClean="0"/>
              <a:t>, “Just Culture Revisited… Progress In Just Culture: What Have We Done For You?” </a:t>
            </a:r>
            <a:r>
              <a:rPr lang="en-US" dirty="0" err="1" smtClean="0"/>
              <a:t>HindSight</a:t>
            </a:r>
            <a:r>
              <a:rPr lang="en-US" dirty="0" smtClean="0"/>
              <a:t> 35, Summer 2023. Available: </a:t>
            </a:r>
            <a:r>
              <a:rPr lang="en-US" dirty="0" smtClean="0">
                <a:hlinkClick r:id="rId4"/>
              </a:rPr>
              <a:t>https://www.eurocontrol.int/sites/default/files/2023-10/eurocontrol-hindsight-magazine-35.pdf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95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is “just culture”?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880" y="1825625"/>
            <a:ext cx="64422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2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is “just culture”?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First and foremost it’s an acknowledgement that mistakes will happen, and how we handle them makes a big difference in outcomes</a:t>
            </a:r>
          </a:p>
          <a:p>
            <a:r>
              <a:rPr lang="en-US" sz="3200" dirty="0" smtClean="0"/>
              <a:t>A just culture is basically one where mistakes are used as a collective and individual learning tool, rather than something to place blame for and retaliate</a:t>
            </a:r>
          </a:p>
          <a:p>
            <a:r>
              <a:rPr lang="en-US" sz="3200" dirty="0" smtClean="0"/>
              <a:t>This creates a culture where people are willing to admit and report mistakes, and counterintuitively feel safer to do a better job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730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is “just culture”?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This concept is most important in safety-critical fields such as healthcare and air traffic control</a:t>
            </a:r>
          </a:p>
          <a:p>
            <a:r>
              <a:rPr lang="en-US" sz="3200" dirty="0" smtClean="0"/>
              <a:t>But it also applies to any profession because all of them have safety risks</a:t>
            </a:r>
          </a:p>
          <a:p>
            <a:r>
              <a:rPr lang="en-US" sz="3200" dirty="0" smtClean="0"/>
              <a:t>Software development risks can range from hacking and identity theft to large-scale espionage and terrorism</a:t>
            </a:r>
          </a:p>
        </p:txBody>
      </p:sp>
    </p:spTree>
    <p:extLst>
      <p:ext uri="{BB962C8B-B14F-4D97-AF65-F5344CB8AC3E}">
        <p14:creationId xmlns:p14="http://schemas.microsoft.com/office/powerpoint/2010/main" val="29212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Barriers: Personal, Social &amp; Cultural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Trust is fragile: hard to build and easy to break</a:t>
            </a:r>
          </a:p>
          <a:p>
            <a:r>
              <a:rPr lang="en-US" sz="3200" dirty="0" smtClean="0"/>
              <a:t>Every individual has their own perception of justice, fairness, mistakes, and forgiveness</a:t>
            </a:r>
          </a:p>
          <a:p>
            <a:r>
              <a:rPr lang="en-US" sz="3200" dirty="0" smtClean="0"/>
              <a:t>This perception is based on personality and upbringing and is resistant to change</a:t>
            </a:r>
          </a:p>
          <a:p>
            <a:r>
              <a:rPr lang="en-US" sz="3200" dirty="0" smtClean="0"/>
              <a:t>It’s actually not really possible to force a cultural change, you can only emphasize values to the best of your abilities</a:t>
            </a:r>
          </a:p>
        </p:txBody>
      </p:sp>
    </p:spTree>
    <p:extLst>
      <p:ext uri="{BB962C8B-B14F-4D97-AF65-F5344CB8AC3E}">
        <p14:creationId xmlns:p14="http://schemas.microsoft.com/office/powerpoint/2010/main" val="116058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Barriers: Linguistic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Subtle differences in language are important- don’t let them be the reason your efforts fail!</a:t>
            </a:r>
          </a:p>
          <a:p>
            <a:r>
              <a:rPr lang="en-US" sz="3200" dirty="0" smtClean="0"/>
              <a:t>Negative (deficit-based) language begets negativity</a:t>
            </a:r>
          </a:p>
          <a:p>
            <a:r>
              <a:rPr lang="en-US" sz="3200" dirty="0" smtClean="0"/>
              <a:t>It is also counterproductive to use all-or-nothing language such as a “zero accidents” policy or goal</a:t>
            </a:r>
          </a:p>
          <a:p>
            <a:r>
              <a:rPr lang="en-US" sz="3200" dirty="0" smtClean="0"/>
              <a:t>It’s not realistic and puts too much pressure on people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295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Barriers: Professional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Just as individuals have different ideas about justice and fairness, so do specific professions (both roles within an organization, and different fields entirely)</a:t>
            </a:r>
          </a:p>
          <a:p>
            <a:r>
              <a:rPr lang="en-US" sz="3200" dirty="0" smtClean="0"/>
              <a:t>Some acts and mistakes may be unforgivable in one role but totally forgivable in another</a:t>
            </a:r>
          </a:p>
          <a:p>
            <a:r>
              <a:rPr lang="en-US" sz="3200" dirty="0" smtClean="0"/>
              <a:t>Example: engineers may have rigid expectations; manager roles may be harsh critics</a:t>
            </a:r>
          </a:p>
        </p:txBody>
      </p:sp>
    </p:spTree>
    <p:extLst>
      <p:ext uri="{BB962C8B-B14F-4D97-AF65-F5344CB8AC3E}">
        <p14:creationId xmlns:p14="http://schemas.microsoft.com/office/powerpoint/2010/main" val="246589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Barriers: Historical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This refers to the history of a specific organization and the individuals within it</a:t>
            </a:r>
          </a:p>
          <a:p>
            <a:r>
              <a:rPr lang="en-US" sz="3200" dirty="0" smtClean="0"/>
              <a:t>If someone made a mistake in the past, it may have an effect on others’ opinions for decades to come</a:t>
            </a:r>
          </a:p>
          <a:p>
            <a:r>
              <a:rPr lang="en-US" sz="3200" dirty="0" smtClean="0"/>
              <a:t>An individual being mistreated in an organization may have a similar impact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101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Legal &amp; Societal Barriers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Even if an organization wants to treat mistakes as learning tools, the law may sometimes disagree when preventable harm is involved</a:t>
            </a:r>
          </a:p>
          <a:p>
            <a:r>
              <a:rPr lang="en-US" sz="3200" dirty="0" smtClean="0"/>
              <a:t>Unfortunately laws may be applied inconsistently and not always follow best practices for ideal outcomes</a:t>
            </a:r>
          </a:p>
          <a:p>
            <a:r>
              <a:rPr lang="en-US" sz="3200" dirty="0" smtClean="0"/>
              <a:t>When a harmful outcome occurs, it’s often human nature to want to assign blame and punish someone – this can be hard to overcome</a:t>
            </a:r>
          </a:p>
        </p:txBody>
      </p:sp>
    </p:spTree>
    <p:extLst>
      <p:ext uri="{BB962C8B-B14F-4D97-AF65-F5344CB8AC3E}">
        <p14:creationId xmlns:p14="http://schemas.microsoft.com/office/powerpoint/2010/main" val="5761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529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Barriers to Implementing a Just Culture</vt:lpstr>
      <vt:lpstr>What is “just culture”?</vt:lpstr>
      <vt:lpstr>What is “just culture”?</vt:lpstr>
      <vt:lpstr>What is “just culture”?</vt:lpstr>
      <vt:lpstr>Barriers: Personal, Social &amp; Cultural</vt:lpstr>
      <vt:lpstr>Barriers: Linguistic</vt:lpstr>
      <vt:lpstr>Barriers: Professional</vt:lpstr>
      <vt:lpstr>Barriers: Historical</vt:lpstr>
      <vt:lpstr>Legal &amp; Societal Barriers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Barriers to Implementing a Just Culture</dc:title>
  <dc:creator>Microsoft account</dc:creator>
  <cp:lastModifiedBy>Microsoft account</cp:lastModifiedBy>
  <cp:revision>31</cp:revision>
  <dcterms:created xsi:type="dcterms:W3CDTF">2024-09-29T22:28:27Z</dcterms:created>
  <dcterms:modified xsi:type="dcterms:W3CDTF">2024-09-29T23:11:38Z</dcterms:modified>
</cp:coreProperties>
</file>