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5BD6-C2C3-4BD0-B20B-DA16057E5A3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910C-4C99-41D8-BF3F-D1208919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6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5BD6-C2C3-4BD0-B20B-DA16057E5A3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910C-4C99-41D8-BF3F-D1208919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5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5BD6-C2C3-4BD0-B20B-DA16057E5A3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910C-4C99-41D8-BF3F-D1208919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1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5BD6-C2C3-4BD0-B20B-DA16057E5A3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910C-4C99-41D8-BF3F-D1208919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5BD6-C2C3-4BD0-B20B-DA16057E5A3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910C-4C99-41D8-BF3F-D1208919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4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5BD6-C2C3-4BD0-B20B-DA16057E5A3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910C-4C99-41D8-BF3F-D1208919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4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5BD6-C2C3-4BD0-B20B-DA16057E5A3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910C-4C99-41D8-BF3F-D1208919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3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5BD6-C2C3-4BD0-B20B-DA16057E5A3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910C-4C99-41D8-BF3F-D1208919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3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5BD6-C2C3-4BD0-B20B-DA16057E5A3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910C-4C99-41D8-BF3F-D1208919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6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5BD6-C2C3-4BD0-B20B-DA16057E5A3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910C-4C99-41D8-BF3F-D1208919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3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5BD6-C2C3-4BD0-B20B-DA16057E5A3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910C-4C99-41D8-BF3F-D1208919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5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F5BD6-C2C3-4BD0-B20B-DA16057E5A3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910C-4C99-41D8-BF3F-D1208919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0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dpointprotector.com/blog/your-ultimate-guide-to-source-code-protection/" TargetMode="External"/><Relationship Id="rId2" Type="http://schemas.openxmlformats.org/officeDocument/2006/relationships/hyperlink" Target="https://get.assembla.com/blog/source-code-secur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nyk.io/learn/securing-source-code-repositorie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security/tip/Top-4-source-code-security-best-practices" TargetMode="External"/><Relationship Id="rId2" Type="http://schemas.openxmlformats.org/officeDocument/2006/relationships/hyperlink" Target="https://www.digitalguardian.com/blog/source-code-security-best-practices-protect-against-thef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 Controls in Shared Repositories: Best 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Amanda Riley</a:t>
            </a:r>
            <a:br>
              <a:rPr lang="en-US" dirty="0" smtClean="0"/>
            </a:br>
            <a:r>
              <a:rPr lang="en-US" dirty="0" smtClean="0"/>
              <a:t>10/6/24</a:t>
            </a:r>
            <a:br>
              <a:rPr lang="en-US" dirty="0" smtClean="0"/>
            </a:br>
            <a:r>
              <a:rPr lang="en-US" dirty="0" smtClean="0"/>
              <a:t>CSD380:O316</a:t>
            </a:r>
            <a:br>
              <a:rPr lang="en-US" dirty="0" smtClean="0"/>
            </a:br>
            <a:r>
              <a:rPr lang="en-US" dirty="0" smtClean="0"/>
              <a:t>Module 11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3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C. Fernandez, “</a:t>
            </a:r>
            <a:r>
              <a:rPr lang="en-US" dirty="0"/>
              <a:t>Source Code Security Best Practices: A Complete </a:t>
            </a:r>
            <a:r>
              <a:rPr lang="en-US" dirty="0" smtClean="0"/>
              <a:t>Guide.” </a:t>
            </a:r>
            <a:r>
              <a:rPr lang="en-US" dirty="0" err="1" smtClean="0"/>
              <a:t>Assembla</a:t>
            </a:r>
            <a:r>
              <a:rPr lang="en-US" dirty="0" smtClean="0"/>
              <a:t>, Mar 2024. Available: </a:t>
            </a:r>
            <a:r>
              <a:rPr lang="en-US" dirty="0" smtClean="0">
                <a:hlinkClick r:id="rId2"/>
              </a:rPr>
              <a:t>https://get.assembla.com/blog/source-code-security/</a:t>
            </a:r>
            <a:endParaRPr lang="en-US" dirty="0" smtClean="0"/>
          </a:p>
          <a:p>
            <a:r>
              <a:rPr lang="en-US" dirty="0" smtClean="0"/>
              <a:t>B. </a:t>
            </a:r>
            <a:r>
              <a:rPr lang="en-US" dirty="0" err="1" smtClean="0"/>
              <a:t>Berecki</a:t>
            </a:r>
            <a:r>
              <a:rPr lang="en-US" dirty="0" smtClean="0"/>
              <a:t>, “</a:t>
            </a:r>
            <a:r>
              <a:rPr lang="en-US" dirty="0"/>
              <a:t>Best Practices for Source Code </a:t>
            </a:r>
            <a:r>
              <a:rPr lang="en-US" dirty="0" smtClean="0"/>
              <a:t>Security.” Endpoint Protector, Apr 2022. Available: </a:t>
            </a:r>
            <a:r>
              <a:rPr lang="en-US" dirty="0" smtClean="0">
                <a:hlinkClick r:id="rId3"/>
              </a:rPr>
              <a:t>https://www.endpointprotector.com/blog/your-ultimate-guide-to-source-code-protection/</a:t>
            </a:r>
            <a:endParaRPr lang="en-US" dirty="0" smtClean="0"/>
          </a:p>
          <a:p>
            <a:r>
              <a:rPr lang="en-US" dirty="0" err="1" smtClean="0"/>
              <a:t>Snyk</a:t>
            </a:r>
            <a:r>
              <a:rPr lang="en-US" dirty="0" smtClean="0"/>
              <a:t>, “</a:t>
            </a:r>
            <a:r>
              <a:rPr lang="en-US" dirty="0"/>
              <a:t>Securing Source Code in Repositories is Essential: How To Get </a:t>
            </a:r>
            <a:r>
              <a:rPr lang="en-US" dirty="0" smtClean="0"/>
              <a:t>Started.” Available: </a:t>
            </a:r>
            <a:r>
              <a:rPr lang="en-US" dirty="0" smtClean="0">
                <a:hlinkClick r:id="rId4"/>
              </a:rPr>
              <a:t>https://snyk.io/learn/securing-source-code-repositories/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7695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Sources (continued)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C. Brook, “</a:t>
            </a:r>
            <a:r>
              <a:rPr lang="en-US" dirty="0"/>
              <a:t>Source Code Security Best Practices to Protect Against </a:t>
            </a:r>
            <a:r>
              <a:rPr lang="en-US" dirty="0" smtClean="0"/>
              <a:t>Theft.” </a:t>
            </a:r>
            <a:r>
              <a:rPr lang="en-US" dirty="0" err="1" smtClean="0"/>
              <a:t>DataInsider</a:t>
            </a:r>
            <a:r>
              <a:rPr lang="en-US" dirty="0" smtClean="0"/>
              <a:t>, May 2024. Available: </a:t>
            </a:r>
            <a:r>
              <a:rPr lang="en-US" dirty="0" smtClean="0">
                <a:hlinkClick r:id="rId2"/>
              </a:rPr>
              <a:t>https://www.digitalguardian.com/blog/source-code-security-best-practices-protect-against-theft</a:t>
            </a:r>
            <a:endParaRPr lang="en-US" dirty="0" smtClean="0"/>
          </a:p>
          <a:p>
            <a:r>
              <a:rPr lang="en-US" dirty="0" smtClean="0"/>
              <a:t>K. </a:t>
            </a:r>
            <a:r>
              <a:rPr lang="en-US" dirty="0" err="1" smtClean="0"/>
              <a:t>Scarfone</a:t>
            </a:r>
            <a:r>
              <a:rPr lang="en-US" dirty="0" smtClean="0"/>
              <a:t>, “</a:t>
            </a:r>
            <a:r>
              <a:rPr lang="en-US" dirty="0"/>
              <a:t>Top 4 source code security best </a:t>
            </a:r>
            <a:r>
              <a:rPr lang="en-US" dirty="0" smtClean="0"/>
              <a:t>practices.” </a:t>
            </a:r>
            <a:r>
              <a:rPr lang="en-US" dirty="0" err="1" smtClean="0"/>
              <a:t>TechTarget</a:t>
            </a:r>
            <a:r>
              <a:rPr lang="en-US" dirty="0" smtClean="0"/>
              <a:t>, May 2022. Available: </a:t>
            </a:r>
            <a:r>
              <a:rPr lang="en-US" dirty="0" smtClean="0">
                <a:hlinkClick r:id="rId3"/>
              </a:rPr>
              <a:t>https://www.techtarget.com/searchsecurity/tip/Top-4-source-code-security-best-practices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613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What is a shared repository?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shared repository refers to a form of version/source control (for example, </a:t>
            </a:r>
            <a:r>
              <a:rPr lang="en-US" sz="3200" dirty="0" err="1" smtClean="0"/>
              <a:t>Git</a:t>
            </a:r>
            <a:r>
              <a:rPr lang="en-US" sz="3200" dirty="0" smtClean="0"/>
              <a:t>) that is used by multiple people at once</a:t>
            </a:r>
          </a:p>
          <a:p>
            <a:r>
              <a:rPr lang="en-US" sz="3200" dirty="0" smtClean="0"/>
              <a:t>This is the norm for most software companies since they all tend to have multiple developers who work together</a:t>
            </a:r>
          </a:p>
          <a:p>
            <a:r>
              <a:rPr lang="en-US" sz="3200" dirty="0" smtClean="0"/>
              <a:t>Security is important even for a solo project, but shared repositories bring their own challenges</a:t>
            </a:r>
          </a:p>
        </p:txBody>
      </p:sp>
    </p:spTree>
    <p:extLst>
      <p:ext uri="{BB962C8B-B14F-4D97-AF65-F5344CB8AC3E}">
        <p14:creationId xmlns:p14="http://schemas.microsoft.com/office/powerpoint/2010/main" val="148657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Shared Repository Security Concerns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As is often said about cybersecurity, the code base is only as secure as its weakest link</a:t>
            </a:r>
          </a:p>
          <a:p>
            <a:r>
              <a:rPr lang="en-US" sz="3200" dirty="0" smtClean="0"/>
              <a:t>Employees might have hidden ulterior motives</a:t>
            </a:r>
          </a:p>
          <a:p>
            <a:r>
              <a:rPr lang="en-US" sz="3200" dirty="0" smtClean="0"/>
              <a:t>They also might make bad decisions out of ignorance or inattentiveness</a:t>
            </a:r>
          </a:p>
          <a:p>
            <a:r>
              <a:rPr lang="en-US" sz="3200" dirty="0" smtClean="0"/>
              <a:t>Therefore, we need to implement best practices to </a:t>
            </a:r>
            <a:r>
              <a:rPr lang="en-US" sz="3200" i="1" dirty="0" smtClean="0"/>
              <a:t>minimize </a:t>
            </a:r>
            <a:r>
              <a:rPr lang="en-US" sz="3200" dirty="0" smtClean="0"/>
              <a:t>security risks (although they can never be eliminated)</a:t>
            </a:r>
          </a:p>
        </p:txBody>
      </p:sp>
    </p:spTree>
    <p:extLst>
      <p:ext uri="{BB962C8B-B14F-4D97-AF65-F5344CB8AC3E}">
        <p14:creationId xmlns:p14="http://schemas.microsoft.com/office/powerpoint/2010/main" val="395072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 Good Starting Point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If you do nothing else for security, a good starting point is to use a secure platform for version control.</a:t>
            </a:r>
          </a:p>
          <a:p>
            <a:r>
              <a:rPr lang="en-US" sz="3200" dirty="0" smtClean="0"/>
              <a:t>If you choose wisely, these already have built-in security features like encryption and access control</a:t>
            </a:r>
          </a:p>
          <a:p>
            <a:r>
              <a:rPr lang="en-US" sz="3200" dirty="0" smtClean="0"/>
              <a:t>Probably better to use a platform already designed with best practices in mind rather than reinventing the wheel</a:t>
            </a:r>
          </a:p>
          <a:p>
            <a:r>
              <a:rPr lang="en-US" sz="3200" dirty="0" smtClean="0"/>
              <a:t>Examples: </a:t>
            </a:r>
            <a:r>
              <a:rPr lang="en-US" sz="3200" dirty="0" err="1" smtClean="0"/>
              <a:t>Git</a:t>
            </a:r>
            <a:r>
              <a:rPr lang="en-US" sz="3200" dirty="0" smtClean="0"/>
              <a:t>, GitHub, </a:t>
            </a:r>
            <a:r>
              <a:rPr lang="en-US" sz="3200" dirty="0" err="1" smtClean="0"/>
              <a:t>BitBucket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88663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Best Practices: Policies &amp; Protocols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 need to have clear security-related policies and procedures to ensure that employees understand best practices and know what’s expected of them</a:t>
            </a:r>
          </a:p>
          <a:p>
            <a:r>
              <a:rPr lang="en-US" sz="3200" dirty="0" smtClean="0"/>
              <a:t>This goes for incident response, code reviews (so no one can unilaterally change code) and more</a:t>
            </a:r>
          </a:p>
          <a:p>
            <a:r>
              <a:rPr lang="en-US" sz="3200" dirty="0" smtClean="0"/>
              <a:t>NDAs are a good idea for many companies</a:t>
            </a:r>
          </a:p>
          <a:p>
            <a:r>
              <a:rPr lang="en-US" sz="3200" dirty="0" smtClean="0"/>
              <a:t>Be sure to patent and copyright everything that should be, the </a:t>
            </a:r>
            <a:r>
              <a:rPr lang="en-US" sz="3200" i="1" dirty="0" smtClean="0"/>
              <a:t>right </a:t>
            </a:r>
            <a:r>
              <a:rPr lang="en-US" sz="3200" dirty="0" smtClean="0"/>
              <a:t>way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279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Best Practices: Source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As part of the protocol for deploying to the shared repository, implement best secure coding practices:</a:t>
            </a:r>
            <a:endParaRPr lang="en-US" sz="3200" dirty="0"/>
          </a:p>
          <a:p>
            <a:pPr lvl="1"/>
            <a:r>
              <a:rPr lang="en-US" sz="2800" dirty="0" smtClean="0"/>
              <a:t>Never hardcode “secrets” such as passwords</a:t>
            </a:r>
          </a:p>
          <a:p>
            <a:pPr lvl="1"/>
            <a:r>
              <a:rPr lang="en-US" sz="2800" dirty="0" smtClean="0"/>
              <a:t>Everything should be encrypted</a:t>
            </a:r>
          </a:p>
          <a:p>
            <a:pPr lvl="1"/>
            <a:r>
              <a:rPr lang="en-US" sz="2800" dirty="0" smtClean="0"/>
              <a:t>Always verify the legitimacy and security of third-party code</a:t>
            </a:r>
          </a:p>
          <a:p>
            <a:pPr lvl="1"/>
            <a:r>
              <a:rPr lang="en-US" sz="2800" dirty="0" smtClean="0"/>
              <a:t>Automation can reduce human error such as typos</a:t>
            </a:r>
          </a:p>
          <a:p>
            <a:pPr lvl="1"/>
            <a:r>
              <a:rPr lang="en-US" sz="2800" dirty="0" smtClean="0"/>
              <a:t>Use code signing or other forms of code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26059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Best Practices: 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Start with network security tools like antivirus, anti-malware, firewalls, and VPNs</a:t>
            </a:r>
          </a:p>
          <a:p>
            <a:pPr lvl="1"/>
            <a:r>
              <a:rPr lang="en-US" dirty="0" smtClean="0"/>
              <a:t>Seems simple but a lot of people neglect to maintain these essential tools</a:t>
            </a:r>
          </a:p>
          <a:p>
            <a:r>
              <a:rPr lang="en-US" sz="3200" dirty="0" smtClean="0"/>
              <a:t>There are plenty of static and dynamic secure code analysis tools available- use them!</a:t>
            </a:r>
          </a:p>
          <a:p>
            <a:r>
              <a:rPr lang="en-US" sz="3200" dirty="0" smtClean="0"/>
              <a:t>Use automated monitoring tools so you will get notified when anything is amiss</a:t>
            </a:r>
          </a:p>
        </p:txBody>
      </p:sp>
    </p:spTree>
    <p:extLst>
      <p:ext uri="{BB962C8B-B14F-4D97-AF65-F5344CB8AC3E}">
        <p14:creationId xmlns:p14="http://schemas.microsoft.com/office/powerpoint/2010/main" val="104999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Best Practices: Access Controls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Be sure to make good use of the built-in access controls in your version control platform; the more granular (i.e. down to the specific file), the better</a:t>
            </a:r>
          </a:p>
          <a:p>
            <a:r>
              <a:rPr lang="en-US" sz="3200" dirty="0" smtClean="0"/>
              <a:t>Follow the principle of least privilege – each user should </a:t>
            </a:r>
            <a:r>
              <a:rPr lang="en-US" sz="3200" i="1" dirty="0" smtClean="0"/>
              <a:t>only </a:t>
            </a:r>
            <a:r>
              <a:rPr lang="en-US" sz="3200" dirty="0" smtClean="0"/>
              <a:t>have access to the files that they absolutely </a:t>
            </a:r>
            <a:r>
              <a:rPr lang="en-US" sz="3200" i="1" dirty="0" smtClean="0"/>
              <a:t>need </a:t>
            </a:r>
            <a:r>
              <a:rPr lang="en-US" sz="3200" dirty="0" smtClean="0"/>
              <a:t>to do their job</a:t>
            </a:r>
          </a:p>
          <a:p>
            <a:r>
              <a:rPr lang="en-US" sz="3200" dirty="0" smtClean="0"/>
              <a:t>Use two-factor authentication (2FA) to reduce the risk of unauthorized account use even if, for example, a password is stolen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083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Best Practices – Miscellaneous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 should always have an up-to-date offsite backup in case anything goes wrong – you can never prevent all issues!</a:t>
            </a:r>
          </a:p>
          <a:p>
            <a:r>
              <a:rPr lang="en-US" sz="3200" dirty="0" smtClean="0"/>
              <a:t>Don’t forget about endpoint security – making sure that your physical hardware is protected from unauthorized use or tampering</a:t>
            </a:r>
          </a:p>
          <a:p>
            <a:r>
              <a:rPr lang="en-US" sz="3200" dirty="0" smtClean="0"/>
              <a:t>Do regular security audits as a company, led by a security professional or established </a:t>
            </a:r>
            <a:r>
              <a:rPr lang="en-US" sz="3200" smtClean="0"/>
              <a:t>security company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97550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660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Security Controls in Shared Repositories: Best Practices</vt:lpstr>
      <vt:lpstr>What is a shared repository?</vt:lpstr>
      <vt:lpstr>Shared Repository Security Concerns</vt:lpstr>
      <vt:lpstr>A Good Starting Point</vt:lpstr>
      <vt:lpstr>Best Practices: Policies &amp; Protocols</vt:lpstr>
      <vt:lpstr>Best Practices: Source Code</vt:lpstr>
      <vt:lpstr>Best Practices: Tools</vt:lpstr>
      <vt:lpstr>Best Practices: Access Controls</vt:lpstr>
      <vt:lpstr>Best Practices – Miscellaneous</vt:lpstr>
      <vt:lpstr>Sources</vt:lpstr>
      <vt:lpstr>Sources (continued)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Controls in Shared Repositories: Best Practices</dc:title>
  <dc:creator>Microsoft account</dc:creator>
  <cp:lastModifiedBy>Microsoft account</cp:lastModifiedBy>
  <cp:revision>51</cp:revision>
  <dcterms:created xsi:type="dcterms:W3CDTF">2024-10-07T00:28:09Z</dcterms:created>
  <dcterms:modified xsi:type="dcterms:W3CDTF">2024-10-07T01:07:15Z</dcterms:modified>
</cp:coreProperties>
</file>