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0256-84A1-4495-8621-A44FC82D77DD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FAA5-FDBD-4FBD-8F45-3891939CD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rtex.io/post/best-practices-for-on-call-rot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cident.io/hubs/on-call/on-call-rotation-best-pract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Pager Rotation Duties</a:t>
            </a:r>
            <a:br>
              <a:rPr lang="en-US" dirty="0" smtClean="0"/>
            </a:br>
            <a:r>
              <a:rPr lang="en-US" sz="4800" i="1" dirty="0" smtClean="0"/>
              <a:t>Best Practices</a:t>
            </a:r>
            <a:endParaRPr lang="en-US" sz="4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Amanda Riley</a:t>
            </a:r>
            <a:br>
              <a:rPr lang="en-US" sz="1800" dirty="0" smtClean="0"/>
            </a:br>
            <a:r>
              <a:rPr lang="en-US" sz="1800" dirty="0" smtClean="0"/>
              <a:t>9/22/24</a:t>
            </a:r>
            <a:br>
              <a:rPr lang="en-US" sz="1800" dirty="0" smtClean="0"/>
            </a:br>
            <a:r>
              <a:rPr lang="en-US" sz="1800" dirty="0" smtClean="0"/>
              <a:t>CSD380-O316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001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 -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Do not stress out human workers with problems that can be resolved using automation!</a:t>
            </a:r>
          </a:p>
          <a:p>
            <a:r>
              <a:rPr lang="en-US" sz="3600" dirty="0" smtClean="0"/>
              <a:t>A good example is notifying customers of an outage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597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 -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 sure to keep track of on-call metrics</a:t>
            </a:r>
          </a:p>
          <a:p>
            <a:pPr lvl="1"/>
            <a:r>
              <a:rPr lang="en-US" sz="3200" dirty="0" smtClean="0"/>
              <a:t>How often is each engineer paged?</a:t>
            </a:r>
          </a:p>
          <a:p>
            <a:pPr lvl="1"/>
            <a:r>
              <a:rPr lang="en-US" sz="3200" dirty="0" smtClean="0"/>
              <a:t>How many pages are happening outside of working hours?</a:t>
            </a:r>
          </a:p>
          <a:p>
            <a:r>
              <a:rPr lang="en-US" sz="3600" dirty="0" smtClean="0"/>
              <a:t>You may need </a:t>
            </a:r>
            <a:r>
              <a:rPr lang="en-US" sz="3600" smtClean="0"/>
              <a:t>to address work </a:t>
            </a:r>
            <a:r>
              <a:rPr lang="en-US" sz="3600" dirty="0" smtClean="0"/>
              <a:t>imbalances or solve chronic issues so you’re not constantly putting out fires</a:t>
            </a:r>
          </a:p>
        </p:txBody>
      </p:sp>
    </p:spTree>
    <p:extLst>
      <p:ext uri="{BB962C8B-B14F-4D97-AF65-F5344CB8AC3E}">
        <p14:creationId xmlns:p14="http://schemas.microsoft.com/office/powerpoint/2010/main" val="137469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are “pager rotation duties”?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The problem that we are seeking to solve is related to </a:t>
            </a:r>
            <a:r>
              <a:rPr lang="en-US" sz="3600" b="1" dirty="0" smtClean="0"/>
              <a:t>technical debt</a:t>
            </a:r>
          </a:p>
          <a:p>
            <a:r>
              <a:rPr lang="en-US" sz="3600" dirty="0" smtClean="0"/>
              <a:t>Outages happen at inopportune times</a:t>
            </a:r>
          </a:p>
          <a:p>
            <a:r>
              <a:rPr lang="en-US" sz="3600" dirty="0" smtClean="0"/>
              <a:t>Ops engineers tend to fix issues in isolation &amp; stress while other staff are unaware</a:t>
            </a:r>
          </a:p>
          <a:p>
            <a:r>
              <a:rPr lang="en-US" sz="3600" dirty="0" smtClean="0"/>
              <a:t>Problems may recur over time and long-term solutions are not a priority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2200" i="1" dirty="0" smtClean="0"/>
              <a:t>Source: G. Kim, J. Humble, P. </a:t>
            </a:r>
            <a:r>
              <a:rPr lang="en-US" sz="2200" i="1" dirty="0" err="1" smtClean="0"/>
              <a:t>DeBois</a:t>
            </a:r>
            <a:r>
              <a:rPr lang="en-US" sz="2200" i="1" dirty="0"/>
              <a:t> </a:t>
            </a:r>
            <a:r>
              <a:rPr lang="en-US" sz="2200" i="1" dirty="0" smtClean="0"/>
              <a:t>&amp; J. Willis,</a:t>
            </a:r>
            <a:r>
              <a:rPr lang="en-US" sz="2200" dirty="0" smtClean="0"/>
              <a:t> The DevOps Handbook. </a:t>
            </a:r>
            <a:r>
              <a:rPr lang="en-US" sz="2200" i="1" dirty="0" smtClean="0"/>
              <a:t>IT Revolution, 2021.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47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are “pager rotation duties”?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Term is inspired by the typical on-call professions like ER doctors, who often still (even in the smartphone era) use pagers</a:t>
            </a:r>
          </a:p>
          <a:p>
            <a:r>
              <a:rPr lang="en-US" sz="3600" dirty="0" smtClean="0"/>
              <a:t>So does this mean that DevOps staff take turns taking 2 am calls to fix tech emergencies?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36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are “pager rotation duties”?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So does this mean that DevOps staff take turns taking 2 am calls to fix tech emergencies?</a:t>
            </a:r>
            <a:r>
              <a:rPr lang="en-US" sz="3600" dirty="0"/>
              <a:t> </a:t>
            </a:r>
            <a:r>
              <a:rPr lang="en-US" sz="3600" dirty="0" smtClean="0"/>
              <a:t>Actually… yes!</a:t>
            </a:r>
            <a:endParaRPr lang="en-US" sz="3600" dirty="0"/>
          </a:p>
          <a:p>
            <a:r>
              <a:rPr lang="en-US" sz="3600" dirty="0" smtClean="0"/>
              <a:t>Developers, managers, and architects take turns with Ops engineers so that the burden is spread out and everyone keeps abreast of issues</a:t>
            </a:r>
          </a:p>
        </p:txBody>
      </p:sp>
    </p:spTree>
    <p:extLst>
      <p:ext uri="{BB962C8B-B14F-4D97-AF65-F5344CB8AC3E}">
        <p14:creationId xmlns:p14="http://schemas.microsoft.com/office/powerpoint/2010/main" val="139746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Pager Rotation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Employee satisfaction</a:t>
            </a:r>
          </a:p>
          <a:p>
            <a:pPr lvl="1"/>
            <a:r>
              <a:rPr lang="en-US" sz="3200" dirty="0" smtClean="0"/>
              <a:t>Because you spread the burden rather than burning out a single person or small group</a:t>
            </a:r>
          </a:p>
          <a:p>
            <a:r>
              <a:rPr lang="en-US" sz="3600" dirty="0" smtClean="0"/>
              <a:t>Service reliability and customer satisfaction</a:t>
            </a:r>
          </a:p>
          <a:p>
            <a:r>
              <a:rPr lang="en-US" sz="3600" dirty="0" smtClean="0"/>
              <a:t>Save time</a:t>
            </a:r>
          </a:p>
          <a:p>
            <a:pPr lvl="1"/>
            <a:r>
              <a:rPr lang="en-US" sz="3200" dirty="0" smtClean="0"/>
              <a:t>Due to solving issues faster, before they become bigger issues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Source: Cortex, “Best practices for your team's on-call rotations.” Feb 2021. Available: </a:t>
            </a:r>
            <a:r>
              <a:rPr lang="en-US" sz="2000" i="1" dirty="0" smtClean="0">
                <a:hlinkClick r:id="rId2"/>
              </a:rPr>
              <a:t>https://www.cortex.io/post/best-practices-for-on-call-rotations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5884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Pager Rotation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Alert fatigue</a:t>
            </a:r>
          </a:p>
          <a:p>
            <a:pPr lvl="1"/>
            <a:r>
              <a:rPr lang="en-US" sz="3200" dirty="0" smtClean="0"/>
              <a:t>This is what happens when one person shoulders too much burden and/or when alerts are constant</a:t>
            </a:r>
          </a:p>
          <a:p>
            <a:r>
              <a:rPr lang="en-US" sz="3600" dirty="0" smtClean="0"/>
              <a:t>Delayed responses due to lack of availability or lack of expertise/readiness of the person on call</a:t>
            </a:r>
          </a:p>
          <a:p>
            <a:endParaRPr lang="en-US" sz="3600" dirty="0"/>
          </a:p>
          <a:p>
            <a:r>
              <a:rPr lang="en-US" sz="2000" i="1" dirty="0" smtClean="0"/>
              <a:t>Source: incident.io, “</a:t>
            </a:r>
            <a:r>
              <a:rPr lang="en-US" sz="2000" dirty="0" smtClean="0"/>
              <a:t>Best practices for creating a reliable on-call rotation.” Feb 2024. Available: </a:t>
            </a:r>
            <a:r>
              <a:rPr lang="en-US" sz="2000" dirty="0" smtClean="0">
                <a:hlinkClick r:id="rId2"/>
              </a:rPr>
              <a:t>https://incident.io/hubs/on-call/on-call-rotation-best-practices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6722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Practices-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 DevOps practices that encourage communication and cross-training among teams</a:t>
            </a:r>
          </a:p>
          <a:p>
            <a:r>
              <a:rPr lang="en-US" sz="3600" dirty="0" smtClean="0"/>
              <a:t>Delegate different types of issues to the correct team- know who to call re: each type of issue</a:t>
            </a:r>
          </a:p>
          <a:p>
            <a:r>
              <a:rPr lang="en-US" sz="3600" dirty="0" smtClean="0"/>
              <a:t>Pair up those with less experience in fire fighting with those with more experience</a:t>
            </a:r>
          </a:p>
        </p:txBody>
      </p:sp>
    </p:spTree>
    <p:extLst>
      <p:ext uri="{BB962C8B-B14F-4D97-AF65-F5344CB8AC3E}">
        <p14:creationId xmlns:p14="http://schemas.microsoft.com/office/powerpoint/2010/main" val="419556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Practices-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Consider equity, fairness, and balance</a:t>
            </a:r>
          </a:p>
          <a:p>
            <a:r>
              <a:rPr lang="en-US" sz="3600" dirty="0" smtClean="0"/>
              <a:t>There should always be a back-up person as well as an escalation protocol when more help is needed</a:t>
            </a:r>
            <a:endParaRPr lang="en-US" sz="3600" dirty="0" smtClean="0"/>
          </a:p>
          <a:p>
            <a:r>
              <a:rPr lang="en-US" sz="3600" dirty="0" smtClean="0"/>
              <a:t>Don’t take the human cost of on-call shifts lightly</a:t>
            </a:r>
            <a:endParaRPr lang="en-US" sz="3600" dirty="0" smtClean="0"/>
          </a:p>
          <a:p>
            <a:r>
              <a:rPr lang="en-US" sz="3600" dirty="0" smtClean="0"/>
              <a:t>Avoid night shifts if at all possible</a:t>
            </a:r>
          </a:p>
          <a:p>
            <a:pPr lvl="1"/>
            <a:r>
              <a:rPr lang="en-US" sz="3200" dirty="0" smtClean="0"/>
              <a:t>Global teams provide a great opportunity because you can just “follow the sun” for scheduling – no one has to be on-call outside of normal working hours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233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Practices-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interesting approach is called “You build it, you maintain it”</a:t>
            </a:r>
          </a:p>
          <a:p>
            <a:r>
              <a:rPr lang="en-US" sz="3600" dirty="0" smtClean="0"/>
              <a:t>Developers are always on-call for their own modules</a:t>
            </a:r>
          </a:p>
          <a:p>
            <a:r>
              <a:rPr lang="en-US" sz="3600" dirty="0" smtClean="0"/>
              <a:t>This encourages better and more robust testing because they know they will be held accountable</a:t>
            </a:r>
          </a:p>
        </p:txBody>
      </p:sp>
    </p:spTree>
    <p:extLst>
      <p:ext uri="{BB962C8B-B14F-4D97-AF65-F5344CB8AC3E}">
        <p14:creationId xmlns:p14="http://schemas.microsoft.com/office/powerpoint/2010/main" val="366338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Pager Rotation Duties Best Practices</vt:lpstr>
      <vt:lpstr>What are “pager rotation duties”?</vt:lpstr>
      <vt:lpstr>What are “pager rotation duties”?</vt:lpstr>
      <vt:lpstr>What are “pager rotation duties”?</vt:lpstr>
      <vt:lpstr>Pager Rotation Benefits</vt:lpstr>
      <vt:lpstr>Pager Rotation Challenges</vt:lpstr>
      <vt:lpstr>Best Practices- Teams</vt:lpstr>
      <vt:lpstr>Best Practices- Teams</vt:lpstr>
      <vt:lpstr>Best Practices- Teams</vt:lpstr>
      <vt:lpstr>Best Practices - Automation</vt:lpstr>
      <vt:lpstr>Best Practices - Monitoring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2024-09-22T23:51:45Z</dcterms:created>
  <dcterms:modified xsi:type="dcterms:W3CDTF">2024-09-23T00:33:27Z</dcterms:modified>
</cp:coreProperties>
</file>