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59" r:id="rId4"/>
    <p:sldId id="260" r:id="rId5"/>
    <p:sldId id="269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1" r:id="rId16"/>
    <p:sldId id="275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f Rizal" initials="AR" lastIdx="1" clrIdx="0">
    <p:extLst>
      <p:ext uri="{19B8F6BF-5375-455C-9EA6-DF929625EA0E}">
        <p15:presenceInfo xmlns:p15="http://schemas.microsoft.com/office/powerpoint/2012/main" userId="622d4616dcbf63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A84"/>
    <a:srgbClr val="BDE7EE"/>
    <a:srgbClr val="135AAA"/>
    <a:srgbClr val="0B164C"/>
    <a:srgbClr val="0C1F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B1A5-9867-43FA-9A6F-4720235EB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D1684-190D-4BE1-BA25-FB3472827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8A8D6-6F2E-4E0C-81E1-3611F639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DE64-BAF5-4E97-B496-7DC173BA581A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B414D-8B2A-4A17-B3D0-6B1FAD77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18171-BEBC-428C-B18D-9A17A516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7970-F051-4228-8CF9-A40D3AA47F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791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04A8-5B37-434D-8C04-F99BEA47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9815A-B0CF-4BD3-BC21-5717EB955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CCC38-873A-48DD-9245-C6CA7614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DE64-BAF5-4E97-B496-7DC173BA581A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2FA13-54B5-454E-B652-D4881CA6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49B4D-AF2B-4479-94BE-7BD746A0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7970-F051-4228-8CF9-A40D3AA47F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016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2F5BD-D92B-4612-A88B-BA3224471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B6650-D94E-42E9-A448-CE2A6AB5E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AD729-550D-4C78-B304-C8D59AD9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DE64-BAF5-4E97-B496-7DC173BA581A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A496E-CF68-4F1F-B568-58C38164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5D10C-9C25-4ED4-9723-59DF5645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7970-F051-4228-8CF9-A40D3AA47F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195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A010-0638-43E7-A857-63A38F65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8A493-D1D4-4E2E-93D6-8B9FE36BB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66733-BFB7-4FCD-9ED8-7DD782CE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DE64-BAF5-4E97-B496-7DC173BA581A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5DA8D-B1D5-4961-99F0-F4146295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C3F95-E164-4DB6-B4D7-2FF9E3B2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7970-F051-4228-8CF9-A40D3AA47F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497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685A-C20F-4425-BB4C-7C2ED3FCC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F066D-6544-49BF-AA98-5C506D77F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FDD2D-A598-4062-96D9-2D2EA903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DE64-BAF5-4E97-B496-7DC173BA581A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25AE5-187F-491C-A89E-A86F9FA9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212F7-6091-4765-8103-98E482ED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7970-F051-4228-8CF9-A40D3AA47F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335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2543-BE49-44BC-AEB8-DCBFFCB8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664BB-64E6-4AEC-AC84-0C7927C98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08E73-43BE-4AE9-9612-38EB5CD49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E2355-84F8-4D91-A189-6840F736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DE64-BAF5-4E97-B496-7DC173BA581A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93A63-862C-43C2-8CB0-84F8BFDC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36733-FA38-4004-A97C-D8CAE17C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7970-F051-4228-8CF9-A40D3AA47F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275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CB82F-D854-46B7-B737-B0F9E410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E6D2E-6E7D-44CD-B4BF-77FC590B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6D8E2-B6BC-4C68-8D0A-7A017511E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72530-F0C1-4F53-8D7E-3C3FFA293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8AF86-F5EE-48E0-AF4E-5D01BA926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44048-0E85-4B1D-BE12-49D1A128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DE64-BAF5-4E97-B496-7DC173BA581A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D3F69-9148-4548-AD89-83DBE891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C02BF-5DC9-4997-9E0A-D56A7D58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7970-F051-4228-8CF9-A40D3AA47F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858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778F-085F-4D7E-9BC9-492D8D38A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5BD66-E2E5-457F-9225-4282110E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DE64-BAF5-4E97-B496-7DC173BA581A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AFF19-0D3D-4373-AF0E-986CA2A5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440AC-A9EC-4405-9618-11AD4012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7970-F051-4228-8CF9-A40D3AA47F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621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2133-FED6-4E58-978F-425F0500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DE64-BAF5-4E97-B496-7DC173BA581A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F2406-6244-4BB0-AF30-BEDECDBF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894A4-4EBF-44DB-9BCF-BF1110E0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7970-F051-4228-8CF9-A40D3AA47F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042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E83D-9531-4AC6-9369-49A54402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24EE-F260-45FA-B720-3C3124320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6B101-B250-44E0-8244-BC9D32ED4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EDA74-686C-46C3-9DAD-0DE4966A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DE64-BAF5-4E97-B496-7DC173BA581A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E3CB1-CA84-4043-92F7-2A289B81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02E6E-80A0-4E91-9193-76625401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7970-F051-4228-8CF9-A40D3AA47F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198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A13D-4A23-4EAE-A528-42461A80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101E4-761D-4117-8342-870C7F60E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85BDA-50F2-4519-A71E-807575D97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3D71A-9331-413E-A282-47C86FCA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DE64-BAF5-4E97-B496-7DC173BA581A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A007B-CBB7-4FC0-BD97-48BD25E7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AD6BC-7610-4A31-985C-0C30D4E2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7970-F051-4228-8CF9-A40D3AA47F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376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99B27-EBA4-42D8-8407-D0AA896F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FC517-DA65-4BBE-A43F-D6313486D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5877B-32E4-4F73-8F75-7CDE01722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DE64-BAF5-4E97-B496-7DC173BA581A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79D95-EEAA-4A5E-B948-F817435FB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651F3-E780-4EB4-BD7E-63E4690FA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77970-F051-4228-8CF9-A40D3AA47F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310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164C"/>
            </a:gs>
            <a:gs pos="100000">
              <a:srgbClr val="135AAA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A8C6-A662-4B7F-AB0E-F979B06EE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b="1" dirty="0">
                <a:gradFill flip="none" rotWithShape="1">
                  <a:gsLst>
                    <a:gs pos="0">
                      <a:srgbClr val="E66A84"/>
                    </a:gs>
                    <a:gs pos="100000">
                      <a:srgbClr val="BDE7EE"/>
                    </a:gs>
                  </a:gsLst>
                  <a:lin ang="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  <a:r>
              <a:rPr lang="en-ID" b="1" dirty="0" err="1">
                <a:gradFill flip="none" rotWithShape="1">
                  <a:gsLst>
                    <a:gs pos="0">
                      <a:srgbClr val="E66A84"/>
                    </a:gs>
                    <a:gs pos="100000">
                      <a:srgbClr val="BDE7EE"/>
                    </a:gs>
                  </a:gsLst>
                  <a:lin ang="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ata</a:t>
            </a:r>
            <a:r>
              <a:rPr lang="en-ID" b="1" dirty="0">
                <a:gradFill flip="none" rotWithShape="1">
                  <a:gsLst>
                    <a:gs pos="0">
                      <a:srgbClr val="E66A84"/>
                    </a:gs>
                    <a:gs pos="100000">
                      <a:srgbClr val="BDE7EE"/>
                    </a:gs>
                  </a:gsLst>
                  <a:lin ang="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1" dirty="0">
                <a:gradFill flip="none" rotWithShape="1">
                  <a:gsLst>
                    <a:gs pos="53000">
                      <a:srgbClr val="E66A84"/>
                    </a:gs>
                    <a:gs pos="100000">
                      <a:srgbClr val="BDE7EE"/>
                    </a:gs>
                  </a:gsLst>
                  <a:lin ang="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2B352-CE6F-457B-AF2C-E7881428C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590821"/>
          </a:xfrm>
        </p:spPr>
        <p:txBody>
          <a:bodyPr>
            <a:normAutofit fontScale="85000" lnSpcReduction="10000"/>
          </a:bodyPr>
          <a:lstStyle/>
          <a:p>
            <a:r>
              <a:rPr lang="en-US" sz="3200" b="1" dirty="0">
                <a:latin typeface="Montserrat Light" pitchFamily="2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Montserrat Light" pitchFamily="2" charset="0"/>
              </a:rPr>
              <a:t>NURUTURING DATA AI AND DIGITAL TALENT FOR TOMORROW</a:t>
            </a:r>
            <a:endParaRPr lang="en-ID" sz="3200" b="1" dirty="0">
              <a:latin typeface="Montserrat Light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58BD60-529C-4631-9050-FF5544106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905" y="0"/>
            <a:ext cx="4476190" cy="171428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A9EFDB4-048E-448D-A4D4-E831755E9116}"/>
              </a:ext>
            </a:extLst>
          </p:cNvPr>
          <p:cNvGrpSpPr/>
          <p:nvPr/>
        </p:nvGrpSpPr>
        <p:grpSpPr>
          <a:xfrm>
            <a:off x="-1080000" y="-134969"/>
            <a:ext cx="2160000" cy="2160000"/>
            <a:chOff x="-549047" y="-445714"/>
            <a:chExt cx="2160000" cy="2160000"/>
          </a:xfrm>
        </p:grpSpPr>
        <p:sp>
          <p:nvSpPr>
            <p:cNvPr id="4" name="Pentagon 3">
              <a:extLst>
                <a:ext uri="{FF2B5EF4-FFF2-40B4-BE49-F238E27FC236}">
                  <a16:creationId xmlns:a16="http://schemas.microsoft.com/office/drawing/2014/main" id="{1E094BB8-3C15-4188-B813-5D741DB2996D}"/>
                </a:ext>
              </a:extLst>
            </p:cNvPr>
            <p:cNvSpPr/>
            <p:nvPr/>
          </p:nvSpPr>
          <p:spPr>
            <a:xfrm>
              <a:off x="-549047" y="-445714"/>
              <a:ext cx="2160000" cy="2160000"/>
            </a:xfrm>
            <a:prstGeom prst="pentagon">
              <a:avLst/>
            </a:prstGeom>
            <a:noFill/>
            <a:ln w="12700" cap="flat" cmpd="sng" algn="ctr">
              <a:solidFill>
                <a:srgbClr val="E66A8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Pentagon 8">
              <a:extLst>
                <a:ext uri="{FF2B5EF4-FFF2-40B4-BE49-F238E27FC236}">
                  <a16:creationId xmlns:a16="http://schemas.microsoft.com/office/drawing/2014/main" id="{D1BA7BB3-31AE-440C-9D90-78800E847BA1}"/>
                </a:ext>
              </a:extLst>
            </p:cNvPr>
            <p:cNvSpPr/>
            <p:nvPr/>
          </p:nvSpPr>
          <p:spPr>
            <a:xfrm>
              <a:off x="-377396" y="-235563"/>
              <a:ext cx="1800000" cy="1800000"/>
            </a:xfrm>
            <a:prstGeom prst="pentagon">
              <a:avLst/>
            </a:prstGeom>
            <a:noFill/>
            <a:ln w="12700" cap="flat" cmpd="sng" algn="ctr">
              <a:solidFill>
                <a:srgbClr val="BDE7E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Pentagon 9">
              <a:extLst>
                <a:ext uri="{FF2B5EF4-FFF2-40B4-BE49-F238E27FC236}">
                  <a16:creationId xmlns:a16="http://schemas.microsoft.com/office/drawing/2014/main" id="{EFE0D465-B7F1-49D4-8E99-8DE36815C7E7}"/>
                </a:ext>
              </a:extLst>
            </p:cNvPr>
            <p:cNvSpPr/>
            <p:nvPr/>
          </p:nvSpPr>
          <p:spPr>
            <a:xfrm>
              <a:off x="-205272" y="-7942"/>
              <a:ext cx="1440000" cy="1440000"/>
            </a:xfrm>
            <a:prstGeom prst="pentagon">
              <a:avLst/>
            </a:prstGeom>
            <a:noFill/>
            <a:ln w="12700" cap="flat" cmpd="sng" algn="ctr">
              <a:solidFill>
                <a:srgbClr val="E66A8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Pentagon 10">
              <a:extLst>
                <a:ext uri="{FF2B5EF4-FFF2-40B4-BE49-F238E27FC236}">
                  <a16:creationId xmlns:a16="http://schemas.microsoft.com/office/drawing/2014/main" id="{DB8D1023-ABCE-4414-A347-D5598C6FA560}"/>
                </a:ext>
              </a:extLst>
            </p:cNvPr>
            <p:cNvSpPr/>
            <p:nvPr/>
          </p:nvSpPr>
          <p:spPr>
            <a:xfrm>
              <a:off x="-52523" y="208207"/>
              <a:ext cx="1080000" cy="1080000"/>
            </a:xfrm>
            <a:prstGeom prst="pentagon">
              <a:avLst/>
            </a:prstGeom>
            <a:noFill/>
            <a:ln w="12700" cap="flat" cmpd="sng" algn="ctr">
              <a:solidFill>
                <a:srgbClr val="BDE7E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Pentagon 11">
              <a:extLst>
                <a:ext uri="{FF2B5EF4-FFF2-40B4-BE49-F238E27FC236}">
                  <a16:creationId xmlns:a16="http://schemas.microsoft.com/office/drawing/2014/main" id="{618B73B8-FAD5-4CA8-AE48-F18AC3801701}"/>
                </a:ext>
              </a:extLst>
            </p:cNvPr>
            <p:cNvSpPr/>
            <p:nvPr/>
          </p:nvSpPr>
          <p:spPr>
            <a:xfrm>
              <a:off x="127477" y="426983"/>
              <a:ext cx="720000" cy="720000"/>
            </a:xfrm>
            <a:prstGeom prst="pentagon">
              <a:avLst/>
            </a:prstGeom>
            <a:noFill/>
            <a:ln w="12700" cap="flat" cmpd="sng" algn="ctr">
              <a:solidFill>
                <a:srgbClr val="E66A8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Pentagon 12">
              <a:extLst>
                <a:ext uri="{FF2B5EF4-FFF2-40B4-BE49-F238E27FC236}">
                  <a16:creationId xmlns:a16="http://schemas.microsoft.com/office/drawing/2014/main" id="{6FA74E04-AB8C-4C41-80E5-1A0AEAD89566}"/>
                </a:ext>
              </a:extLst>
            </p:cNvPr>
            <p:cNvSpPr/>
            <p:nvPr/>
          </p:nvSpPr>
          <p:spPr>
            <a:xfrm>
              <a:off x="307477" y="606983"/>
              <a:ext cx="360000" cy="360000"/>
            </a:xfrm>
            <a:prstGeom prst="pentagon">
              <a:avLst/>
            </a:prstGeom>
            <a:noFill/>
            <a:ln w="12700" cap="flat" cmpd="sng" algn="ctr">
              <a:solidFill>
                <a:srgbClr val="BDE7E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91603D-1BF7-42B0-A01C-766378642F64}"/>
              </a:ext>
            </a:extLst>
          </p:cNvPr>
          <p:cNvGrpSpPr/>
          <p:nvPr/>
        </p:nvGrpSpPr>
        <p:grpSpPr>
          <a:xfrm>
            <a:off x="10668000" y="5397715"/>
            <a:ext cx="2880000" cy="2880000"/>
            <a:chOff x="10668000" y="5397715"/>
            <a:chExt cx="2880000" cy="2880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CEEA9A7-8DBA-46FA-B0A9-C9EDA9CC88F4}"/>
                </a:ext>
              </a:extLst>
            </p:cNvPr>
            <p:cNvSpPr/>
            <p:nvPr/>
          </p:nvSpPr>
          <p:spPr>
            <a:xfrm>
              <a:off x="10668000" y="5397715"/>
              <a:ext cx="2880000" cy="2880000"/>
            </a:xfrm>
            <a:prstGeom prst="ellipse">
              <a:avLst/>
            </a:prstGeom>
            <a:noFill/>
            <a:ln w="9525" cap="flat" cmpd="sng" algn="ctr">
              <a:solidFill>
                <a:srgbClr val="BDE7E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4A3076F-3875-45C1-9DC0-3CFF59EBBB90}"/>
                </a:ext>
              </a:extLst>
            </p:cNvPr>
            <p:cNvSpPr/>
            <p:nvPr/>
          </p:nvSpPr>
          <p:spPr>
            <a:xfrm>
              <a:off x="10848000" y="5586000"/>
              <a:ext cx="2520000" cy="2520000"/>
            </a:xfrm>
            <a:prstGeom prst="ellipse">
              <a:avLst/>
            </a:prstGeom>
            <a:noFill/>
            <a:ln w="9525" cap="flat" cmpd="sng" algn="ctr">
              <a:solidFill>
                <a:srgbClr val="E66A8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7EE24E9-3843-437E-AC9A-5FCE8673E202}"/>
                </a:ext>
              </a:extLst>
            </p:cNvPr>
            <p:cNvSpPr/>
            <p:nvPr/>
          </p:nvSpPr>
          <p:spPr>
            <a:xfrm>
              <a:off x="11028000" y="5757715"/>
              <a:ext cx="2160000" cy="2160000"/>
            </a:xfrm>
            <a:prstGeom prst="ellipse">
              <a:avLst/>
            </a:prstGeom>
            <a:noFill/>
            <a:ln w="9525" cap="flat" cmpd="sng" algn="ctr">
              <a:solidFill>
                <a:srgbClr val="BDE7E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04DB0C-9CDB-4050-90B4-E7F7FE0853E8}"/>
                </a:ext>
              </a:extLst>
            </p:cNvPr>
            <p:cNvSpPr/>
            <p:nvPr/>
          </p:nvSpPr>
          <p:spPr>
            <a:xfrm>
              <a:off x="11208000" y="5946000"/>
              <a:ext cx="1800000" cy="1800000"/>
            </a:xfrm>
            <a:prstGeom prst="ellipse">
              <a:avLst/>
            </a:prstGeom>
            <a:noFill/>
            <a:ln w="9525" cap="flat" cmpd="sng" algn="ctr">
              <a:solidFill>
                <a:srgbClr val="E66A8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E304CDA-EC0D-4E2F-90B0-9F74AAA785F1}"/>
                </a:ext>
              </a:extLst>
            </p:cNvPr>
            <p:cNvSpPr/>
            <p:nvPr/>
          </p:nvSpPr>
          <p:spPr>
            <a:xfrm>
              <a:off x="11388000" y="6117715"/>
              <a:ext cx="1440000" cy="1440000"/>
            </a:xfrm>
            <a:prstGeom prst="ellipse">
              <a:avLst/>
            </a:prstGeom>
            <a:noFill/>
            <a:ln w="9525" cap="flat" cmpd="sng" algn="ctr">
              <a:solidFill>
                <a:srgbClr val="BDE7E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A5F25B0-DD9C-45F2-B111-356605755403}"/>
                </a:ext>
              </a:extLst>
            </p:cNvPr>
            <p:cNvSpPr/>
            <p:nvPr/>
          </p:nvSpPr>
          <p:spPr>
            <a:xfrm>
              <a:off x="11568000" y="6297715"/>
              <a:ext cx="1080000" cy="1080000"/>
            </a:xfrm>
            <a:prstGeom prst="ellipse">
              <a:avLst/>
            </a:prstGeom>
            <a:noFill/>
            <a:ln w="9525" cap="flat" cmpd="sng" algn="ctr">
              <a:solidFill>
                <a:srgbClr val="E66A8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EE33FD-9095-47CA-B8A2-7006D12D212F}"/>
                </a:ext>
              </a:extLst>
            </p:cNvPr>
            <p:cNvSpPr/>
            <p:nvPr/>
          </p:nvSpPr>
          <p:spPr>
            <a:xfrm>
              <a:off x="11748000" y="6486000"/>
              <a:ext cx="720000" cy="720000"/>
            </a:xfrm>
            <a:prstGeom prst="ellipse">
              <a:avLst/>
            </a:prstGeom>
            <a:noFill/>
            <a:ln w="9525" cap="flat" cmpd="sng" algn="ctr">
              <a:solidFill>
                <a:srgbClr val="BDE7E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AC3679E-D73C-4DF2-9691-0F3A6BD784DF}"/>
                </a:ext>
              </a:extLst>
            </p:cNvPr>
            <p:cNvSpPr/>
            <p:nvPr/>
          </p:nvSpPr>
          <p:spPr>
            <a:xfrm>
              <a:off x="11928000" y="6666000"/>
              <a:ext cx="360000" cy="360000"/>
            </a:xfrm>
            <a:prstGeom prst="ellipse">
              <a:avLst/>
            </a:prstGeom>
            <a:noFill/>
            <a:ln w="9525" cap="flat" cmpd="sng" algn="ctr">
              <a:solidFill>
                <a:srgbClr val="E66A8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1890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164C"/>
            </a:gs>
            <a:gs pos="100000">
              <a:srgbClr val="135AAA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58BD60-529C-4631-9050-FF5544106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920" y="0"/>
            <a:ext cx="2928079" cy="1121392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BEE2FAE-5825-4B53-AE22-C71178FBCD25}"/>
              </a:ext>
            </a:extLst>
          </p:cNvPr>
          <p:cNvSpPr txBox="1">
            <a:spLocks/>
          </p:cNvSpPr>
          <p:nvPr/>
        </p:nvSpPr>
        <p:spPr>
          <a:xfrm>
            <a:off x="7654557" y="5361933"/>
            <a:ext cx="2931133" cy="448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 pitchFamily="2" charset="0"/>
                <a:ea typeface="+mn-ea"/>
                <a:cs typeface="+mn-cs"/>
              </a:rPr>
              <a:t>Education Product</a:t>
            </a:r>
            <a:endParaRPr kumimoji="0" lang="en-ID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Medium" pitchFamily="2" charset="0"/>
              <a:ea typeface="+mn-ea"/>
              <a:cs typeface="+mn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2601B37-544B-4366-B342-B03C24515CE3}"/>
              </a:ext>
            </a:extLst>
          </p:cNvPr>
          <p:cNvSpPr txBox="1">
            <a:spLocks/>
          </p:cNvSpPr>
          <p:nvPr/>
        </p:nvSpPr>
        <p:spPr>
          <a:xfrm>
            <a:off x="1660437" y="5403618"/>
            <a:ext cx="2822877" cy="406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 pitchFamily="2" charset="0"/>
                <a:ea typeface="+mn-ea"/>
                <a:cs typeface="+mn-cs"/>
              </a:rPr>
              <a:t>Video Product</a:t>
            </a:r>
            <a:endParaRPr kumimoji="0" lang="en-ID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Medium" pitchFamily="2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4BD2B8-773B-4673-9168-AA46F5146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46" y="1738594"/>
            <a:ext cx="5741957" cy="3626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8E7744-2238-47D6-BAD0-8452C9DC8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8" y="1738594"/>
            <a:ext cx="5741957" cy="362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4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164C"/>
            </a:gs>
            <a:gs pos="100000">
              <a:srgbClr val="135AAA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58BD60-529C-4631-9050-FF5544106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920" y="0"/>
            <a:ext cx="2928079" cy="1121392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BEE2FAE-5825-4B53-AE22-C71178FBCD25}"/>
              </a:ext>
            </a:extLst>
          </p:cNvPr>
          <p:cNvSpPr txBox="1">
            <a:spLocks/>
          </p:cNvSpPr>
          <p:nvPr/>
        </p:nvSpPr>
        <p:spPr>
          <a:xfrm>
            <a:off x="4684562" y="5212588"/>
            <a:ext cx="2822877" cy="40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 pitchFamily="2" charset="0"/>
                <a:ea typeface="+mn-ea"/>
                <a:cs typeface="+mn-cs"/>
              </a:rPr>
              <a:t>MyApp</a:t>
            </a:r>
            <a:endParaRPr kumimoji="0" lang="en-ID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Medium" pitchFamily="2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E3AE0-D2EC-422C-ABA0-F1CABA266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021" y="1510487"/>
            <a:ext cx="5741957" cy="362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82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164C"/>
            </a:gs>
            <a:gs pos="100000">
              <a:srgbClr val="135AAA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58BD60-529C-4631-9050-FF5544106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920" y="0"/>
            <a:ext cx="2928079" cy="1121392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BEE2FAE-5825-4B53-AE22-C71178FBCD25}"/>
              </a:ext>
            </a:extLst>
          </p:cNvPr>
          <p:cNvSpPr txBox="1">
            <a:spLocks/>
          </p:cNvSpPr>
          <p:nvPr/>
        </p:nvSpPr>
        <p:spPr>
          <a:xfrm>
            <a:off x="4684560" y="5808557"/>
            <a:ext cx="2822877" cy="40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 pitchFamily="2" charset="0"/>
                <a:ea typeface="+mn-ea"/>
                <a:cs typeface="+mn-cs"/>
              </a:rPr>
              <a:t>Internet</a:t>
            </a:r>
            <a:endParaRPr kumimoji="0" lang="en-ID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Medium" pitchFamily="2" charset="0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C275E1-978D-4BC2-8937-60457E3BE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2478" y="646031"/>
            <a:ext cx="7107044" cy="1340424"/>
          </a:xfrm>
          <a:noFill/>
        </p:spPr>
        <p:txBody>
          <a:bodyPr>
            <a:noAutofit/>
          </a:bodyPr>
          <a:lstStyle/>
          <a:p>
            <a:r>
              <a:rPr lang="en-US" sz="4400" b="1" dirty="0" err="1">
                <a:gradFill flip="none" rotWithShape="1">
                  <a:gsLst>
                    <a:gs pos="53000">
                      <a:srgbClr val="E66A84"/>
                    </a:gs>
                    <a:gs pos="100000">
                      <a:srgbClr val="BDE7EE"/>
                    </a:gs>
                  </a:gsLst>
                  <a:lin ang="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Penggunaan</a:t>
            </a:r>
            <a:r>
              <a:rPr lang="en-US" sz="4400" b="1" dirty="0">
                <a:gradFill flip="none" rotWithShape="1">
                  <a:gsLst>
                    <a:gs pos="53000">
                      <a:srgbClr val="E66A84"/>
                    </a:gs>
                    <a:gs pos="100000">
                      <a:srgbClr val="BDE7EE"/>
                    </a:gs>
                  </a:gsLst>
                  <a:lin ang="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 Internet dan </a:t>
            </a:r>
            <a:r>
              <a:rPr lang="en-US" sz="4400" b="1" dirty="0" err="1">
                <a:gradFill flip="none" rotWithShape="1">
                  <a:gsLst>
                    <a:gs pos="53000">
                      <a:srgbClr val="E66A84"/>
                    </a:gs>
                    <a:gs pos="100000">
                      <a:srgbClr val="BDE7EE"/>
                    </a:gs>
                  </a:gsLst>
                  <a:lin ang="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Produk</a:t>
            </a:r>
            <a:r>
              <a:rPr lang="en-US" sz="4400" b="1" dirty="0">
                <a:gradFill flip="none" rotWithShape="1">
                  <a:gsLst>
                    <a:gs pos="53000">
                      <a:srgbClr val="E66A84"/>
                    </a:gs>
                    <a:gs pos="100000">
                      <a:srgbClr val="BDE7EE"/>
                    </a:gs>
                  </a:gsLst>
                  <a:lin ang="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 Customer</a:t>
            </a:r>
            <a:endParaRPr lang="en-ID" sz="4400" b="1" dirty="0">
              <a:gradFill flip="none" rotWithShape="1">
                <a:gsLst>
                  <a:gs pos="53000">
                    <a:srgbClr val="E66A84"/>
                  </a:gs>
                  <a:gs pos="100000">
                    <a:srgbClr val="BDE7EE"/>
                  </a:gs>
                </a:gsLst>
                <a:lin ang="0" scaled="1"/>
                <a:tileRect/>
              </a:gra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2FF20C-A398-40A0-8D31-D0D8C5655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847" y="2084096"/>
            <a:ext cx="4870301" cy="362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13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164C"/>
            </a:gs>
            <a:gs pos="100000">
              <a:srgbClr val="135AAA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58BD60-529C-4631-9050-FF5544106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920" y="0"/>
            <a:ext cx="2928079" cy="1121392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BEE2FAE-5825-4B53-AE22-C71178FBCD25}"/>
              </a:ext>
            </a:extLst>
          </p:cNvPr>
          <p:cNvSpPr txBox="1">
            <a:spLocks/>
          </p:cNvSpPr>
          <p:nvPr/>
        </p:nvSpPr>
        <p:spPr>
          <a:xfrm>
            <a:off x="4684561" y="4690168"/>
            <a:ext cx="2822877" cy="40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 pitchFamily="2" charset="0"/>
                <a:ea typeface="+mn-ea"/>
                <a:cs typeface="+mn-cs"/>
              </a:rPr>
              <a:t>Produk</a:t>
            </a:r>
            <a:endParaRPr kumimoji="0" lang="en-ID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Medium" pitchFamily="2" charset="0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A3FC88-8774-4005-8B1E-ED1E850BF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7831"/>
            <a:ext cx="12192000" cy="25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64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164C"/>
            </a:gs>
            <a:gs pos="100000">
              <a:srgbClr val="135AAA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58BD60-529C-4631-9050-FF5544106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920" y="0"/>
            <a:ext cx="2928079" cy="1121392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BEE2FAE-5825-4B53-AE22-C71178FBCD25}"/>
              </a:ext>
            </a:extLst>
          </p:cNvPr>
          <p:cNvSpPr txBox="1">
            <a:spLocks/>
          </p:cNvSpPr>
          <p:nvPr/>
        </p:nvSpPr>
        <p:spPr>
          <a:xfrm>
            <a:off x="4684560" y="5681690"/>
            <a:ext cx="2822877" cy="40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 pitchFamily="2" charset="0"/>
                <a:ea typeface="+mn-ea"/>
                <a:cs typeface="+mn-cs"/>
              </a:rPr>
              <a:t>Jumlah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 pitchFamily="2" charset="0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 pitchFamily="2" charset="0"/>
                <a:ea typeface="+mn-ea"/>
                <a:cs typeface="+mn-cs"/>
              </a:rPr>
              <a:t>Produk</a:t>
            </a:r>
            <a:endParaRPr kumimoji="0" lang="en-ID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Medium" pitchFamily="2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E729F7-2C1B-42B6-B5BC-340E0F60A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543" y="1176309"/>
            <a:ext cx="5716912" cy="450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46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164C"/>
            </a:gs>
            <a:gs pos="100000">
              <a:srgbClr val="135AAA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58BD60-529C-4631-9050-FF5544106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920" y="0"/>
            <a:ext cx="2928079" cy="1121392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BEE2FAE-5825-4B53-AE22-C71178FBCD25}"/>
              </a:ext>
            </a:extLst>
          </p:cNvPr>
          <p:cNvSpPr txBox="1">
            <a:spLocks/>
          </p:cNvSpPr>
          <p:nvPr/>
        </p:nvSpPr>
        <p:spPr>
          <a:xfrm>
            <a:off x="1436864" y="5623580"/>
            <a:ext cx="2822877" cy="40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 pitchFamily="2" charset="0"/>
                <a:ea typeface="+mn-ea"/>
                <a:cs typeface="+mn-cs"/>
              </a:rPr>
              <a:t>Call Center</a:t>
            </a:r>
            <a:endParaRPr kumimoji="0" lang="en-ID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Medium" pitchFamily="2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B0C21B-1699-4D04-AB75-8DA3D927F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59" y="2420951"/>
            <a:ext cx="2992888" cy="3181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78843-F0EB-4F6D-AF1C-C31F5DC1D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85" y="2198466"/>
            <a:ext cx="5400609" cy="362682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8A116A4-71EE-46A8-B2DD-305296FE0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2478" y="646030"/>
            <a:ext cx="7107044" cy="1308893"/>
          </a:xfrm>
          <a:noFill/>
        </p:spPr>
        <p:txBody>
          <a:bodyPr>
            <a:noAutofit/>
          </a:bodyPr>
          <a:lstStyle/>
          <a:p>
            <a:r>
              <a:rPr lang="en-US" sz="4400" b="1" dirty="0">
                <a:gradFill flip="none" rotWithShape="1">
                  <a:gsLst>
                    <a:gs pos="53000">
                      <a:srgbClr val="E66A84"/>
                    </a:gs>
                    <a:gs pos="100000">
                      <a:srgbClr val="BDE7EE"/>
                    </a:gs>
                  </a:gsLst>
                  <a:lin ang="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Call Center &amp; </a:t>
            </a:r>
            <a:r>
              <a:rPr lang="en-US" sz="4400" b="1" dirty="0" err="1">
                <a:gradFill flip="none" rotWithShape="1">
                  <a:gsLst>
                    <a:gs pos="53000">
                      <a:srgbClr val="E66A84"/>
                    </a:gs>
                    <a:gs pos="100000">
                      <a:srgbClr val="BDE7EE"/>
                    </a:gs>
                  </a:gsLst>
                  <a:lin ang="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Metode</a:t>
            </a:r>
            <a:r>
              <a:rPr lang="en-US" sz="4400" b="1" dirty="0">
                <a:gradFill flip="none" rotWithShape="1">
                  <a:gsLst>
                    <a:gs pos="53000">
                      <a:srgbClr val="E66A84"/>
                    </a:gs>
                    <a:gs pos="100000">
                      <a:srgbClr val="BDE7EE"/>
                    </a:gs>
                  </a:gsLst>
                  <a:lin ang="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4400" b="1" dirty="0" err="1">
                <a:gradFill flip="none" rotWithShape="1">
                  <a:gsLst>
                    <a:gs pos="53000">
                      <a:srgbClr val="E66A84"/>
                    </a:gs>
                    <a:gs pos="100000">
                      <a:srgbClr val="BDE7EE"/>
                    </a:gs>
                  </a:gsLst>
                  <a:lin ang="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Pembayaran</a:t>
            </a:r>
            <a:endParaRPr lang="en-ID" sz="4400" b="1" dirty="0">
              <a:gradFill flip="none" rotWithShape="1">
                <a:gsLst>
                  <a:gs pos="53000">
                    <a:srgbClr val="E66A84"/>
                  </a:gs>
                  <a:gs pos="100000">
                    <a:srgbClr val="BDE7EE"/>
                  </a:gs>
                </a:gsLst>
                <a:lin ang="0" scaled="1"/>
                <a:tileRect/>
              </a:gra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D0662F0-5698-48DB-B76F-7EAFC29D50CD}"/>
              </a:ext>
            </a:extLst>
          </p:cNvPr>
          <p:cNvSpPr txBox="1">
            <a:spLocks/>
          </p:cNvSpPr>
          <p:nvPr/>
        </p:nvSpPr>
        <p:spPr>
          <a:xfrm>
            <a:off x="7269250" y="5867123"/>
            <a:ext cx="2822877" cy="40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 pitchFamily="2" charset="0"/>
                <a:ea typeface="+mn-ea"/>
                <a:cs typeface="+mn-cs"/>
              </a:rPr>
              <a:t>Payment Method</a:t>
            </a:r>
            <a:endParaRPr kumimoji="0" lang="en-ID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282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164C"/>
            </a:gs>
            <a:gs pos="100000">
              <a:srgbClr val="135AAA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A8C6-A662-4B7F-AB0E-F979B06EE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6659" y="2868304"/>
            <a:ext cx="7778681" cy="1121391"/>
          </a:xfrm>
          <a:noFill/>
        </p:spPr>
        <p:txBody>
          <a:bodyPr>
            <a:normAutofit/>
          </a:bodyPr>
          <a:lstStyle/>
          <a:p>
            <a:r>
              <a:rPr lang="en-US" b="1" dirty="0" err="1">
                <a:gradFill flip="none" rotWithShape="1">
                  <a:gsLst>
                    <a:gs pos="53000">
                      <a:srgbClr val="E66A84"/>
                    </a:gs>
                    <a:gs pos="100000">
                      <a:srgbClr val="BDE7EE"/>
                    </a:gs>
                  </a:gsLst>
                  <a:lin ang="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Distribusi</a:t>
            </a:r>
            <a:r>
              <a:rPr lang="en-US" b="1" dirty="0">
                <a:gradFill flip="none" rotWithShape="1">
                  <a:gsLst>
                    <a:gs pos="53000">
                      <a:srgbClr val="E66A84"/>
                    </a:gs>
                    <a:gs pos="100000">
                      <a:srgbClr val="BDE7EE"/>
                    </a:gs>
                  </a:gsLst>
                  <a:lin ang="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 Dataset</a:t>
            </a:r>
            <a:endParaRPr lang="en-ID" b="1" dirty="0">
              <a:gradFill flip="none" rotWithShape="1">
                <a:gsLst>
                  <a:gs pos="53000">
                    <a:srgbClr val="E66A84"/>
                  </a:gs>
                  <a:gs pos="100000">
                    <a:srgbClr val="BDE7EE"/>
                  </a:gs>
                </a:gsLst>
                <a:lin ang="0" scaled="1"/>
                <a:tileRect/>
              </a:gra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58BD60-529C-4631-9050-FF5544106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920" y="0"/>
            <a:ext cx="2928079" cy="112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70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164C"/>
            </a:gs>
            <a:gs pos="100000">
              <a:srgbClr val="135AAA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58BD60-529C-4631-9050-FF5544106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920" y="0"/>
            <a:ext cx="2928079" cy="1121392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BEE2FAE-5825-4B53-AE22-C71178FBCD25}"/>
              </a:ext>
            </a:extLst>
          </p:cNvPr>
          <p:cNvSpPr txBox="1">
            <a:spLocks/>
          </p:cNvSpPr>
          <p:nvPr/>
        </p:nvSpPr>
        <p:spPr>
          <a:xfrm>
            <a:off x="1436864" y="5623580"/>
            <a:ext cx="2822877" cy="40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 pitchFamily="2" charset="0"/>
                <a:ea typeface="+mn-ea"/>
                <a:cs typeface="+mn-cs"/>
              </a:rPr>
              <a:t>Call Center</a:t>
            </a:r>
            <a:endParaRPr kumimoji="0" lang="en-ID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Medium" pitchFamily="2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B0C21B-1699-4D04-AB75-8DA3D927F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59" y="2420951"/>
            <a:ext cx="2992888" cy="3181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78843-F0EB-4F6D-AF1C-C31F5DC1D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85" y="2198466"/>
            <a:ext cx="5400609" cy="362682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8A116A4-71EE-46A8-B2DD-305296FE0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2478" y="646030"/>
            <a:ext cx="7107044" cy="778509"/>
          </a:xfrm>
          <a:noFill/>
        </p:spPr>
        <p:txBody>
          <a:bodyPr>
            <a:noAutofit/>
          </a:bodyPr>
          <a:lstStyle/>
          <a:p>
            <a:r>
              <a:rPr lang="en-US" sz="4400" b="1" dirty="0" err="1">
                <a:gradFill flip="none" rotWithShape="1">
                  <a:gsLst>
                    <a:gs pos="53000">
                      <a:srgbClr val="E66A84"/>
                    </a:gs>
                    <a:gs pos="100000">
                      <a:srgbClr val="BDE7EE"/>
                    </a:gs>
                  </a:gsLst>
                  <a:lin ang="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Rasio</a:t>
            </a:r>
            <a:r>
              <a:rPr lang="en-US" sz="4400" b="1" dirty="0">
                <a:gradFill flip="none" rotWithShape="1">
                  <a:gsLst>
                    <a:gs pos="53000">
                      <a:srgbClr val="E66A84"/>
                    </a:gs>
                    <a:gs pos="100000">
                      <a:srgbClr val="BDE7EE"/>
                    </a:gs>
                  </a:gsLst>
                  <a:lin ang="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 Churn</a:t>
            </a:r>
            <a:endParaRPr lang="en-ID" sz="4400" b="1" dirty="0">
              <a:gradFill flip="none" rotWithShape="1">
                <a:gsLst>
                  <a:gs pos="53000">
                    <a:srgbClr val="E66A84"/>
                  </a:gs>
                  <a:gs pos="100000">
                    <a:srgbClr val="BDE7EE"/>
                  </a:gs>
                </a:gsLst>
                <a:lin ang="0" scaled="1"/>
                <a:tileRect/>
              </a:gra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D0662F0-5698-48DB-B76F-7EAFC29D50CD}"/>
              </a:ext>
            </a:extLst>
          </p:cNvPr>
          <p:cNvSpPr txBox="1">
            <a:spLocks/>
          </p:cNvSpPr>
          <p:nvPr/>
        </p:nvSpPr>
        <p:spPr>
          <a:xfrm>
            <a:off x="7269250" y="5867123"/>
            <a:ext cx="2822877" cy="40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 pitchFamily="2" charset="0"/>
                <a:ea typeface="+mn-ea"/>
                <a:cs typeface="+mn-cs"/>
              </a:rPr>
              <a:t>Payment Method</a:t>
            </a:r>
            <a:endParaRPr kumimoji="0" lang="en-ID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15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B164C"/>
            </a:gs>
            <a:gs pos="100000">
              <a:srgbClr val="135AAA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A8C6-A662-4B7F-AB0E-F979B06EE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ID" b="1" dirty="0" err="1">
                <a:gradFill flip="none" rotWithShape="1">
                  <a:gsLst>
                    <a:gs pos="53000">
                      <a:srgbClr val="E66A84"/>
                    </a:gs>
                    <a:gs pos="100000">
                      <a:srgbClr val="BDE7EE"/>
                    </a:gs>
                  </a:gsLst>
                  <a:lin ang="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Kelompok</a:t>
            </a:r>
            <a:r>
              <a:rPr lang="en-ID" b="1" dirty="0">
                <a:gradFill flip="none" rotWithShape="1">
                  <a:gsLst>
                    <a:gs pos="53000">
                      <a:srgbClr val="E66A84"/>
                    </a:gs>
                    <a:gs pos="100000">
                      <a:srgbClr val="BDE7EE"/>
                    </a:gs>
                  </a:gsLst>
                  <a:lin ang="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 Bapak </a:t>
            </a:r>
            <a:r>
              <a:rPr lang="en-ID" b="1" dirty="0" err="1">
                <a:gradFill flip="none" rotWithShape="1">
                  <a:gsLst>
                    <a:gs pos="53000">
                      <a:srgbClr val="E66A84"/>
                    </a:gs>
                    <a:gs pos="100000">
                      <a:srgbClr val="BDE7EE"/>
                    </a:gs>
                  </a:gsLst>
                  <a:lin ang="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Bapak</a:t>
            </a:r>
            <a:r>
              <a:rPr lang="en-ID" b="1" dirty="0">
                <a:gradFill flip="none" rotWithShape="1">
                  <a:gsLst>
                    <a:gs pos="53000">
                      <a:srgbClr val="E66A84"/>
                    </a:gs>
                    <a:gs pos="100000">
                      <a:srgbClr val="BDE7EE"/>
                    </a:gs>
                  </a:gsLst>
                  <a:lin ang="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 Present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2B352-CE6F-457B-AF2C-E7881428C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23876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b="1" dirty="0" err="1">
                <a:solidFill>
                  <a:schemeClr val="bg1"/>
                </a:solidFill>
                <a:latin typeface="Montserrat Light" pitchFamily="2" charset="0"/>
              </a:rPr>
              <a:t>Alfian</a:t>
            </a:r>
            <a:r>
              <a:rPr lang="en-US" sz="3200" b="1" dirty="0">
                <a:solidFill>
                  <a:schemeClr val="bg1"/>
                </a:solidFill>
                <a:latin typeface="Montserrat Light" pitchFamily="2" charset="0"/>
              </a:rPr>
              <a:t> Hakim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Montserrat Light" pitchFamily="2" charset="0"/>
              </a:rPr>
              <a:t>Alief Dany </a:t>
            </a:r>
            <a:r>
              <a:rPr lang="en-US" sz="3200" b="1" dirty="0" err="1">
                <a:solidFill>
                  <a:schemeClr val="bg1"/>
                </a:solidFill>
                <a:latin typeface="Montserrat Light" pitchFamily="2" charset="0"/>
              </a:rPr>
              <a:t>Seventri</a:t>
            </a:r>
            <a:endParaRPr lang="en-US" sz="3200" b="1" dirty="0">
              <a:solidFill>
                <a:schemeClr val="bg1"/>
              </a:solidFill>
              <a:latin typeface="Montserrat Light" pitchFamily="2" charset="0"/>
            </a:endParaRP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Montserrat Light" pitchFamily="2" charset="0"/>
              </a:rPr>
              <a:t>Alif Rizal Maulana </a:t>
            </a:r>
            <a:endParaRPr lang="en-ID" sz="3200" b="1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58BD60-529C-4631-9050-FF5544106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920" y="0"/>
            <a:ext cx="2928079" cy="1121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7B7B36-BC32-4807-A00B-4D94BF712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905" y="0"/>
            <a:ext cx="4476190" cy="171428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223A8DA-9187-432F-AEEF-AAD6CA93B9A1}"/>
              </a:ext>
            </a:extLst>
          </p:cNvPr>
          <p:cNvGrpSpPr/>
          <p:nvPr/>
        </p:nvGrpSpPr>
        <p:grpSpPr>
          <a:xfrm>
            <a:off x="-2024797" y="5519633"/>
            <a:ext cx="4994687" cy="3139190"/>
            <a:chOff x="1080000" y="4066810"/>
            <a:chExt cx="4994687" cy="31391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7E7E01-0E8A-441E-B0B9-ACE7BEFE9B79}"/>
                </a:ext>
              </a:extLst>
            </p:cNvPr>
            <p:cNvSpPr/>
            <p:nvPr/>
          </p:nvSpPr>
          <p:spPr>
            <a:xfrm>
              <a:off x="2474687" y="4066810"/>
              <a:ext cx="3600000" cy="1800000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78BD5A-62F4-4412-929D-3D842FE7E72D}"/>
                </a:ext>
              </a:extLst>
            </p:cNvPr>
            <p:cNvSpPr/>
            <p:nvPr/>
          </p:nvSpPr>
          <p:spPr>
            <a:xfrm>
              <a:off x="2256673" y="4255095"/>
              <a:ext cx="3600000" cy="1800000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070F02-ACBB-4855-ADA2-9ADD5ADEF7A9}"/>
                </a:ext>
              </a:extLst>
            </p:cNvPr>
            <p:cNvSpPr/>
            <p:nvPr/>
          </p:nvSpPr>
          <p:spPr>
            <a:xfrm>
              <a:off x="2038659" y="4504292"/>
              <a:ext cx="3600000" cy="1800000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638AD0-E9B8-4941-B0E5-EBDFD195298E}"/>
                </a:ext>
              </a:extLst>
            </p:cNvPr>
            <p:cNvSpPr/>
            <p:nvPr/>
          </p:nvSpPr>
          <p:spPr>
            <a:xfrm>
              <a:off x="1789814" y="4732155"/>
              <a:ext cx="3600000" cy="1800000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DB6675-A821-416C-AC16-761B1979DD33}"/>
                </a:ext>
              </a:extLst>
            </p:cNvPr>
            <p:cNvSpPr/>
            <p:nvPr/>
          </p:nvSpPr>
          <p:spPr>
            <a:xfrm>
              <a:off x="1540969" y="4936690"/>
              <a:ext cx="3600000" cy="1800000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443F2B-E297-4FE7-B5D8-CF2A109A3813}"/>
                </a:ext>
              </a:extLst>
            </p:cNvPr>
            <p:cNvSpPr/>
            <p:nvPr/>
          </p:nvSpPr>
          <p:spPr>
            <a:xfrm>
              <a:off x="1322955" y="5171345"/>
              <a:ext cx="3600000" cy="1800000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C630FD0-00CB-4C4E-AC69-C619DA38756F}"/>
                </a:ext>
              </a:extLst>
            </p:cNvPr>
            <p:cNvSpPr/>
            <p:nvPr/>
          </p:nvSpPr>
          <p:spPr>
            <a:xfrm>
              <a:off x="1080000" y="5406000"/>
              <a:ext cx="3600000" cy="1800000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11339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B164C"/>
            </a:gs>
            <a:gs pos="100000">
              <a:srgbClr val="135AAA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A8C6-A662-4B7F-AB0E-F979B06EE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2478" y="705183"/>
            <a:ext cx="7107044" cy="1092820"/>
          </a:xfrm>
          <a:noFill/>
        </p:spPr>
        <p:txBody>
          <a:bodyPr>
            <a:normAutofit/>
          </a:bodyPr>
          <a:lstStyle/>
          <a:p>
            <a:r>
              <a:rPr lang="en-US" b="1" dirty="0" err="1">
                <a:gradFill flip="none" rotWithShape="1">
                  <a:gsLst>
                    <a:gs pos="53000">
                      <a:srgbClr val="E66A84"/>
                    </a:gs>
                    <a:gs pos="100000">
                      <a:srgbClr val="BDE7EE"/>
                    </a:gs>
                  </a:gsLst>
                  <a:lin ang="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Intorduction</a:t>
            </a:r>
            <a:endParaRPr lang="en-ID" b="1" dirty="0">
              <a:gradFill flip="none" rotWithShape="1">
                <a:gsLst>
                  <a:gs pos="53000">
                    <a:srgbClr val="E66A84"/>
                  </a:gs>
                  <a:gs pos="100000">
                    <a:srgbClr val="BDE7EE"/>
                  </a:gs>
                </a:gsLst>
                <a:lin ang="0" scaled="1"/>
                <a:tileRect/>
              </a:gra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2B352-CE6F-457B-AF2C-E7881428C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112" y="1798003"/>
            <a:ext cx="10749776" cy="4580493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  <a:latin typeface="Montserrat Black" pitchFamily="2" charset="0"/>
              </a:rPr>
              <a:t>Pernyataan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 Black" pitchFamily="2" charset="0"/>
              </a:rPr>
              <a:t>Masalah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</a:rPr>
              <a:t>:</a:t>
            </a:r>
          </a:p>
          <a:p>
            <a:pPr marL="457200" indent="-457200" algn="l">
              <a:buAutoNum type="arabicPeriod"/>
            </a:pPr>
            <a:r>
              <a:rPr lang="fi-FI" sz="2000" dirty="0">
                <a:solidFill>
                  <a:schemeClr val="bg1"/>
                </a:solidFill>
                <a:latin typeface="Montserrat" pitchFamily="2" charset="0"/>
              </a:rPr>
              <a:t>Sebuah perusahaan telekomunikasi ingin menganalisis perilaku pelanggannya.</a:t>
            </a:r>
          </a:p>
          <a:p>
            <a:pPr marL="457200" indent="-457200" algn="l"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Diberikan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sebuah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kumpulan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data,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kita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harus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membangun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solusi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bertujuan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memberikan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wawasan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bermakna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kepada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perusahaan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Solusi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dapat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berupa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AI Model, dashboard,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atau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analysis report.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Montserrat Black" pitchFamily="2" charset="0"/>
              </a:rPr>
              <a:t>Solusi yang </a:t>
            </a:r>
            <a:r>
              <a:rPr lang="en-US" dirty="0" err="1">
                <a:solidFill>
                  <a:schemeClr val="bg1"/>
                </a:solidFill>
                <a:latin typeface="Montserrat Black" pitchFamily="2" charset="0"/>
              </a:rPr>
              <a:t>Disusulkan</a:t>
            </a:r>
            <a:r>
              <a:rPr lang="en-US" dirty="0">
                <a:solidFill>
                  <a:schemeClr val="bg1"/>
                </a:solidFill>
                <a:latin typeface="Montserrat Black" pitchFamily="2" charset="0"/>
              </a:rPr>
              <a:t>:</a:t>
            </a:r>
            <a:endParaRPr lang="en-US" sz="2000" dirty="0">
              <a:solidFill>
                <a:schemeClr val="bg1"/>
              </a:solidFill>
              <a:latin typeface="Montserrat Black" pitchFamily="2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Menganalisis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data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menggunakan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Analisis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Data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Penjelasan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(EDA)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mendapatkan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wawasan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data.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Membangun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model AI yang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kuat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membantu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perusahaan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memprediksi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pelanggan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akan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berhenti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berlangganan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, dan juga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memberikan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rekomendasi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produk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.</a:t>
            </a:r>
            <a:endParaRPr lang="en-ID" sz="2000" b="1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58BD60-529C-4631-9050-FF5544106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920" y="0"/>
            <a:ext cx="2928079" cy="112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4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164C"/>
            </a:gs>
            <a:gs pos="100000">
              <a:srgbClr val="135AAA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A8C6-A662-4B7F-AB0E-F979B06EE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2478" y="921939"/>
            <a:ext cx="7107044" cy="1092820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gradFill flip="none" rotWithShape="1">
                  <a:gsLst>
                    <a:gs pos="53000">
                      <a:srgbClr val="E66A84"/>
                    </a:gs>
                    <a:gs pos="100000">
                      <a:srgbClr val="BDE7EE"/>
                    </a:gs>
                  </a:gsLst>
                  <a:lin ang="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Dataset</a:t>
            </a:r>
            <a:endParaRPr lang="en-ID" b="1" dirty="0">
              <a:gradFill flip="none" rotWithShape="1">
                <a:gsLst>
                  <a:gs pos="53000">
                    <a:srgbClr val="E66A84"/>
                  </a:gs>
                  <a:gs pos="100000">
                    <a:srgbClr val="BDE7EE"/>
                  </a:gs>
                </a:gsLst>
                <a:lin ang="0" scaled="1"/>
                <a:tileRect/>
              </a:gra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2B352-CE6F-457B-AF2C-E7881428C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112" y="2014759"/>
            <a:ext cx="10749776" cy="3710699"/>
          </a:xfrm>
        </p:spPr>
        <p:txBody>
          <a:bodyPr>
            <a:normAutofit/>
          </a:bodyPr>
          <a:lstStyle/>
          <a:p>
            <a:pPr algn="l"/>
            <a:r>
              <a:rPr lang="en-US" b="1" dirty="0" err="1">
                <a:solidFill>
                  <a:schemeClr val="bg1"/>
                </a:solidFill>
                <a:latin typeface="Montserrat Black" pitchFamily="2" charset="0"/>
              </a:rPr>
              <a:t>Deskripsi</a:t>
            </a:r>
            <a:r>
              <a:rPr lang="en-US" b="1" dirty="0">
                <a:solidFill>
                  <a:schemeClr val="bg1"/>
                </a:solidFill>
                <a:latin typeface="Montserrat Black" pitchFamily="2" charset="0"/>
              </a:rPr>
              <a:t> dataset: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Nama: Telco Customer Churn Rate</a:t>
            </a:r>
          </a:p>
          <a:p>
            <a:pPr marL="457200" indent="-457200" algn="l"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Jumlah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: 7043 Data</a:t>
            </a:r>
          </a:p>
          <a:p>
            <a:pPr marL="457200" indent="-457200" algn="l"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Jumlah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 Kolom: 16 Kolom</a:t>
            </a:r>
          </a:p>
          <a:p>
            <a:pPr marL="457200" indent="-457200" algn="l"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Sumber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: Kaggle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Column: Customer ID, Tenure Months, Location, Device Class, Games Product, Music Product, Education Product, Call Center, Video Product, Use </a:t>
            </a:r>
            <a:r>
              <a:rPr lang="en-US" sz="2000" dirty="0" err="1">
                <a:solidFill>
                  <a:schemeClr val="bg1"/>
                </a:solidFill>
                <a:latin typeface="Montserrat" pitchFamily="2" charset="0"/>
              </a:rPr>
              <a:t>MyApp</a:t>
            </a:r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, Payment Method, Monthly Purchase, Churn Label, Longitude, Latitude and CLTV</a:t>
            </a:r>
            <a:endParaRPr lang="en-US" sz="1600" dirty="0">
              <a:solidFill>
                <a:schemeClr val="bg1"/>
              </a:solidFill>
              <a:latin typeface="Montserrat" pitchFamily="2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  <a:latin typeface="Montserrat" pitchFamily="2" charset="0"/>
            </a:endParaRPr>
          </a:p>
          <a:p>
            <a:pPr algn="l"/>
            <a:endParaRPr lang="en-ID" b="1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58BD60-529C-4631-9050-FF5544106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920" y="0"/>
            <a:ext cx="2928079" cy="112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7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164C"/>
            </a:gs>
            <a:gs pos="100000">
              <a:srgbClr val="135AAA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A8C6-A662-4B7F-AB0E-F979B06EE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6659" y="2868304"/>
            <a:ext cx="7778681" cy="1121391"/>
          </a:xfrm>
          <a:noFill/>
        </p:spPr>
        <p:txBody>
          <a:bodyPr>
            <a:normAutofit/>
          </a:bodyPr>
          <a:lstStyle/>
          <a:p>
            <a:r>
              <a:rPr lang="en-US" b="1" dirty="0" err="1">
                <a:gradFill flip="none" rotWithShape="1">
                  <a:gsLst>
                    <a:gs pos="53000">
                      <a:srgbClr val="E66A84"/>
                    </a:gs>
                    <a:gs pos="100000">
                      <a:srgbClr val="BDE7EE"/>
                    </a:gs>
                  </a:gsLst>
                  <a:lin ang="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Distribusi</a:t>
            </a:r>
            <a:r>
              <a:rPr lang="en-US" b="1" dirty="0">
                <a:gradFill flip="none" rotWithShape="1">
                  <a:gsLst>
                    <a:gs pos="53000">
                      <a:srgbClr val="E66A84"/>
                    </a:gs>
                    <a:gs pos="100000">
                      <a:srgbClr val="BDE7EE"/>
                    </a:gs>
                  </a:gsLst>
                  <a:lin ang="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 Dataset</a:t>
            </a:r>
            <a:endParaRPr lang="en-ID" b="1" dirty="0">
              <a:gradFill flip="none" rotWithShape="1">
                <a:gsLst>
                  <a:gs pos="53000">
                    <a:srgbClr val="E66A84"/>
                  </a:gs>
                  <a:gs pos="100000">
                    <a:srgbClr val="BDE7EE"/>
                  </a:gs>
                </a:gsLst>
                <a:lin ang="0" scaled="1"/>
                <a:tileRect/>
              </a:gra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58BD60-529C-4631-9050-FF5544106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920" y="0"/>
            <a:ext cx="2928079" cy="112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7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164C"/>
            </a:gs>
            <a:gs pos="100000">
              <a:srgbClr val="135AAA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A8C6-A662-4B7F-AB0E-F979B06EE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2478" y="646031"/>
            <a:ext cx="7107044" cy="814394"/>
          </a:xfrm>
          <a:noFill/>
        </p:spPr>
        <p:txBody>
          <a:bodyPr>
            <a:noAutofit/>
          </a:bodyPr>
          <a:lstStyle/>
          <a:p>
            <a:r>
              <a:rPr lang="en-US" sz="4400" b="1" dirty="0">
                <a:gradFill flip="none" rotWithShape="1">
                  <a:gsLst>
                    <a:gs pos="53000">
                      <a:srgbClr val="E66A84"/>
                    </a:gs>
                    <a:gs pos="100000">
                      <a:srgbClr val="BDE7EE"/>
                    </a:gs>
                  </a:gsLst>
                  <a:lin ang="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Kolom Numerical</a:t>
            </a:r>
            <a:endParaRPr lang="en-ID" sz="4400" b="1" dirty="0">
              <a:gradFill flip="none" rotWithShape="1">
                <a:gsLst>
                  <a:gs pos="53000">
                    <a:srgbClr val="E66A84"/>
                  </a:gs>
                  <a:gs pos="100000">
                    <a:srgbClr val="BDE7EE"/>
                  </a:gs>
                </a:gsLst>
                <a:lin ang="0" scaled="1"/>
                <a:tileRect/>
              </a:gra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2B352-CE6F-457B-AF2C-E7881428C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112" y="2014759"/>
            <a:ext cx="10749776" cy="3710699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  <a:latin typeface="Montserrat" pitchFamily="2" charset="0"/>
            </a:endParaRPr>
          </a:p>
          <a:p>
            <a:pPr algn="l"/>
            <a:endParaRPr lang="en-ID" b="1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58BD60-529C-4631-9050-FF5544106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920" y="0"/>
            <a:ext cx="2928079" cy="11213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70D1C8-8242-4008-BAF9-C46F1C8A4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12" y="2230061"/>
            <a:ext cx="5083644" cy="362682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BEE2FAE-5825-4B53-AE22-C71178FBCD25}"/>
              </a:ext>
            </a:extLst>
          </p:cNvPr>
          <p:cNvSpPr txBox="1">
            <a:spLocks/>
          </p:cNvSpPr>
          <p:nvPr/>
        </p:nvSpPr>
        <p:spPr>
          <a:xfrm>
            <a:off x="2128947" y="5936061"/>
            <a:ext cx="2267974" cy="406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 pitchFamily="2" charset="0"/>
                <a:ea typeface="+mn-ea"/>
                <a:cs typeface="+mn-cs"/>
              </a:rPr>
              <a:t>Tenure Month</a:t>
            </a:r>
            <a:endParaRPr kumimoji="0" lang="en-ID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Medium" pitchFamily="2" charset="0"/>
              <a:ea typeface="+mn-ea"/>
              <a:cs typeface="+mn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2601B37-544B-4366-B342-B03C24515CE3}"/>
              </a:ext>
            </a:extLst>
          </p:cNvPr>
          <p:cNvSpPr txBox="1">
            <a:spLocks/>
          </p:cNvSpPr>
          <p:nvPr/>
        </p:nvSpPr>
        <p:spPr>
          <a:xfrm>
            <a:off x="7602965" y="5936060"/>
            <a:ext cx="2822877" cy="406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 pitchFamily="2" charset="0"/>
                <a:ea typeface="+mn-ea"/>
                <a:cs typeface="+mn-cs"/>
              </a:rPr>
              <a:t>CLTV</a:t>
            </a:r>
            <a:endParaRPr kumimoji="0" lang="en-ID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Medium" pitchFamily="2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79DC2-AC85-46A3-9870-B9DC799EA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246" y="2242252"/>
            <a:ext cx="4955638" cy="361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9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164C"/>
            </a:gs>
            <a:gs pos="100000">
              <a:srgbClr val="135AAA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E42B352-CE6F-457B-AF2C-E7881428C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602" y="1594345"/>
            <a:ext cx="10749776" cy="3710699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  <a:latin typeface="Montserrat" pitchFamily="2" charset="0"/>
            </a:endParaRPr>
          </a:p>
          <a:p>
            <a:pPr algn="l"/>
            <a:endParaRPr lang="en-ID" b="1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58BD60-529C-4631-9050-FF5544106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920" y="0"/>
            <a:ext cx="2928079" cy="1121392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BEE2FAE-5825-4B53-AE22-C71178FBCD25}"/>
              </a:ext>
            </a:extLst>
          </p:cNvPr>
          <p:cNvSpPr txBox="1">
            <a:spLocks/>
          </p:cNvSpPr>
          <p:nvPr/>
        </p:nvSpPr>
        <p:spPr>
          <a:xfrm>
            <a:off x="7872407" y="5450676"/>
            <a:ext cx="2267974" cy="406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bg1"/>
                </a:solidFill>
                <a:latin typeface="Montserrat Medium" pitchFamily="2" charset="0"/>
              </a:rPr>
              <a:t>Total Payment</a:t>
            </a:r>
            <a:endParaRPr lang="en-ID" sz="2200" dirty="0">
              <a:solidFill>
                <a:schemeClr val="bg1"/>
              </a:solidFill>
              <a:latin typeface="Montserrat Medium" pitchFamily="2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2601B37-544B-4366-B342-B03C24515CE3}"/>
              </a:ext>
            </a:extLst>
          </p:cNvPr>
          <p:cNvSpPr txBox="1">
            <a:spLocks/>
          </p:cNvSpPr>
          <p:nvPr/>
        </p:nvSpPr>
        <p:spPr>
          <a:xfrm>
            <a:off x="1926321" y="5483161"/>
            <a:ext cx="2822877" cy="406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bg1"/>
                </a:solidFill>
                <a:latin typeface="Montserrat Medium" pitchFamily="2" charset="0"/>
              </a:rPr>
              <a:t>Monthly Purchase</a:t>
            </a:r>
            <a:endParaRPr lang="en-ID" sz="2200" dirty="0">
              <a:solidFill>
                <a:schemeClr val="bg1"/>
              </a:solidFill>
              <a:latin typeface="Montserrat Medium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C3AFFB-409E-4380-8880-996A5937B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477" y="1823856"/>
            <a:ext cx="5095835" cy="36268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A6BCBD-6466-4E59-89CC-81351A4A1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02" y="1823856"/>
            <a:ext cx="5254317" cy="362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2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164C"/>
            </a:gs>
            <a:gs pos="100000">
              <a:srgbClr val="135AAA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E42B352-CE6F-457B-AF2C-E7881428C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623" y="1636387"/>
            <a:ext cx="10749776" cy="3710699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  <a:latin typeface="Montserrat" pitchFamily="2" charset="0"/>
            </a:endParaRPr>
          </a:p>
          <a:p>
            <a:pPr algn="l"/>
            <a:endParaRPr lang="en-ID" b="1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58BD60-529C-4631-9050-FF5544106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920" y="0"/>
            <a:ext cx="2928079" cy="1121392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BEE2FAE-5825-4B53-AE22-C71178FBCD25}"/>
              </a:ext>
            </a:extLst>
          </p:cNvPr>
          <p:cNvSpPr txBox="1">
            <a:spLocks/>
          </p:cNvSpPr>
          <p:nvPr/>
        </p:nvSpPr>
        <p:spPr>
          <a:xfrm>
            <a:off x="7893428" y="5492718"/>
            <a:ext cx="2267974" cy="406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 pitchFamily="2" charset="0"/>
                <a:ea typeface="+mn-ea"/>
                <a:cs typeface="+mn-cs"/>
              </a:rPr>
              <a:t>Device Class</a:t>
            </a:r>
            <a:endParaRPr kumimoji="0" lang="en-ID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Medium" pitchFamily="2" charset="0"/>
              <a:ea typeface="+mn-ea"/>
              <a:cs typeface="+mn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2601B37-544B-4366-B342-B03C24515CE3}"/>
              </a:ext>
            </a:extLst>
          </p:cNvPr>
          <p:cNvSpPr txBox="1">
            <a:spLocks/>
          </p:cNvSpPr>
          <p:nvPr/>
        </p:nvSpPr>
        <p:spPr>
          <a:xfrm>
            <a:off x="1947342" y="5525203"/>
            <a:ext cx="2822877" cy="406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 pitchFamily="2" charset="0"/>
                <a:ea typeface="+mn-ea"/>
                <a:cs typeface="+mn-cs"/>
              </a:rPr>
              <a:t>Location</a:t>
            </a:r>
            <a:endParaRPr kumimoji="0" lang="en-ID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Medium" pitchFamily="2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BDBD9D-2A73-4212-9E75-1613C7486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259" y="1809325"/>
            <a:ext cx="5126312" cy="3626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657333-A364-4181-A5CB-560130241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24" y="1821516"/>
            <a:ext cx="5126312" cy="361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0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164C"/>
            </a:gs>
            <a:gs pos="100000">
              <a:srgbClr val="135AAA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58BD60-529C-4631-9050-FF5544106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920" y="0"/>
            <a:ext cx="2928079" cy="1121392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BEE2FAE-5825-4B53-AE22-C71178FBCD25}"/>
              </a:ext>
            </a:extLst>
          </p:cNvPr>
          <p:cNvSpPr txBox="1">
            <a:spLocks/>
          </p:cNvSpPr>
          <p:nvPr/>
        </p:nvSpPr>
        <p:spPr>
          <a:xfrm>
            <a:off x="7986138" y="5763743"/>
            <a:ext cx="2267974" cy="406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 pitchFamily="2" charset="0"/>
                <a:ea typeface="+mn-ea"/>
                <a:cs typeface="+mn-cs"/>
              </a:rPr>
              <a:t>Game Product</a:t>
            </a:r>
            <a:endParaRPr kumimoji="0" lang="en-ID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Medium" pitchFamily="2" charset="0"/>
              <a:ea typeface="+mn-ea"/>
              <a:cs typeface="+mn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2601B37-544B-4366-B342-B03C24515CE3}"/>
              </a:ext>
            </a:extLst>
          </p:cNvPr>
          <p:cNvSpPr txBox="1">
            <a:spLocks/>
          </p:cNvSpPr>
          <p:nvPr/>
        </p:nvSpPr>
        <p:spPr>
          <a:xfrm>
            <a:off x="1660437" y="5760614"/>
            <a:ext cx="2822877" cy="406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 pitchFamily="2" charset="0"/>
                <a:ea typeface="+mn-ea"/>
                <a:cs typeface="+mn-cs"/>
              </a:rPr>
              <a:t>Music Product</a:t>
            </a:r>
            <a:endParaRPr kumimoji="0" lang="en-ID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Medium" pitchFamily="2" charset="0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C275E1-978D-4BC2-8937-60457E3BE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2478" y="646031"/>
            <a:ext cx="7107044" cy="814394"/>
          </a:xfrm>
          <a:noFill/>
        </p:spPr>
        <p:txBody>
          <a:bodyPr>
            <a:noAutofit/>
          </a:bodyPr>
          <a:lstStyle/>
          <a:p>
            <a:r>
              <a:rPr lang="en-US" sz="4400" b="1" dirty="0" err="1">
                <a:gradFill flip="none" rotWithShape="1">
                  <a:gsLst>
                    <a:gs pos="53000">
                      <a:srgbClr val="E66A84"/>
                    </a:gs>
                    <a:gs pos="100000">
                      <a:srgbClr val="BDE7EE"/>
                    </a:gs>
                  </a:gsLst>
                  <a:lin ang="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Produk</a:t>
            </a:r>
            <a:endParaRPr lang="en-ID" sz="4400" b="1" dirty="0">
              <a:gradFill flip="none" rotWithShape="1">
                <a:gsLst>
                  <a:gs pos="53000">
                    <a:srgbClr val="E66A84"/>
                  </a:gs>
                  <a:gs pos="100000">
                    <a:srgbClr val="BDE7EE"/>
                  </a:gs>
                </a:gsLst>
                <a:lin ang="0" scaled="1"/>
                <a:tileRect/>
              </a:gra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CB4D61-2F8E-490C-8E04-F977D3CD4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47" y="2106456"/>
            <a:ext cx="5741957" cy="36268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348787-9502-4F3A-BAD0-A01C01663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8" y="2106456"/>
            <a:ext cx="5741957" cy="362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2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</TotalTime>
  <Words>224</Words>
  <Application>Microsoft Office PowerPoint</Application>
  <PresentationFormat>Widescreen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Montserrat</vt:lpstr>
      <vt:lpstr>Montserrat Black</vt:lpstr>
      <vt:lpstr>Montserrat Light</vt:lpstr>
      <vt:lpstr>Montserrat Medium</vt:lpstr>
      <vt:lpstr>Poppins</vt:lpstr>
      <vt:lpstr>Office Theme</vt:lpstr>
      <vt:lpstr>Data Challenge</vt:lpstr>
      <vt:lpstr>Kelompok Bapak Bapak Present</vt:lpstr>
      <vt:lpstr>Intorduction</vt:lpstr>
      <vt:lpstr>Dataset</vt:lpstr>
      <vt:lpstr>Distribusi Dataset</vt:lpstr>
      <vt:lpstr>Kolom Numerical</vt:lpstr>
      <vt:lpstr>PowerPoint Presentation</vt:lpstr>
      <vt:lpstr>PowerPoint Presentation</vt:lpstr>
      <vt:lpstr>Produk</vt:lpstr>
      <vt:lpstr>PowerPoint Presentation</vt:lpstr>
      <vt:lpstr>PowerPoint Presentation</vt:lpstr>
      <vt:lpstr>Penggunaan Internet dan Produk Customer</vt:lpstr>
      <vt:lpstr>PowerPoint Presentation</vt:lpstr>
      <vt:lpstr>PowerPoint Presentation</vt:lpstr>
      <vt:lpstr>Call Center &amp; Metode Pembayaran</vt:lpstr>
      <vt:lpstr>Distribusi Dataset</vt:lpstr>
      <vt:lpstr>Rasio Churn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Alif Rizal</dc:creator>
  <cp:lastModifiedBy>Alif Rizal</cp:lastModifiedBy>
  <cp:revision>34</cp:revision>
  <dcterms:created xsi:type="dcterms:W3CDTF">2023-11-06T00:29:25Z</dcterms:created>
  <dcterms:modified xsi:type="dcterms:W3CDTF">2023-11-09T00:04:31Z</dcterms:modified>
</cp:coreProperties>
</file>