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93" r:id="rId4"/>
    <p:sldId id="296" r:id="rId5"/>
    <p:sldId id="301" r:id="rId6"/>
    <p:sldId id="295" r:id="rId7"/>
    <p:sldId id="302" r:id="rId8"/>
    <p:sldId id="300" r:id="rId9"/>
    <p:sldId id="297" r:id="rId10"/>
    <p:sldId id="299" r:id="rId11"/>
    <p:sldId id="29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F50"/>
    <a:srgbClr val="0DB04A"/>
    <a:srgbClr val="1F7EE7"/>
    <a:srgbClr val="E25142"/>
    <a:srgbClr val="024793"/>
    <a:srgbClr val="2E4168"/>
    <a:srgbClr val="102960"/>
    <a:srgbClr val="243372"/>
    <a:srgbClr val="D6181F"/>
    <a:srgbClr val="882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26" autoAdjust="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  <p:guide pos="7129"/>
        <p:guide pos="551"/>
        <p:guide orient="horz" pos="210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D139-CC41-44D9-B3EE-0C1BD3A04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A54C5-D71D-4D9F-A762-5D9DA6855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54C5-D71D-4D9F-A762-5D9DA6855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-69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24793">
                  <a:alpha val="80000"/>
                </a:srgbClr>
              </a:gs>
              <a:gs pos="100000">
                <a:srgbClr val="33D360">
                  <a:alpha val="20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74148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1035" name="Oval 1034"/>
          <p:cNvSpPr/>
          <p:nvPr userDrawn="1"/>
        </p:nvSpPr>
        <p:spPr>
          <a:xfrm>
            <a:off x="7391400" y="999778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>
            <a:off x="1589" y="-690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1589" y="-22872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589" y="62686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gradFill flip="none" rotWithShape="1">
            <a:gsLst>
              <a:gs pos="0">
                <a:srgbClr val="117283"/>
              </a:gs>
              <a:gs pos="100000">
                <a:srgbClr val="33D360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1589" y="-35401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gradFill flip="none" rotWithShape="1">
            <a:gsLst>
              <a:gs pos="100000">
                <a:srgbClr val="2BBE68"/>
              </a:gs>
              <a:gs pos="40000">
                <a:srgbClr val="117283"/>
              </a:gs>
              <a:gs pos="0">
                <a:srgbClr val="02479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2100181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>
            <a:off x="-1" y="420370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>
            <a:off x="6350" y="5265822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4486275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795314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 flipV="1">
            <a:off x="0" y="688"/>
            <a:ext cx="12192000" cy="6857311"/>
          </a:xfrm>
          <a:prstGeom prst="rect">
            <a:avLst/>
          </a:prstGeom>
          <a:gradFill flip="none" rotWithShape="1">
            <a:gsLst>
              <a:gs pos="0">
                <a:srgbClr val="024793">
                  <a:alpha val="80000"/>
                </a:srgbClr>
              </a:gs>
              <a:gs pos="100000">
                <a:srgbClr val="33D360">
                  <a:alpha val="20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35" name="Oval 1034"/>
          <p:cNvSpPr/>
          <p:nvPr userDrawn="1"/>
        </p:nvSpPr>
        <p:spPr>
          <a:xfrm flipV="1">
            <a:off x="7391400" y="2543846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 flipV="1">
            <a:off x="1589" y="3683543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 flipV="1">
            <a:off x="1589" y="3919619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 flipV="1">
            <a:off x="1589" y="3083053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gradFill flip="none" rotWithShape="1">
            <a:gsLst>
              <a:gs pos="0">
                <a:srgbClr val="117283"/>
              </a:gs>
              <a:gs pos="100000">
                <a:srgbClr val="33D360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 flipV="1">
            <a:off x="1589" y="362967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gradFill flip="none" rotWithShape="1">
            <a:gsLst>
              <a:gs pos="100000">
                <a:srgbClr val="2BBE68"/>
              </a:gs>
              <a:gs pos="40000">
                <a:srgbClr val="117283"/>
              </a:gs>
              <a:gs pos="0">
                <a:srgbClr val="02479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 flipV="1">
            <a:off x="-1" y="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 flipV="1">
            <a:off x="6350" y="0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838200" y="3139239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365272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2867479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A576-034B-45D7-9F5B-548D28C1BC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51" userDrawn="1">
          <p15:clr>
            <a:srgbClr val="F26B43"/>
          </p15:clr>
        </p15:guide>
        <p15:guide id="4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199" y="1744581"/>
            <a:ext cx="11006960" cy="2387600"/>
          </a:xfrm>
        </p:spPr>
        <p:txBody>
          <a:bodyPr/>
          <a:lstStyle/>
          <a:p>
            <a:r>
              <a:rPr lang="cy-GB" dirty="0"/>
              <a:t>Custom alert action in Splunk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9D15504-7377-FA49-8389-C91C073A0C2D}"/>
              </a:ext>
            </a:extLst>
          </p:cNvPr>
          <p:cNvSpPr txBox="1"/>
          <p:nvPr/>
        </p:nvSpPr>
        <p:spPr>
          <a:xfrm>
            <a:off x="746235" y="4876800"/>
            <a:ext cx="4168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Splunk </a:t>
            </a:r>
            <a:r>
              <a:rPr lang="en-US" b="1" dirty="0">
                <a:solidFill>
                  <a:schemeClr val="bg1"/>
                </a:solidFill>
              </a:rPr>
              <a:t>App development </a:t>
            </a:r>
            <a:r>
              <a:rPr lang="en-US" b="1" dirty="0" smtClean="0">
                <a:solidFill>
                  <a:schemeClr val="bg1"/>
                </a:solidFill>
              </a:rPr>
              <a:t>(for version </a:t>
            </a:r>
            <a:r>
              <a:rPr lang="en-AE" b="1" dirty="0" smtClean="0">
                <a:solidFill>
                  <a:schemeClr val="bg1"/>
                </a:solidFill>
              </a:rPr>
              <a:t>8.</a:t>
            </a:r>
            <a:r>
              <a:rPr lang="en-US" b="1" dirty="0" smtClean="0">
                <a:solidFill>
                  <a:schemeClr val="bg1"/>
                </a:solidFill>
              </a:rPr>
              <a:t>X</a:t>
            </a:r>
            <a:r>
              <a:rPr lang="en-AE" b="1" dirty="0" smtClean="0">
                <a:solidFill>
                  <a:schemeClr val="bg1"/>
                </a:solidFill>
              </a:rPr>
              <a:t>)</a:t>
            </a:r>
            <a:endParaRPr lang="en-A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63094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Python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: handle dependencies 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27" y="3996734"/>
            <a:ext cx="4619625" cy="15430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713" y="1750423"/>
            <a:ext cx="9427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Instead of installing the python dependencies on the Splunk instance (python), we can download the module from GitHub and place it in the /bin  or / lib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Use the below logic to load the modules manually to the code 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389" y="6277990"/>
            <a:ext cx="1072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** the python file needs to converted to the .</a:t>
            </a:r>
            <a:r>
              <a:rPr lang="en-US" dirty="0" err="1" smtClean="0">
                <a:latin typeface="+mj-lt"/>
              </a:rPr>
              <a:t>pyc</a:t>
            </a:r>
            <a:r>
              <a:rPr lang="en-US" dirty="0" smtClean="0">
                <a:latin typeface="+mj-lt"/>
              </a:rPr>
              <a:t> to hide the credentials such as password/ API key/ etc.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1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360803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LDAP automation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0652" y="1192839"/>
            <a:ext cx="7761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Custom alert action to disable/ enable AD users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2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199" y="365272"/>
            <a:ext cx="8886372" cy="2387600"/>
          </a:xfrm>
        </p:spPr>
        <p:txBody>
          <a:bodyPr>
            <a:noAutofit/>
          </a:bodyPr>
          <a:lstStyle/>
          <a:p>
            <a:r>
              <a:rPr lang="en-US" sz="4400" dirty="0"/>
              <a:t>&lt; end of the document &gt;</a:t>
            </a:r>
          </a:p>
        </p:txBody>
      </p:sp>
    </p:spTree>
    <p:extLst>
      <p:ext uri="{BB962C8B-B14F-4D97-AF65-F5344CB8AC3E}">
        <p14:creationId xmlns:p14="http://schemas.microsoft.com/office/powerpoint/2010/main" val="55768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16911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Agenda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76" y="1672046"/>
            <a:ext cx="8262583" cy="414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Splunk APP architecture,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How to build Custom </a:t>
            </a:r>
            <a:r>
              <a:rPr lang="en-US" sz="3600" dirty="0">
                <a:latin typeface="+mj-lt"/>
              </a:rPr>
              <a:t>A</a:t>
            </a:r>
            <a:r>
              <a:rPr lang="en-US" sz="3600" dirty="0" smtClean="0">
                <a:latin typeface="+mj-lt"/>
              </a:rPr>
              <a:t>lert </a:t>
            </a:r>
            <a:r>
              <a:rPr lang="en-US" sz="3600" dirty="0">
                <a:latin typeface="+mj-lt"/>
              </a:rPr>
              <a:t>A</a:t>
            </a:r>
            <a:r>
              <a:rPr lang="en-US" sz="3600" dirty="0" smtClean="0">
                <a:latin typeface="+mj-lt"/>
              </a:rPr>
              <a:t>ction APP,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Workflow automation using the APP,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Logic building with Python,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APP packaging, </a:t>
            </a:r>
          </a:p>
        </p:txBody>
      </p:sp>
    </p:spTree>
    <p:extLst>
      <p:ext uri="{BB962C8B-B14F-4D97-AF65-F5344CB8AC3E}">
        <p14:creationId xmlns:p14="http://schemas.microsoft.com/office/powerpoint/2010/main" val="17730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28725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App Overview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874713" y="1793966"/>
            <a:ext cx="3993378" cy="3648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97577" y="3230880"/>
            <a:ext cx="975360" cy="7663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55114" y="2098766"/>
            <a:ext cx="1379401" cy="132370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03863" y="3692434"/>
            <a:ext cx="1558834" cy="144562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263" y="34398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APPS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1844" y="2558534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Add-On's</a:t>
            </a: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844" y="4247997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Custom Alert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2573" y="5610722"/>
            <a:ext cx="441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Splunk APP ecosystem</a:t>
            </a:r>
            <a:endParaRPr lang="en-US" sz="3200" dirty="0">
              <a:latin typeface="+mj-lt"/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15EF23CD-A4F8-2248-A729-B4C901A3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205" y="627973"/>
            <a:ext cx="3848963" cy="59721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5545543" y="3400046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Files / Folder structure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6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402712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Custom Alert Action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98" y="2325411"/>
            <a:ext cx="5178122" cy="4063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143" y="1402081"/>
            <a:ext cx="1016290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+mj-lt"/>
              </a:rPr>
              <a:t>“Custom alert action can be used to automate the workflow such as; enable/ disable user accounts, run a </a:t>
            </a:r>
            <a:r>
              <a:rPr lang="en-US" dirty="0" err="1" smtClean="0">
                <a:latin typeface="+mj-lt"/>
              </a:rPr>
              <a:t>nmap</a:t>
            </a:r>
            <a:r>
              <a:rPr lang="en-US" dirty="0" smtClean="0">
                <a:latin typeface="+mj-lt"/>
              </a:rPr>
              <a:t> scan on the target, raise a service ticket for the incidents, etc.” 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8229" y="3457303"/>
            <a:ext cx="2734491" cy="23687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2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44287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Workflow automation 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0" y="1410789"/>
            <a:ext cx="5269020" cy="40886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04" y="81208"/>
            <a:ext cx="4261541" cy="3290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643" y="3371821"/>
            <a:ext cx="4223381" cy="32961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50720" y="3965608"/>
            <a:ext cx="6322423" cy="1616586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37806" y="2778035"/>
            <a:ext cx="5643154" cy="109727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427488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APP basic hierarchy 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741714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CONF files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0212" y="1713411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UI files</a:t>
            </a:r>
            <a:endParaRPr lang="en-US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4743" y="1741714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Logic Files</a:t>
            </a:r>
            <a:endParaRPr lang="en-US" sz="3200" b="1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" y="2511742"/>
            <a:ext cx="2357188" cy="35779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61" y="2496955"/>
            <a:ext cx="2357188" cy="35779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30" y="2519150"/>
            <a:ext cx="2357188" cy="35779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54862" y="2487370"/>
            <a:ext cx="209384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*</a:t>
            </a:r>
            <a:r>
              <a:rPr lang="en-US" sz="1400" b="1" dirty="0">
                <a:latin typeface="+mj-lt"/>
              </a:rPr>
              <a:t>Nix platforms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 filename.sh</a:t>
            </a:r>
          </a:p>
          <a:p>
            <a:r>
              <a:rPr lang="en-US" sz="1400" dirty="0">
                <a:latin typeface="+mj-lt"/>
              </a:rPr>
              <a:t>    filename.py</a:t>
            </a:r>
          </a:p>
          <a:p>
            <a:r>
              <a:rPr lang="en-US" sz="1400" dirty="0">
                <a:latin typeface="+mj-lt"/>
              </a:rPr>
              <a:t>    filename.js</a:t>
            </a:r>
          </a:p>
          <a:p>
            <a:r>
              <a:rPr lang="en-US" sz="1400" dirty="0">
                <a:latin typeface="+mj-lt"/>
              </a:rPr>
              <a:t>    filename (</a:t>
            </a:r>
            <a:r>
              <a:rPr lang="en-US" sz="1400" dirty="0" smtClean="0">
                <a:latin typeface="+mj-lt"/>
              </a:rPr>
              <a:t>executable)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Windows platforms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    filename.bat</a:t>
            </a:r>
          </a:p>
          <a:p>
            <a:r>
              <a:rPr lang="en-US" sz="1400" dirty="0">
                <a:latin typeface="+mj-lt"/>
              </a:rPr>
              <a:t>    filename.cmd</a:t>
            </a:r>
          </a:p>
          <a:p>
            <a:r>
              <a:rPr lang="en-US" sz="1400" dirty="0">
                <a:latin typeface="+mj-lt"/>
              </a:rPr>
              <a:t>    filename.py</a:t>
            </a:r>
          </a:p>
          <a:p>
            <a:r>
              <a:rPr lang="en-US" sz="1400" dirty="0">
                <a:latin typeface="+mj-lt"/>
              </a:rPr>
              <a:t>    filename.js</a:t>
            </a:r>
          </a:p>
          <a:p>
            <a:r>
              <a:rPr lang="en-US" sz="1400" dirty="0">
                <a:latin typeface="+mj-lt"/>
              </a:rPr>
              <a:t>    filename.exe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74645" y="2910499"/>
            <a:ext cx="2744715" cy="871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07102" y="2546578"/>
            <a:ext cx="1567543" cy="745262"/>
          </a:xfrm>
          <a:prstGeom prst="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72725" y="297300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Supported files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9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427488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APP basic hierarchy 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6" y="1337310"/>
            <a:ext cx="104584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379591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Approach : Python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3736" y="1577550"/>
            <a:ext cx="828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Option 1: Using native/ 3</a:t>
            </a:r>
            <a:r>
              <a:rPr lang="en-US" sz="3200" b="1" baseline="30000" dirty="0" smtClean="0">
                <a:latin typeface="+mj-lt"/>
              </a:rPr>
              <a:t>rd</a:t>
            </a:r>
            <a:r>
              <a:rPr lang="en-US" sz="3200" b="1" dirty="0" smtClean="0">
                <a:latin typeface="+mj-lt"/>
              </a:rPr>
              <a:t> party modules 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795" y="2518078"/>
            <a:ext cx="5694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Option 2: Using Splunk SDK</a:t>
            </a:r>
            <a:endParaRPr lang="en-US" sz="32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76" y="579120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$SPLUNK_HOME$/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/apps/[</a:t>
            </a:r>
            <a:r>
              <a:rPr lang="en-US" dirty="0" err="1">
                <a:latin typeface="+mj-lt"/>
              </a:rPr>
              <a:t>myapp</a:t>
            </a:r>
            <a:r>
              <a:rPr lang="en-US" dirty="0">
                <a:latin typeface="+mj-lt"/>
              </a:rPr>
              <a:t>]/bin/</a:t>
            </a:r>
          </a:p>
        </p:txBody>
      </p:sp>
    </p:spTree>
    <p:extLst>
      <p:ext uri="{BB962C8B-B14F-4D97-AF65-F5344CB8AC3E}">
        <p14:creationId xmlns:p14="http://schemas.microsoft.com/office/powerpoint/2010/main" val="31170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713" y="273553"/>
            <a:ext cx="30264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Python Coding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024793"/>
              </a:gs>
              <a:gs pos="11000">
                <a:srgbClr val="33D3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446" y="1362755"/>
            <a:ext cx="3238500" cy="1781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2183" y="1227428"/>
            <a:ext cx="7185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Alert logic is written in the script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Place all the script files in the /bin directory,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initial python script name (example; </a:t>
            </a:r>
            <a:r>
              <a:rPr lang="en-US" dirty="0" err="1" smtClean="0">
                <a:latin typeface="+mj-lt"/>
              </a:rPr>
              <a:t>mysoc</a:t>
            </a:r>
            <a:r>
              <a:rPr lang="en-US" dirty="0" smtClean="0">
                <a:latin typeface="+mj-lt"/>
              </a:rPr>
              <a:t>) must be used in other Splunk configuration files, 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92" y="3308816"/>
            <a:ext cx="4750254" cy="31592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44867" y="4899349"/>
            <a:ext cx="218830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70396" y="5597431"/>
            <a:ext cx="218830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0226" y="6175724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Payload </a:t>
            </a:r>
            <a:endParaRPr lang="en-US" sz="3200" b="1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52476" y="3143930"/>
            <a:ext cx="3401513" cy="3082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842" y="4109144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latin typeface="+mj-lt"/>
              </a:rPr>
              <a:t>Configuration </a:t>
            </a:r>
            <a:endParaRPr lang="en-US" sz="32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0106" y="4693919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Results</a:t>
            </a: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4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Avenir Heav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297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Heavy</vt:lpstr>
      <vt:lpstr>Calibri</vt:lpstr>
      <vt:lpstr>Office Theme</vt:lpstr>
      <vt:lpstr>Custom alert action in Splunk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 end of the document 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Labs</cp:lastModifiedBy>
  <cp:revision>139</cp:revision>
  <dcterms:created xsi:type="dcterms:W3CDTF">2017-05-23T12:23:28Z</dcterms:created>
  <dcterms:modified xsi:type="dcterms:W3CDTF">2021-06-29T09:36:10Z</dcterms:modified>
</cp:coreProperties>
</file>