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" charset="1" panose="00000500000000000000"/>
      <p:regular r:id="rId15"/>
    </p:embeddedFont>
    <p:embeddedFont>
      <p:font typeface="Telegraf Bold" charset="1" panose="00000800000000000000"/>
      <p:regular r:id="rId16"/>
    </p:embeddedFont>
    <p:embeddedFont>
      <p:font typeface="Montserrat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y-eVej3c.mp4" Type="http://schemas.openxmlformats.org/officeDocument/2006/relationships/video"/><Relationship Id="rId4" Target="../media/VAGy-eVej3c.mp4" Type="http://schemas.microsoft.com/office/2007/relationships/media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0843" y="4119109"/>
            <a:ext cx="12179177" cy="194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5"/>
              </a:lnSpc>
            </a:pPr>
            <a:r>
              <a:rPr lang="en-US" sz="5589" spc="-2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Техническое задание</a:t>
            </a:r>
          </a:p>
          <a:p>
            <a:pPr algn="l">
              <a:lnSpc>
                <a:spcPts val="7825"/>
              </a:lnSpc>
              <a:spcBef>
                <a:spcPct val="0"/>
              </a:spcBef>
            </a:pPr>
            <a:r>
              <a:rPr lang="en-US" sz="5589" spc="-2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Кейс 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0843" y="1040362"/>
            <a:ext cx="12179177" cy="250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Decentrathon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0843" y="6144243"/>
            <a:ext cx="12179177" cy="67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5"/>
              </a:lnSpc>
              <a:spcBef>
                <a:spcPct val="0"/>
              </a:spcBef>
            </a:pPr>
            <a:r>
              <a:rPr lang="en-US" sz="3989" spc="-17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Определение состояния автомобиля по фото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08750" y="8826047"/>
            <a:ext cx="12179177" cy="778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425"/>
              </a:lnSpc>
              <a:spcBef>
                <a:spcPct val="0"/>
              </a:spcBef>
            </a:pPr>
            <a:r>
              <a:rPr lang="en-US" sz="4589" spc="-20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Работа команды Game Party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2522" y="6384974"/>
            <a:ext cx="7524688" cy="2731483"/>
            <a:chOff x="0" y="0"/>
            <a:chExt cx="1981811" cy="719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2522" y="5667430"/>
            <a:ext cx="7524688" cy="4166571"/>
            <a:chOff x="0" y="0"/>
            <a:chExt cx="1165771" cy="645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792" r="0" b="-792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760193" y="2057400"/>
            <a:ext cx="7499107" cy="74991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745" y="0"/>
                  </a:moveTo>
                  <a:lnTo>
                    <a:pt x="789055" y="0"/>
                  </a:lnTo>
                  <a:cubicBezTo>
                    <a:pt x="795353" y="0"/>
                    <a:pt x="801392" y="2502"/>
                    <a:pt x="805845" y="6955"/>
                  </a:cubicBezTo>
                  <a:cubicBezTo>
                    <a:pt x="810298" y="11408"/>
                    <a:pt x="812800" y="17447"/>
                    <a:pt x="812800" y="23745"/>
                  </a:cubicBezTo>
                  <a:lnTo>
                    <a:pt x="812800" y="789055"/>
                  </a:lnTo>
                  <a:cubicBezTo>
                    <a:pt x="812800" y="795353"/>
                    <a:pt x="810298" y="801392"/>
                    <a:pt x="805845" y="805845"/>
                  </a:cubicBezTo>
                  <a:cubicBezTo>
                    <a:pt x="801392" y="810298"/>
                    <a:pt x="795353" y="812800"/>
                    <a:pt x="789055" y="812800"/>
                  </a:cubicBezTo>
                  <a:lnTo>
                    <a:pt x="23745" y="812800"/>
                  </a:lnTo>
                  <a:cubicBezTo>
                    <a:pt x="17447" y="812800"/>
                    <a:pt x="11408" y="810298"/>
                    <a:pt x="6955" y="805845"/>
                  </a:cubicBezTo>
                  <a:cubicBezTo>
                    <a:pt x="2502" y="801392"/>
                    <a:pt x="0" y="795353"/>
                    <a:pt x="0" y="789055"/>
                  </a:cubicBezTo>
                  <a:lnTo>
                    <a:pt x="0" y="23745"/>
                  </a:lnTo>
                  <a:cubicBezTo>
                    <a:pt x="0" y="17447"/>
                    <a:pt x="2502" y="11408"/>
                    <a:pt x="6955" y="6955"/>
                  </a:cubicBezTo>
                  <a:cubicBezTo>
                    <a:pt x="11408" y="2502"/>
                    <a:pt x="17447" y="0"/>
                    <a:pt x="23745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763" r="-101043" b="-763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787676"/>
            <a:ext cx="10415561" cy="671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1"/>
              </a:lnSpc>
              <a:spcBef>
                <a:spcPct val="0"/>
              </a:spcBef>
            </a:pPr>
            <a:r>
              <a:rPr lang="en-US" b="true" sz="3922" spc="-17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Описание задачи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5082" y="2602721"/>
            <a:ext cx="7329129" cy="304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Нам было необходимо разработать модель, которая по фотографии автомобиля определяет его состояние, автоматизация процесса фото-контроля для платформы inDrive. Мы использовали модели машинного обучения и искусственный интеллект для решения этой задачи.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Проблема и ценность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53062"/>
            <a:ext cx="7609953" cy="610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Недоверие пассажиров: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пассажир при посадке не всегда уверен в состоянии автомобиля, особенно если фото профиля водителя не отражает реальной ситуации.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Риски для качества сервиса: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грязная машина или повреждения → негативный пользовательский опыт, снижение рейтингов, жалобы.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Ручная проверка невозможна: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при масштабах inDrive (миллионы поездок) ручной контроль качества авто нереалистичен.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35826" y="2431084"/>
            <a:ext cx="2744619" cy="59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  <a:spcBef>
                <a:spcPct val="0"/>
              </a:spcBef>
            </a:pPr>
            <a:r>
              <a:rPr lang="en-US" b="true" sz="3522" spc="-1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Проблема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99113" y="2431084"/>
            <a:ext cx="10415561" cy="596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  <a:spcBef>
                <a:spcPct val="0"/>
              </a:spcBef>
            </a:pPr>
            <a:r>
              <a:rPr lang="en-US" b="true" sz="3522" spc="-1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Ценность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253062"/>
            <a:ext cx="7609953" cy="567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Для пассажиров: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п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овышение доверия → приложение само заботится о том, чтобы авто выглядело достойно, уверенность в безопасности и качестве → меньше «неприятных сюрпризов».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Для водителей: 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Напоминание о состоянии авто (чистка, ремонт).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Для компании:</a:t>
            </a: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Автоматический контроль качества без затрат на ручные проверки.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Усиление бренда: «inDrive заботится о безопасности и комфорте».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9357" y="2847143"/>
            <a:ext cx="8221696" cy="5919621"/>
          </a:xfrm>
          <a:custGeom>
            <a:avLst/>
            <a:gdLst/>
            <a:ahLst/>
            <a:cxnLst/>
            <a:rect r="r" b="b" t="t" l="l"/>
            <a:pathLst>
              <a:path h="5919621" w="8221696">
                <a:moveTo>
                  <a:pt x="0" y="0"/>
                </a:moveTo>
                <a:lnTo>
                  <a:pt x="8221696" y="0"/>
                </a:lnTo>
                <a:lnTo>
                  <a:pt x="8221696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Архитектура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2335" y="2809043"/>
            <a:ext cx="6767480" cy="610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Мы использовали язык Python и данные плагины: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streamlit — для создания простого веб-интерфейса.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requests — для HTTP-запросов (например, к API Roboflow).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PIL (Pillow) — работа с изображениями (открытие, рисование).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openai — клиент для GPT-моделей.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base64 — нужен, чтобы переводить изображение в текстовый формат для отправки в GPT.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9573" y="4506683"/>
            <a:ext cx="14864140" cy="4574753"/>
          </a:xfrm>
          <a:custGeom>
            <a:avLst/>
            <a:gdLst/>
            <a:ahLst/>
            <a:cxnLst/>
            <a:rect r="r" b="b" t="t" l="l"/>
            <a:pathLst>
              <a:path h="4574753" w="14864140">
                <a:moveTo>
                  <a:pt x="0" y="0"/>
                </a:moveTo>
                <a:lnTo>
                  <a:pt x="14864140" y="0"/>
                </a:lnTo>
                <a:lnTo>
                  <a:pt x="14864140" y="4574753"/>
                </a:lnTo>
                <a:lnTo>
                  <a:pt x="0" y="4574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748" t="-30449" r="-3760" b="-7752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Архитектура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9597" y="2401476"/>
            <a:ext cx="1474880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Для получения результатов, используя выданные нам датасеты, мы сделали модель машинного обучения Roboflow, которая даёт визуальный ответ: указывает и выделяет изьяны автомобиля. Также, для получения подробного письменного описания, мы внедрили ChatGPT, который дополняет визуальный ответ текстом.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1470" t="9205" r="1042" b="5642"/>
          <a:stretch>
            <a:fillRect/>
          </a:stretch>
        </p:blipFill>
        <p:spPr>
          <a:xfrm flipH="false" flipV="false" rot="0">
            <a:off x="1429734" y="3589492"/>
            <a:ext cx="9026374" cy="443492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Результаты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9734" y="2470695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sz="3822" spc="-1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Демо работы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2363" y="3541867"/>
            <a:ext cx="5523303" cy="5424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UX-преимущества: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Быстрая проверка — результат за секунды.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Удобный визуальный фидбек — зоны подсвечены прямо на фото.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Простая интеграция в приложение inDrive: сигнал может выводиться на экран водителя и пассажира.</a:t>
            </a:r>
          </a:p>
          <a:p>
            <a:pPr algn="l">
              <a:lnSpc>
                <a:spcPts val="395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Риски и этика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90878" y="2588219"/>
            <a:ext cx="15681529" cy="7357807"/>
            <a:chOff x="0" y="0"/>
            <a:chExt cx="20908706" cy="981040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6487824" cy="9858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1"/>
                </a:lnSpc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Приватность: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Фото автомобилей — это пользовательские данные → необходимо обеспечивать шифрование и хранение с ограниченным доступом.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Опци</a:t>
              </a: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я: хранить только обработанные признаки, а не исходные изображения.</a:t>
              </a:r>
            </a:p>
            <a:p>
              <a:pPr algn="l">
                <a:lnSpc>
                  <a:spcPts val="3951"/>
                </a:lnSpc>
              </a:pPr>
            </a:p>
            <a:p>
              <a:pPr algn="l">
                <a:lnSpc>
                  <a:spcPts val="3951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209159" y="-47625"/>
              <a:ext cx="6487824" cy="98580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1"/>
                </a:lnSpc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Bias и технические риски: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Разные модели телефонов → разное качество фото.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Водители с плохими камерами могут получить больше ложных срабатываний.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Необходимо собирать разнообразные данные (разные регионы, погодные условия, типы камер).</a:t>
              </a:r>
            </a:p>
            <a:p>
              <a:pPr algn="l">
                <a:lnSpc>
                  <a:spcPts val="3951"/>
                </a:lnSpc>
              </a:pPr>
            </a:p>
            <a:p>
              <a:pPr algn="l">
                <a:lnSpc>
                  <a:spcPts val="3951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420882" y="-47625"/>
              <a:ext cx="6487824" cy="8537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1"/>
                </a:lnSpc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Ограничения текущей версии: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Слабая устойчивость к ночным фото.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Трудн</a:t>
              </a: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ости с обнаружением мелких царапин на белых авто.</a:t>
              </a:r>
            </a:p>
            <a:p>
              <a:pPr algn="l" marL="609392" indent="-304696" lvl="1">
                <a:lnSpc>
                  <a:spcPts val="3951"/>
                </a:lnSpc>
                <a:buFont typeface="Arial"/>
                <a:buChar char="•"/>
              </a:pPr>
              <a:r>
                <a:rPr lang="en-US" sz="2822" spc="-127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Не учитываются «контекстные» признаки (например, насколько загрязнение критично для поездки).</a:t>
              </a:r>
            </a:p>
            <a:p>
              <a:pPr algn="l">
                <a:lnSpc>
                  <a:spcPts val="395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16455314" cy="7499107"/>
            <a:chOff x="0" y="0"/>
            <a:chExt cx="4333910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33910" cy="1975074"/>
            </a:xfrm>
            <a:custGeom>
              <a:avLst/>
              <a:gdLst/>
              <a:ahLst/>
              <a:cxnLst/>
              <a:rect r="r" b="b" t="t" l="l"/>
              <a:pathLst>
                <a:path h="1975074" w="4333910">
                  <a:moveTo>
                    <a:pt x="26347" y="0"/>
                  </a:moveTo>
                  <a:lnTo>
                    <a:pt x="4307563" y="0"/>
                  </a:lnTo>
                  <a:cubicBezTo>
                    <a:pt x="4322114" y="0"/>
                    <a:pt x="4333910" y="11796"/>
                    <a:pt x="4333910" y="26347"/>
                  </a:cubicBezTo>
                  <a:lnTo>
                    <a:pt x="4333910" y="1948727"/>
                  </a:lnTo>
                  <a:cubicBezTo>
                    <a:pt x="4333910" y="1963278"/>
                    <a:pt x="4322114" y="1975074"/>
                    <a:pt x="4307563" y="1975074"/>
                  </a:cubicBezTo>
                  <a:lnTo>
                    <a:pt x="26347" y="1975074"/>
                  </a:lnTo>
                  <a:cubicBezTo>
                    <a:pt x="19359" y="1975074"/>
                    <a:pt x="12658" y="1972298"/>
                    <a:pt x="7717" y="1967357"/>
                  </a:cubicBezTo>
                  <a:cubicBezTo>
                    <a:pt x="2776" y="1962416"/>
                    <a:pt x="0" y="1955714"/>
                    <a:pt x="0" y="1948727"/>
                  </a:cubicBezTo>
                  <a:lnTo>
                    <a:pt x="0" y="26347"/>
                  </a:lnTo>
                  <a:cubicBezTo>
                    <a:pt x="0" y="19359"/>
                    <a:pt x="2776" y="12658"/>
                    <a:pt x="7717" y="7717"/>
                  </a:cubicBezTo>
                  <a:cubicBezTo>
                    <a:pt x="12658" y="2776"/>
                    <a:pt x="19359" y="0"/>
                    <a:pt x="26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33910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25491"/>
            <a:ext cx="10415561" cy="65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1"/>
              </a:lnSpc>
              <a:spcBef>
                <a:spcPct val="0"/>
              </a:spcBef>
            </a:pPr>
            <a:r>
              <a:rPr lang="en-US" b="true" sz="3822" spc="-1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Что дальше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4110" y="2348451"/>
            <a:ext cx="15699780" cy="3938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Техническое развитие: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Досбор и балансировка датасета (особенно фото с редкими дефектами).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многоклассовой классификации: различать царапины, трещины, вмятины, грязь, повреждения стекла.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Локальные услов</a:t>
            </a: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</a:t>
            </a: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я: адаптация под снег, пыльные дороги, сезонные особенности (дождь, листва).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Оптимизация под слабые камеры (lightweight-модель для дешевых телефонов).</a:t>
            </a:r>
          </a:p>
          <a:p>
            <a:pPr algn="l">
              <a:lnSpc>
                <a:spcPts val="395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94110" y="6239157"/>
            <a:ext cx="15699780" cy="2947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1"/>
              </a:lnSpc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Продуктовая интеграция: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Safety-сигналы для пассажира («автомобиль в неудовлетворительном состоянии»).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По</a:t>
            </a: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дсказки для водителя («заметили загрязнение, сто</a:t>
            </a: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ит</a:t>
            </a: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заехать на мойку»).</a:t>
            </a:r>
          </a:p>
          <a:p>
            <a:pPr algn="l" marL="609392" indent="-304696" lvl="1">
              <a:lnSpc>
                <a:spcPts val="3951"/>
              </a:lnSpc>
              <a:buFont typeface="Arial"/>
              <a:buChar char="•"/>
            </a:pPr>
            <a:r>
              <a:rPr lang="en-US" sz="2822" spc="-1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в систему качества: авто с регулярными проблемами может попадать в «зону контроля».</a:t>
            </a:r>
          </a:p>
          <a:p>
            <a:pPr algn="l">
              <a:lnSpc>
                <a:spcPts val="39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44524" y="1323037"/>
            <a:ext cx="14824839" cy="122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4"/>
              </a:lnSpc>
              <a:spcBef>
                <a:spcPct val="0"/>
              </a:spcBef>
            </a:pPr>
            <a:r>
              <a:rPr lang="en-US" b="true" sz="7189" spc="-323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Над проектом работали: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524" y="3283883"/>
            <a:ext cx="15684713" cy="54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1"/>
              </a:lnSpc>
            </a:pPr>
            <a:r>
              <a:rPr lang="en-US" sz="31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команда Game Party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3610" y="4632054"/>
            <a:ext cx="16006542" cy="3665176"/>
            <a:chOff x="0" y="0"/>
            <a:chExt cx="21342056" cy="48869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552605"/>
              <a:ext cx="21342056" cy="43342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532"/>
                </a:lnSpc>
              </a:pPr>
              <a:r>
                <a:rPr lang="en-US" sz="466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Досымбек Максат                                    </a:t>
              </a:r>
              <a:r>
                <a:rPr lang="en-US" sz="4666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@Makstope1gg</a:t>
              </a:r>
            </a:p>
            <a:p>
              <a:pPr algn="just">
                <a:lnSpc>
                  <a:spcPts val="6532"/>
                </a:lnSpc>
              </a:pPr>
              <a:r>
                <a:rPr lang="en-US" sz="466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Есет Мейрамбек </a:t>
              </a:r>
              <a:r>
                <a:rPr lang="en-US" sz="4666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                                   @merogod</a:t>
              </a:r>
            </a:p>
            <a:p>
              <a:pPr algn="just">
                <a:lnSpc>
                  <a:spcPts val="6532"/>
                </a:lnSpc>
              </a:pPr>
              <a:r>
                <a:rPr lang="en-US" sz="466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Турсынбеков Бируни                                 </a:t>
              </a:r>
              <a:r>
                <a:rPr lang="en-US" sz="4666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@birushka04</a:t>
              </a:r>
            </a:p>
            <a:p>
              <a:pPr algn="just">
                <a:lnSpc>
                  <a:spcPts val="6532"/>
                </a:lnSpc>
              </a:pPr>
              <a:r>
                <a:rPr lang="en-US" sz="4666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Ибраимова Анель                                        </a:t>
              </a:r>
              <a:r>
                <a:rPr lang="en-US" sz="4666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@arimokyuu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0086016" y="781918"/>
              <a:ext cx="1734502" cy="586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47625"/>
              <a:ext cx="3523409" cy="558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Имя участника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0086016" y="1859102"/>
              <a:ext cx="1734502" cy="586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0100453" y="2958912"/>
              <a:ext cx="1734502" cy="586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0086016" y="4058723"/>
              <a:ext cx="1734502" cy="586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7818647" y="-47625"/>
              <a:ext cx="3523409" cy="5583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532"/>
                </a:lnSpc>
              </a:pPr>
              <a:r>
                <a:rPr lang="en-US" sz="252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Telegram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DAGy8F5mF18</dc:identifier>
  <dcterms:modified xsi:type="dcterms:W3CDTF">2011-08-01T06:04:30Z</dcterms:modified>
  <cp:revision>1</cp:revision>
  <dc:title>Game Party - презентация для проекта Decentrathon</dc:title>
</cp:coreProperties>
</file>