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70"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209fba63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209fba63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209fba63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209fba63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209fba63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209fba63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a1f3595e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a1f3595e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20909bc4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20909bc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a1f3595e7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a1f3595e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a1f3596a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a1f3596a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a879f5471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a879f5471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a879f5471_2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a879f5471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a879f5471_2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a879f5471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a879f5471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a879f5471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a879f5471_2_8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a879f5471_2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a879f5471_2_8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a879f5471_2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made the page size 10,000 so that our code could loop through every property in the API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ac8af5e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ac8af5e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a879f5471_2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a879f5471_2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was what the API was originally giving us: ~10,000 rows of property data for each zip code.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a879f5471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a879f5471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bar chart was created using matplotlib-with 10,000 properties per zip code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a879f5471_2_8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a879f5471_2_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a879f5471_2_8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a879f5471_2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had to edit our original code to loop through 100 pages at a time with only 10 properties per page. We put a time limit on how fast the program executes so that we did not exceed the limitations of the API request, it takes a request every 20 seconds. We each ran this code for the 5  different zip codes and were able to get data on 1,000 properties per zip code.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a879f547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a879f547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a879f5471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a879f5471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a1f3595e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a1f3595e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a879f5471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a879f54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areas highlighted are each of the zip codes we pulled data from. This is a snippet from a website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b272da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b272da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data -5000 rows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ab272da2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ab272da2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ab272da2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ab272da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32000" y="1119200"/>
            <a:ext cx="6444000" cy="158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Austin Residential Property Analysis</a:t>
            </a:r>
            <a:endParaRPr sz="4700"/>
          </a:p>
        </p:txBody>
      </p:sp>
      <p:sp>
        <p:nvSpPr>
          <p:cNvPr id="55" name="Google Shape;55;p13"/>
          <p:cNvSpPr txBox="1">
            <a:spLocks noGrp="1"/>
          </p:cNvSpPr>
          <p:nvPr>
            <p:ph type="subTitle" idx="1"/>
          </p:nvPr>
        </p:nvSpPr>
        <p:spPr>
          <a:xfrm>
            <a:off x="311700" y="29364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Members: Angie Bater, Ariana Monteiro, Gatlin Rash, Hadis Hashemi, Nicholas Durhman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92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How Does the Decade Built Affect Current Home Value?</a:t>
            </a:r>
            <a:endParaRPr sz="2600"/>
          </a:p>
        </p:txBody>
      </p:sp>
      <p:sp>
        <p:nvSpPr>
          <p:cNvPr id="117" name="Google Shape;117;p22"/>
          <p:cNvSpPr txBox="1">
            <a:spLocks noGrp="1"/>
          </p:cNvSpPr>
          <p:nvPr>
            <p:ph type="body" idx="1"/>
          </p:nvPr>
        </p:nvSpPr>
        <p:spPr>
          <a:xfrm>
            <a:off x="6348550" y="1326175"/>
            <a:ext cx="2795400" cy="226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chemeClr val="dk1"/>
                </a:solidFill>
              </a:rPr>
              <a:t>•Taking the data down to ‘SFR’ or ‘Single-Family Residence” and comparing Year Built and Market Value, can we see a trend?</a:t>
            </a:r>
            <a:endParaRPr sz="16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rPr>
              <a:t>•The inclusion of outliers makes it hard to see a trend; let’s fix that.</a:t>
            </a:r>
            <a:endParaRPr/>
          </a:p>
        </p:txBody>
      </p:sp>
      <p:pic>
        <p:nvPicPr>
          <p:cNvPr id="118" name="Google Shape;118;p22"/>
          <p:cNvPicPr preferRelativeResize="0"/>
          <p:nvPr/>
        </p:nvPicPr>
        <p:blipFill>
          <a:blip r:embed="rId3">
            <a:alphaModFix/>
          </a:blip>
          <a:stretch>
            <a:fillRect/>
          </a:stretch>
        </p:blipFill>
        <p:spPr>
          <a:xfrm>
            <a:off x="152400" y="750400"/>
            <a:ext cx="6261475" cy="417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249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600"/>
              <a:t>How Does the Decade Built Affect Current Home Value?</a:t>
            </a:r>
            <a:endParaRPr/>
          </a:p>
          <a:p>
            <a:pPr marL="0" lvl="0" indent="0" algn="l" rtl="0">
              <a:spcBef>
                <a:spcPts val="0"/>
              </a:spcBef>
              <a:spcAft>
                <a:spcPts val="0"/>
              </a:spcAft>
              <a:buNone/>
            </a:pPr>
            <a:endParaRPr/>
          </a:p>
        </p:txBody>
      </p:sp>
      <p:sp>
        <p:nvSpPr>
          <p:cNvPr id="124" name="Google Shape;124;p23"/>
          <p:cNvSpPr txBox="1">
            <a:spLocks noGrp="1"/>
          </p:cNvSpPr>
          <p:nvPr>
            <p:ph type="body" idx="1"/>
          </p:nvPr>
        </p:nvSpPr>
        <p:spPr>
          <a:xfrm>
            <a:off x="6400800" y="1097275"/>
            <a:ext cx="2431800" cy="347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chemeClr val="dk1"/>
                </a:solidFill>
              </a:rPr>
              <a:t>•By switching to a box-and-whisker plot, and leaving out the outliers, a trend arises.</a:t>
            </a:r>
            <a:endParaRPr sz="1600">
              <a:solidFill>
                <a:schemeClr val="dk1"/>
              </a:solidFill>
            </a:endParaRPr>
          </a:p>
          <a:p>
            <a:pPr marL="0" lvl="0" indent="0" algn="l" rtl="0">
              <a:lnSpc>
                <a:spcPct val="100000"/>
              </a:lnSpc>
              <a:spcBef>
                <a:spcPts val="0"/>
              </a:spcBef>
              <a:spcAft>
                <a:spcPts val="0"/>
              </a:spcAft>
              <a:buNone/>
            </a:pPr>
            <a:r>
              <a:rPr lang="en" sz="1600">
                <a:solidFill>
                  <a:schemeClr val="dk1"/>
                </a:solidFill>
              </a:rPr>
              <a:t>•What happened?</a:t>
            </a:r>
            <a:endParaRPr sz="1600">
              <a:solidFill>
                <a:schemeClr val="dk1"/>
              </a:solidFill>
            </a:endParaRPr>
          </a:p>
          <a:p>
            <a:pPr marL="0" lvl="0" indent="0" algn="l" rtl="0">
              <a:lnSpc>
                <a:spcPct val="100000"/>
              </a:lnSpc>
              <a:spcBef>
                <a:spcPts val="0"/>
              </a:spcBef>
              <a:spcAft>
                <a:spcPts val="0"/>
              </a:spcAft>
              <a:buNone/>
            </a:pPr>
            <a:r>
              <a:rPr lang="en" sz="1600">
                <a:solidFill>
                  <a:schemeClr val="dk1"/>
                </a:solidFill>
              </a:rPr>
              <a:t>•First a gradual decline until the seventies, then a quick rise.</a:t>
            </a:r>
            <a:endParaRPr sz="16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rPr>
              <a:t>•As these are the current market values (give or take a year or two), what are some possible explanations?</a:t>
            </a:r>
            <a:endParaRPr sz="1600">
              <a:solidFill>
                <a:schemeClr val="dk1"/>
              </a:solidFill>
            </a:endParaRPr>
          </a:p>
        </p:txBody>
      </p:sp>
      <p:pic>
        <p:nvPicPr>
          <p:cNvPr id="125" name="Google Shape;125;p23"/>
          <p:cNvPicPr preferRelativeResize="0"/>
          <p:nvPr/>
        </p:nvPicPr>
        <p:blipFill>
          <a:blip r:embed="rId3">
            <a:alphaModFix/>
          </a:blip>
          <a:stretch>
            <a:fillRect/>
          </a:stretch>
        </p:blipFill>
        <p:spPr>
          <a:xfrm>
            <a:off x="152400" y="821775"/>
            <a:ext cx="6248400" cy="4165600"/>
          </a:xfrm>
          <a:prstGeom prst="rect">
            <a:avLst/>
          </a:prstGeom>
          <a:noFill/>
          <a:ln>
            <a:noFill/>
          </a:ln>
        </p:spPr>
      </p:pic>
      <p:sp>
        <p:nvSpPr>
          <p:cNvPr id="126" name="Google Shape;126;p23"/>
          <p:cNvSpPr txBox="1"/>
          <p:nvPr/>
        </p:nvSpPr>
        <p:spPr>
          <a:xfrm>
            <a:off x="0" y="2259875"/>
            <a:ext cx="222000" cy="13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3"/>
          <p:cNvSpPr txBox="1"/>
          <p:nvPr/>
        </p:nvSpPr>
        <p:spPr>
          <a:xfrm rot="-5400000">
            <a:off x="-581400" y="2880325"/>
            <a:ext cx="15807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Market Value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209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600"/>
              <a:t>How Does the Decade Built Affect Current Home Value?</a:t>
            </a:r>
            <a:endParaRPr/>
          </a:p>
          <a:p>
            <a:pPr marL="0" lvl="0" indent="0" algn="l" rtl="0">
              <a:spcBef>
                <a:spcPts val="0"/>
              </a:spcBef>
              <a:spcAft>
                <a:spcPts val="0"/>
              </a:spcAft>
              <a:buNone/>
            </a:pPr>
            <a:endParaRPr/>
          </a:p>
        </p:txBody>
      </p:sp>
      <p:sp>
        <p:nvSpPr>
          <p:cNvPr id="133" name="Google Shape;133;p24"/>
          <p:cNvSpPr txBox="1">
            <a:spLocks noGrp="1"/>
          </p:cNvSpPr>
          <p:nvPr>
            <p:ph type="body" idx="1"/>
          </p:nvPr>
        </p:nvSpPr>
        <p:spPr>
          <a:xfrm>
            <a:off x="6311900" y="1202975"/>
            <a:ext cx="26295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chemeClr val="dk1"/>
                </a:solidFill>
              </a:rPr>
              <a:t>•Looking at the trend by taking the average market value per decade gives a similar picture.</a:t>
            </a:r>
            <a:endParaRPr sz="16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rPr>
              <a:t>If not perhaps a bit easier to see.</a:t>
            </a:r>
            <a:endParaRPr sz="16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rPr>
              <a:t>•Remember, this is not showing market value over time, this is current value of SFR’s over decade built.</a:t>
            </a:r>
            <a:endParaRPr sz="16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p>
        </p:txBody>
      </p:sp>
      <p:pic>
        <p:nvPicPr>
          <p:cNvPr id="134" name="Google Shape;134;p24"/>
          <p:cNvPicPr preferRelativeResize="0"/>
          <p:nvPr/>
        </p:nvPicPr>
        <p:blipFill>
          <a:blip r:embed="rId3">
            <a:alphaModFix/>
          </a:blip>
          <a:stretch>
            <a:fillRect/>
          </a:stretch>
        </p:blipFill>
        <p:spPr>
          <a:xfrm>
            <a:off x="202075" y="883125"/>
            <a:ext cx="6109822" cy="405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162600" y="149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were houses being built in Austin?</a:t>
            </a:r>
            <a:endParaRPr/>
          </a:p>
        </p:txBody>
      </p:sp>
      <p:sp>
        <p:nvSpPr>
          <p:cNvPr id="140" name="Google Shape;140;p25"/>
          <p:cNvSpPr txBox="1">
            <a:spLocks noGrp="1"/>
          </p:cNvSpPr>
          <p:nvPr>
            <p:ph type="body" idx="1"/>
          </p:nvPr>
        </p:nvSpPr>
        <p:spPr>
          <a:xfrm>
            <a:off x="5661325" y="1152475"/>
            <a:ext cx="3171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was an increase in houses being built in the 1930s-1940s. </a:t>
            </a:r>
            <a:endParaRPr/>
          </a:p>
          <a:p>
            <a:pPr marL="457200" lvl="0" indent="-342900" algn="l" rtl="0">
              <a:spcBef>
                <a:spcPts val="0"/>
              </a:spcBef>
              <a:spcAft>
                <a:spcPts val="0"/>
              </a:spcAft>
              <a:buSzPts val="1800"/>
              <a:buChar char="●"/>
            </a:pPr>
            <a:r>
              <a:rPr lang="en"/>
              <a:t>There was a sharp decline in houses being built in the 1990’s</a:t>
            </a:r>
            <a:endParaRPr/>
          </a:p>
          <a:p>
            <a:pPr marL="457200" lvl="0" indent="-342900" algn="l" rtl="0">
              <a:spcBef>
                <a:spcPts val="0"/>
              </a:spcBef>
              <a:spcAft>
                <a:spcPts val="0"/>
              </a:spcAft>
              <a:buSzPts val="1800"/>
              <a:buChar char="●"/>
            </a:pPr>
            <a:r>
              <a:rPr lang="en"/>
              <a:t>The peak decade for houses being built was 2000’s</a:t>
            </a:r>
            <a:endParaRPr/>
          </a:p>
        </p:txBody>
      </p:sp>
      <p:pic>
        <p:nvPicPr>
          <p:cNvPr id="141" name="Google Shape;141;p25"/>
          <p:cNvPicPr preferRelativeResize="0"/>
          <p:nvPr/>
        </p:nvPicPr>
        <p:blipFill>
          <a:blip r:embed="rId3">
            <a:alphaModFix/>
          </a:blip>
          <a:stretch>
            <a:fillRect/>
          </a:stretch>
        </p:blipFill>
        <p:spPr>
          <a:xfrm>
            <a:off x="162600" y="947389"/>
            <a:ext cx="5346375" cy="3826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154100" y="250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Property Counts per Zip Code</a:t>
            </a:r>
            <a:endParaRPr/>
          </a:p>
        </p:txBody>
      </p:sp>
      <p:sp>
        <p:nvSpPr>
          <p:cNvPr id="147" name="Google Shape;147;p26"/>
          <p:cNvSpPr txBox="1"/>
          <p:nvPr/>
        </p:nvSpPr>
        <p:spPr>
          <a:xfrm>
            <a:off x="5828550" y="1305325"/>
            <a:ext cx="2868000" cy="3086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There are more SFR’s in each zip code than condominiums and duplexes.</a:t>
            </a:r>
            <a:endParaRPr/>
          </a:p>
          <a:p>
            <a:pPr marL="457200" lvl="0" indent="-317500" algn="l" rtl="0">
              <a:spcBef>
                <a:spcPts val="0"/>
              </a:spcBef>
              <a:spcAft>
                <a:spcPts val="0"/>
              </a:spcAft>
              <a:buSzPts val="1400"/>
              <a:buChar char="●"/>
            </a:pPr>
            <a:r>
              <a:rPr lang="en"/>
              <a:t>The highest amount of duplexes and condominiums are located in zip code 78729 (North Austin).</a:t>
            </a:r>
            <a:endParaRPr/>
          </a:p>
          <a:p>
            <a:pPr marL="457200" lvl="0" indent="-317500" algn="l" rtl="0">
              <a:spcBef>
                <a:spcPts val="0"/>
              </a:spcBef>
              <a:spcAft>
                <a:spcPts val="0"/>
              </a:spcAft>
              <a:buSzPts val="1400"/>
              <a:buChar char="●"/>
            </a:pPr>
            <a:r>
              <a:rPr lang="en"/>
              <a:t>The highest amount of SFR’s and lowest amount of duplexes is located in zip code 78732, which is near Lake Travis. </a:t>
            </a:r>
            <a:endParaRPr/>
          </a:p>
          <a:p>
            <a:pPr marL="457200" lvl="0" indent="0" algn="l" rtl="0">
              <a:spcBef>
                <a:spcPts val="0"/>
              </a:spcBef>
              <a:spcAft>
                <a:spcPts val="0"/>
              </a:spcAft>
              <a:buNone/>
            </a:pPr>
            <a:endParaRPr/>
          </a:p>
          <a:p>
            <a:pPr marL="0" lvl="0" indent="0" algn="l" rtl="0">
              <a:spcBef>
                <a:spcPts val="0"/>
              </a:spcBef>
              <a:spcAft>
                <a:spcPts val="0"/>
              </a:spcAft>
              <a:buNone/>
            </a:pPr>
            <a:r>
              <a:rPr lang="en"/>
              <a:t>  </a:t>
            </a:r>
            <a:endParaRPr/>
          </a:p>
        </p:txBody>
      </p:sp>
      <p:pic>
        <p:nvPicPr>
          <p:cNvPr id="148" name="Google Shape;148;p26"/>
          <p:cNvPicPr preferRelativeResize="0"/>
          <p:nvPr/>
        </p:nvPicPr>
        <p:blipFill>
          <a:blip r:embed="rId3">
            <a:alphaModFix/>
          </a:blip>
          <a:stretch>
            <a:fillRect/>
          </a:stretch>
        </p:blipFill>
        <p:spPr>
          <a:xfrm>
            <a:off x="154100" y="1039663"/>
            <a:ext cx="5523749" cy="3617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123325" y="112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Prices in Austin by Zip Code</a:t>
            </a:r>
            <a:endParaRPr/>
          </a:p>
        </p:txBody>
      </p:sp>
      <p:sp>
        <p:nvSpPr>
          <p:cNvPr id="154" name="Google Shape;154;p27"/>
          <p:cNvSpPr txBox="1">
            <a:spLocks noGrp="1"/>
          </p:cNvSpPr>
          <p:nvPr>
            <p:ph type="body" idx="1"/>
          </p:nvPr>
        </p:nvSpPr>
        <p:spPr>
          <a:xfrm>
            <a:off x="236700" y="3649225"/>
            <a:ext cx="8839500" cy="115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t>Median home prices is a better way to compare values across zip codes because a few outliers, particularly the handful of multi-million dollar homes in the 78732 zip code, can skew averages with misleading information.</a:t>
            </a:r>
            <a:endParaRPr sz="1700"/>
          </a:p>
        </p:txBody>
      </p:sp>
      <p:pic>
        <p:nvPicPr>
          <p:cNvPr id="155" name="Google Shape;155;p27"/>
          <p:cNvPicPr preferRelativeResize="0"/>
          <p:nvPr/>
        </p:nvPicPr>
        <p:blipFill>
          <a:blip r:embed="rId3">
            <a:alphaModFix/>
          </a:blip>
          <a:stretch>
            <a:fillRect/>
          </a:stretch>
        </p:blipFill>
        <p:spPr>
          <a:xfrm>
            <a:off x="236701" y="638513"/>
            <a:ext cx="4516099" cy="3010725"/>
          </a:xfrm>
          <a:prstGeom prst="rect">
            <a:avLst/>
          </a:prstGeom>
          <a:noFill/>
          <a:ln>
            <a:noFill/>
          </a:ln>
        </p:spPr>
      </p:pic>
      <p:pic>
        <p:nvPicPr>
          <p:cNvPr id="156" name="Google Shape;156;p27"/>
          <p:cNvPicPr preferRelativeResize="0"/>
          <p:nvPr/>
        </p:nvPicPr>
        <p:blipFill>
          <a:blip r:embed="rId4">
            <a:alphaModFix/>
          </a:blip>
          <a:stretch>
            <a:fillRect/>
          </a:stretch>
        </p:blipFill>
        <p:spPr>
          <a:xfrm>
            <a:off x="4678900" y="588813"/>
            <a:ext cx="4665174" cy="3110100"/>
          </a:xfrm>
          <a:prstGeom prst="rect">
            <a:avLst/>
          </a:prstGeom>
          <a:noFill/>
          <a:ln>
            <a:noFill/>
          </a:ln>
        </p:spPr>
      </p:pic>
      <p:sp>
        <p:nvSpPr>
          <p:cNvPr id="157" name="Google Shape;157;p27"/>
          <p:cNvSpPr txBox="1"/>
          <p:nvPr/>
        </p:nvSpPr>
        <p:spPr>
          <a:xfrm rot="-5400000">
            <a:off x="-658950" y="1901900"/>
            <a:ext cx="16503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Price in Dollars</a:t>
            </a:r>
            <a:endParaRPr sz="1200"/>
          </a:p>
        </p:txBody>
      </p:sp>
      <p:sp>
        <p:nvSpPr>
          <p:cNvPr id="158" name="Google Shape;158;p27"/>
          <p:cNvSpPr txBox="1"/>
          <p:nvPr/>
        </p:nvSpPr>
        <p:spPr>
          <a:xfrm rot="-5400000">
            <a:off x="3926650" y="1934150"/>
            <a:ext cx="1236600" cy="2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Price in Dollars</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91175" y="112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Prices per Square Foot in Austin by Zip Code</a:t>
            </a:r>
            <a:endParaRPr/>
          </a:p>
        </p:txBody>
      </p:sp>
      <p:sp>
        <p:nvSpPr>
          <p:cNvPr id="164" name="Google Shape;164;p28"/>
          <p:cNvSpPr txBox="1">
            <a:spLocks noGrp="1"/>
          </p:cNvSpPr>
          <p:nvPr>
            <p:ph type="body" idx="1"/>
          </p:nvPr>
        </p:nvSpPr>
        <p:spPr>
          <a:xfrm>
            <a:off x="91175" y="3997150"/>
            <a:ext cx="8741100" cy="127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Price per square foot gives a better evaluation of a property’s utility relative to other homes in the city.</a:t>
            </a:r>
            <a:endParaRPr/>
          </a:p>
        </p:txBody>
      </p:sp>
      <p:pic>
        <p:nvPicPr>
          <p:cNvPr id="165" name="Google Shape;165;p28"/>
          <p:cNvPicPr preferRelativeResize="0"/>
          <p:nvPr/>
        </p:nvPicPr>
        <p:blipFill>
          <a:blip r:embed="rId3">
            <a:alphaModFix/>
          </a:blip>
          <a:stretch>
            <a:fillRect/>
          </a:stretch>
        </p:blipFill>
        <p:spPr>
          <a:xfrm>
            <a:off x="172450" y="685550"/>
            <a:ext cx="4399550" cy="2933033"/>
          </a:xfrm>
          <a:prstGeom prst="rect">
            <a:avLst/>
          </a:prstGeom>
          <a:noFill/>
          <a:ln>
            <a:noFill/>
          </a:ln>
        </p:spPr>
      </p:pic>
      <p:pic>
        <p:nvPicPr>
          <p:cNvPr id="166" name="Google Shape;166;p28"/>
          <p:cNvPicPr preferRelativeResize="0"/>
          <p:nvPr/>
        </p:nvPicPr>
        <p:blipFill>
          <a:blip r:embed="rId4">
            <a:alphaModFix/>
          </a:blip>
          <a:stretch>
            <a:fillRect/>
          </a:stretch>
        </p:blipFill>
        <p:spPr>
          <a:xfrm>
            <a:off x="4572000" y="627725"/>
            <a:ext cx="4573000" cy="304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388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sp>
        <p:nvSpPr>
          <p:cNvPr id="172" name="Google Shape;172;p29"/>
          <p:cNvSpPr txBox="1">
            <a:spLocks noGrp="1"/>
          </p:cNvSpPr>
          <p:nvPr>
            <p:ph type="body" idx="1"/>
          </p:nvPr>
        </p:nvSpPr>
        <p:spPr>
          <a:xfrm>
            <a:off x="180650" y="5303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457200" lvl="0" indent="-342900" algn="l" rtl="0">
              <a:spcBef>
                <a:spcPts val="1600"/>
              </a:spcBef>
              <a:spcAft>
                <a:spcPts val="0"/>
              </a:spcAft>
              <a:buClr>
                <a:schemeClr val="dk1"/>
              </a:buClr>
              <a:buSzPts val="1800"/>
              <a:buChar char="●"/>
            </a:pPr>
            <a:r>
              <a:rPr lang="en">
                <a:solidFill>
                  <a:schemeClr val="dk1"/>
                </a:solidFill>
              </a:rPr>
              <a:t>We found that the closer a property is to downtown Austin or Lake Travis, the more expensive it is. </a:t>
            </a:r>
            <a:endParaRPr>
              <a:solidFill>
                <a:schemeClr val="dk1"/>
              </a:solidFill>
            </a:endParaRPr>
          </a:p>
          <a:p>
            <a:pPr marL="457200" lvl="0" indent="-342900" algn="l" rtl="0">
              <a:spcBef>
                <a:spcPts val="1600"/>
              </a:spcBef>
              <a:spcAft>
                <a:spcPts val="0"/>
              </a:spcAft>
              <a:buClr>
                <a:schemeClr val="dk1"/>
              </a:buClr>
              <a:buSzPts val="1800"/>
              <a:buChar char="●"/>
            </a:pPr>
            <a:r>
              <a:rPr lang="en">
                <a:solidFill>
                  <a:schemeClr val="dk1"/>
                </a:solidFill>
              </a:rPr>
              <a:t>In general newer properties have a higher market value than older properties, though the varying trends since the 1900’s might have interesting explanations.</a:t>
            </a:r>
            <a:endParaRPr>
              <a:solidFill>
                <a:schemeClr val="dk1"/>
              </a:solidFill>
            </a:endParaRPr>
          </a:p>
          <a:p>
            <a:pPr marL="457200" lvl="0" indent="-342900" algn="l" rtl="0">
              <a:spcBef>
                <a:spcPts val="1600"/>
              </a:spcBef>
              <a:spcAft>
                <a:spcPts val="0"/>
              </a:spcAft>
              <a:buClr>
                <a:schemeClr val="dk1"/>
              </a:buClr>
              <a:buSzPts val="1800"/>
              <a:buChar char="●"/>
            </a:pPr>
            <a:r>
              <a:rPr lang="en">
                <a:solidFill>
                  <a:schemeClr val="dk1"/>
                </a:solidFill>
              </a:rPr>
              <a:t>Generally more houses were being built each decade.</a:t>
            </a:r>
            <a:endParaRPr>
              <a:solidFill>
                <a:schemeClr val="dk1"/>
              </a:solidFill>
            </a:endParaRPr>
          </a:p>
          <a:p>
            <a:pPr marL="457200" lvl="0" indent="-342900" algn="l" rtl="0">
              <a:spcBef>
                <a:spcPts val="1600"/>
              </a:spcBef>
              <a:spcAft>
                <a:spcPts val="0"/>
              </a:spcAft>
              <a:buClr>
                <a:schemeClr val="dk1"/>
              </a:buClr>
              <a:buSzPts val="1800"/>
              <a:buChar char="●"/>
            </a:pPr>
            <a:r>
              <a:rPr lang="en">
                <a:solidFill>
                  <a:schemeClr val="dk1"/>
                </a:solidFill>
              </a:rPr>
              <a:t>In terms of property count, houses are more popular than condos and duplexes across the 5 zip codes.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Homes in 78732 zip code are more expensive than the other zip codes.</a:t>
            </a:r>
            <a:endParaRPr>
              <a:solidFill>
                <a:schemeClr val="dk1"/>
              </a:solidFill>
            </a:endParaRPr>
          </a:p>
          <a:p>
            <a:pPr marL="457200" lvl="0" indent="0" algn="l" rtl="0">
              <a:spcBef>
                <a:spcPts val="1600"/>
              </a:spcBef>
              <a:spcAft>
                <a:spcPts val="1600"/>
              </a:spcAft>
              <a:buNone/>
            </a:pP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 Mortem</a:t>
            </a:r>
            <a:endParaRPr/>
          </a:p>
        </p:txBody>
      </p:sp>
      <p:sp>
        <p:nvSpPr>
          <p:cNvPr id="178" name="Google Shape;178;p30"/>
          <p:cNvSpPr txBox="1">
            <a:spLocks noGrp="1"/>
          </p:cNvSpPr>
          <p:nvPr>
            <p:ph type="body" idx="1"/>
          </p:nvPr>
        </p:nvSpPr>
        <p:spPr>
          <a:xfrm>
            <a:off x="137775" y="854300"/>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rgbClr val="FF0000"/>
              </a:solidFill>
            </a:endParaRPr>
          </a:p>
          <a:p>
            <a:pPr marL="457200" lvl="0" indent="-342900" algn="l" rtl="0">
              <a:spcBef>
                <a:spcPts val="1600"/>
              </a:spcBef>
              <a:spcAft>
                <a:spcPts val="0"/>
              </a:spcAft>
              <a:buClr>
                <a:srgbClr val="000000"/>
              </a:buClr>
              <a:buSzPts val="1800"/>
              <a:buChar char="●"/>
            </a:pPr>
            <a:r>
              <a:rPr lang="en">
                <a:solidFill>
                  <a:srgbClr val="000000"/>
                </a:solidFill>
              </a:rPr>
              <a:t>We ran into difficulties pulling data from the ATTOM API (see Supplemental Slides)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Additional questions that arose: </a:t>
            </a:r>
            <a:endParaRPr>
              <a:solidFill>
                <a:srgbClr val="000000"/>
              </a:solidFill>
            </a:endParaRPr>
          </a:p>
          <a:p>
            <a:pPr marL="914400" lvl="1" indent="-317500" algn="l" rtl="0">
              <a:spcBef>
                <a:spcPts val="0"/>
              </a:spcBef>
              <a:spcAft>
                <a:spcPts val="0"/>
              </a:spcAft>
              <a:buClr>
                <a:srgbClr val="000000"/>
              </a:buClr>
              <a:buSzPts val="1400"/>
              <a:buChar char="○"/>
            </a:pPr>
            <a:r>
              <a:rPr lang="en" sz="1800">
                <a:solidFill>
                  <a:schemeClr val="dk1"/>
                </a:solidFill>
              </a:rPr>
              <a:t>Analyze  all of the zip codes in Austin rather than just 5</a:t>
            </a:r>
            <a:endParaRPr sz="1800">
              <a:solidFill>
                <a:schemeClr val="dk1"/>
              </a:solidFill>
            </a:endParaRPr>
          </a:p>
          <a:p>
            <a:pPr marL="914400" lvl="1" indent="-342900" algn="l" rtl="0">
              <a:spcBef>
                <a:spcPts val="1600"/>
              </a:spcBef>
              <a:spcAft>
                <a:spcPts val="0"/>
              </a:spcAft>
              <a:buClr>
                <a:schemeClr val="dk1"/>
              </a:buClr>
              <a:buSzPts val="1800"/>
              <a:buChar char="○"/>
            </a:pPr>
            <a:r>
              <a:rPr lang="en" sz="1800">
                <a:solidFill>
                  <a:schemeClr val="dk1"/>
                </a:solidFill>
              </a:rPr>
              <a:t>Research the history of why certain trends are the way they are</a:t>
            </a:r>
            <a:endParaRPr sz="1800">
              <a:solidFill>
                <a:schemeClr val="dk1"/>
              </a:solidFill>
            </a:endParaRPr>
          </a:p>
          <a:p>
            <a:pPr marL="914400" lvl="1" indent="-342900" algn="l" rtl="0">
              <a:spcBef>
                <a:spcPts val="1600"/>
              </a:spcBef>
              <a:spcAft>
                <a:spcPts val="0"/>
              </a:spcAft>
              <a:buClr>
                <a:schemeClr val="dk1"/>
              </a:buClr>
              <a:buSzPts val="1800"/>
              <a:buChar char="○"/>
            </a:pPr>
            <a:r>
              <a:rPr lang="en" sz="1800">
                <a:solidFill>
                  <a:schemeClr val="dk1"/>
                </a:solidFill>
              </a:rPr>
              <a:t>Analyzed apartment data as well</a:t>
            </a:r>
            <a:endParaRPr sz="1800">
              <a:solidFill>
                <a:schemeClr val="dk1"/>
              </a:solidFill>
            </a:endParaRPr>
          </a:p>
          <a:p>
            <a:pPr marL="0" lvl="0" indent="0" algn="l" rtl="0">
              <a:spcBef>
                <a:spcPts val="1600"/>
              </a:spcBef>
              <a:spcAft>
                <a:spcPts val="1600"/>
              </a:spcAft>
              <a:buClr>
                <a:schemeClr val="dk1"/>
              </a:buClr>
              <a:buSzPts val="1100"/>
              <a:buFont typeface="Arial"/>
              <a:buNone/>
            </a:pPr>
            <a:r>
              <a:rPr lang="en">
                <a:solidFill>
                  <a:srgbClr val="FF0000"/>
                </a:solidFill>
              </a:rPr>
              <a:t>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 Open-floor Q&amp;A with the audience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24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and Summary</a:t>
            </a:r>
            <a:endParaRPr/>
          </a:p>
        </p:txBody>
      </p:sp>
      <p:sp>
        <p:nvSpPr>
          <p:cNvPr id="61" name="Google Shape;61;p14"/>
          <p:cNvSpPr txBox="1">
            <a:spLocks noGrp="1"/>
          </p:cNvSpPr>
          <p:nvPr>
            <p:ph type="body" idx="1"/>
          </p:nvPr>
        </p:nvSpPr>
        <p:spPr>
          <a:xfrm>
            <a:off x="43225" y="780300"/>
            <a:ext cx="4400100" cy="4279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1200"/>
              </a:spcBef>
              <a:spcAft>
                <a:spcPts val="0"/>
              </a:spcAft>
              <a:buClr>
                <a:schemeClr val="dk1"/>
              </a:buClr>
              <a:buSzPts val="1800"/>
              <a:buChar char="●"/>
            </a:pPr>
            <a:r>
              <a:rPr lang="en" b="1">
                <a:solidFill>
                  <a:schemeClr val="dk1"/>
                </a:solidFill>
                <a:highlight>
                  <a:schemeClr val="lt1"/>
                </a:highlight>
              </a:rPr>
              <a:t>Initial Hypothesis:</a:t>
            </a:r>
            <a:r>
              <a:rPr lang="en">
                <a:solidFill>
                  <a:schemeClr val="dk1"/>
                </a:solidFill>
                <a:highlight>
                  <a:schemeClr val="lt1"/>
                </a:highlight>
              </a:rPr>
              <a:t> </a:t>
            </a:r>
            <a:r>
              <a:rPr lang="en" sz="1500">
                <a:solidFill>
                  <a:schemeClr val="dk1"/>
                </a:solidFill>
                <a:highlight>
                  <a:schemeClr val="lt1"/>
                </a:highlight>
              </a:rPr>
              <a:t>We wanted insight if location or landmarks affected the value of a home </a:t>
            </a:r>
            <a:endParaRPr sz="1500">
              <a:solidFill>
                <a:schemeClr val="dk1"/>
              </a:solidFill>
              <a:highlight>
                <a:schemeClr val="lt1"/>
              </a:highlight>
            </a:endParaRPr>
          </a:p>
          <a:p>
            <a:pPr marL="457200" lvl="0" indent="0" algn="l" rtl="0">
              <a:lnSpc>
                <a:spcPct val="100000"/>
              </a:lnSpc>
              <a:spcBef>
                <a:spcPts val="1200"/>
              </a:spcBef>
              <a:spcAft>
                <a:spcPts val="0"/>
              </a:spcAft>
              <a:buNone/>
            </a:pPr>
            <a:r>
              <a:rPr lang="en" b="1">
                <a:solidFill>
                  <a:schemeClr val="dk1"/>
                </a:solidFill>
                <a:highlight>
                  <a:schemeClr val="lt1"/>
                </a:highlight>
              </a:rPr>
              <a:t>Questions:</a:t>
            </a:r>
            <a:endParaRPr b="1">
              <a:solidFill>
                <a:schemeClr val="dk1"/>
              </a:solidFill>
              <a:highlight>
                <a:schemeClr val="lt1"/>
              </a:highlight>
            </a:endParaRPr>
          </a:p>
          <a:p>
            <a:pPr marL="457200" lvl="0" indent="-323850" algn="l" rtl="0">
              <a:lnSpc>
                <a:spcPct val="100000"/>
              </a:lnSpc>
              <a:spcBef>
                <a:spcPts val="1200"/>
              </a:spcBef>
              <a:spcAft>
                <a:spcPts val="0"/>
              </a:spcAft>
              <a:buClr>
                <a:schemeClr val="dk1"/>
              </a:buClr>
              <a:buSzPts val="1500"/>
              <a:buAutoNum type="arabicPeriod"/>
            </a:pPr>
            <a:r>
              <a:rPr lang="en" sz="1500">
                <a:solidFill>
                  <a:schemeClr val="dk1"/>
                </a:solidFill>
                <a:highlight>
                  <a:schemeClr val="lt1"/>
                </a:highlight>
              </a:rPr>
              <a:t>Where were the most desirable zip codes?</a:t>
            </a:r>
            <a:endParaRPr sz="1500">
              <a:solidFill>
                <a:schemeClr val="dk1"/>
              </a:solidFill>
              <a:highlight>
                <a:schemeClr val="lt1"/>
              </a:highlight>
            </a:endParaRPr>
          </a:p>
          <a:p>
            <a:pPr marL="457200" lvl="0" indent="-323850" algn="l" rtl="0">
              <a:lnSpc>
                <a:spcPct val="100000"/>
              </a:lnSpc>
              <a:spcBef>
                <a:spcPts val="0"/>
              </a:spcBef>
              <a:spcAft>
                <a:spcPts val="0"/>
              </a:spcAft>
              <a:buClr>
                <a:schemeClr val="dk1"/>
              </a:buClr>
              <a:buSzPts val="1500"/>
              <a:buAutoNum type="arabicPeriod"/>
            </a:pPr>
            <a:r>
              <a:rPr lang="en" sz="1500">
                <a:solidFill>
                  <a:schemeClr val="dk1"/>
                </a:solidFill>
                <a:highlight>
                  <a:schemeClr val="lt1"/>
                </a:highlight>
              </a:rPr>
              <a:t>Which property types were most common in those areas?</a:t>
            </a:r>
            <a:endParaRPr sz="1500">
              <a:solidFill>
                <a:schemeClr val="dk1"/>
              </a:solidFill>
              <a:highlight>
                <a:schemeClr val="lt1"/>
              </a:highlight>
            </a:endParaRPr>
          </a:p>
          <a:p>
            <a:pPr marL="457200" lvl="0" indent="-323850" algn="l" rtl="0">
              <a:lnSpc>
                <a:spcPct val="100000"/>
              </a:lnSpc>
              <a:spcBef>
                <a:spcPts val="0"/>
              </a:spcBef>
              <a:spcAft>
                <a:spcPts val="0"/>
              </a:spcAft>
              <a:buClr>
                <a:schemeClr val="dk1"/>
              </a:buClr>
              <a:buSzPts val="1500"/>
              <a:buAutoNum type="arabicPeriod"/>
            </a:pPr>
            <a:r>
              <a:rPr lang="en" sz="1500">
                <a:solidFill>
                  <a:schemeClr val="dk1"/>
                </a:solidFill>
                <a:highlight>
                  <a:schemeClr val="lt1"/>
                </a:highlight>
              </a:rPr>
              <a:t>How did age of home affect current home value?</a:t>
            </a:r>
            <a:endParaRPr sz="1500">
              <a:solidFill>
                <a:schemeClr val="dk1"/>
              </a:solidFill>
              <a:highlight>
                <a:schemeClr val="lt1"/>
              </a:highlight>
            </a:endParaRPr>
          </a:p>
          <a:p>
            <a:pPr marL="457200" lvl="0" indent="-323850" algn="l" rtl="0">
              <a:lnSpc>
                <a:spcPct val="100000"/>
              </a:lnSpc>
              <a:spcBef>
                <a:spcPts val="0"/>
              </a:spcBef>
              <a:spcAft>
                <a:spcPts val="0"/>
              </a:spcAft>
              <a:buClr>
                <a:schemeClr val="dk1"/>
              </a:buClr>
              <a:buSzPts val="1500"/>
              <a:buAutoNum type="arabicPeriod"/>
            </a:pPr>
            <a:r>
              <a:rPr lang="en" sz="1500">
                <a:solidFill>
                  <a:schemeClr val="dk1"/>
                </a:solidFill>
                <a:highlight>
                  <a:schemeClr val="lt1"/>
                </a:highlight>
              </a:rPr>
              <a:t>What decade saw the largest increase of homes built? </a:t>
            </a:r>
            <a:endParaRPr sz="1500">
              <a:solidFill>
                <a:schemeClr val="dk1"/>
              </a:solidFill>
              <a:highlight>
                <a:schemeClr val="lt1"/>
              </a:highlight>
            </a:endParaRPr>
          </a:p>
          <a:p>
            <a:pPr marL="457200" lvl="0" indent="-323850" algn="l" rtl="0">
              <a:lnSpc>
                <a:spcPct val="100000"/>
              </a:lnSpc>
              <a:spcBef>
                <a:spcPts val="0"/>
              </a:spcBef>
              <a:spcAft>
                <a:spcPts val="0"/>
              </a:spcAft>
              <a:buClr>
                <a:schemeClr val="dk1"/>
              </a:buClr>
              <a:buSzPts val="1500"/>
              <a:buAutoNum type="arabicPeriod"/>
            </a:pPr>
            <a:r>
              <a:rPr lang="en" sz="1500">
                <a:solidFill>
                  <a:schemeClr val="dk1"/>
                </a:solidFill>
                <a:highlight>
                  <a:schemeClr val="lt1"/>
                </a:highlight>
              </a:rPr>
              <a:t>What were the outliers in our data?</a:t>
            </a:r>
            <a:endParaRPr sz="1500">
              <a:solidFill>
                <a:schemeClr val="dk1"/>
              </a:solidFill>
              <a:highlight>
                <a:schemeClr val="lt1"/>
              </a:highlight>
            </a:endParaRPr>
          </a:p>
          <a:p>
            <a:pPr marL="0" lvl="0" indent="0" algn="l" rtl="0">
              <a:lnSpc>
                <a:spcPct val="100000"/>
              </a:lnSpc>
              <a:spcBef>
                <a:spcPts val="1200"/>
              </a:spcBef>
              <a:spcAft>
                <a:spcPts val="0"/>
              </a:spcAft>
              <a:buNone/>
            </a:pPr>
            <a:r>
              <a:rPr lang="en">
                <a:solidFill>
                  <a:schemeClr val="dk1"/>
                </a:solidFill>
                <a:highlight>
                  <a:schemeClr val="lt1"/>
                </a:highlight>
              </a:rPr>
              <a:t>	</a:t>
            </a:r>
            <a:endParaRPr>
              <a:solidFill>
                <a:schemeClr val="dk1"/>
              </a:solidFill>
              <a:highlight>
                <a:schemeClr val="lt1"/>
              </a:highlight>
            </a:endParaRPr>
          </a:p>
          <a:p>
            <a:pPr marL="0" lvl="0" indent="0" algn="l" rtl="0">
              <a:lnSpc>
                <a:spcPct val="100000"/>
              </a:lnSpc>
              <a:spcBef>
                <a:spcPts val="1200"/>
              </a:spcBef>
              <a:spcAft>
                <a:spcPts val="0"/>
              </a:spcAft>
              <a:buNone/>
            </a:pPr>
            <a:endParaRPr>
              <a:solidFill>
                <a:schemeClr val="dk1"/>
              </a:solidFill>
              <a:highlight>
                <a:schemeClr val="lt1"/>
              </a:highlight>
            </a:endParaRPr>
          </a:p>
          <a:p>
            <a:pPr marL="0" lvl="0" indent="0" algn="l" rtl="0">
              <a:lnSpc>
                <a:spcPct val="100000"/>
              </a:lnSpc>
              <a:spcBef>
                <a:spcPts val="0"/>
              </a:spcBef>
              <a:spcAft>
                <a:spcPts val="0"/>
              </a:spcAft>
              <a:buClr>
                <a:schemeClr val="dk1"/>
              </a:buClr>
              <a:buSzPts val="1100"/>
              <a:buFont typeface="Arial"/>
              <a:buNone/>
            </a:pPr>
            <a:endParaRPr>
              <a:solidFill>
                <a:srgbClr val="000000"/>
              </a:solidFill>
              <a:highlight>
                <a:schemeClr val="lt1"/>
              </a:highlight>
            </a:endParaRPr>
          </a:p>
          <a:p>
            <a:pPr marL="0" lvl="0" indent="0" algn="l" rtl="0">
              <a:spcBef>
                <a:spcPts val="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62" name="Google Shape;62;p14"/>
          <p:cNvSpPr txBox="1"/>
          <p:nvPr/>
        </p:nvSpPr>
        <p:spPr>
          <a:xfrm>
            <a:off x="4987800" y="780300"/>
            <a:ext cx="3844500" cy="38901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sz="1800" b="1">
                <a:solidFill>
                  <a:schemeClr val="dk1"/>
                </a:solidFill>
                <a:highlight>
                  <a:schemeClr val="lt1"/>
                </a:highlight>
              </a:rPr>
              <a:t>Summary:</a:t>
            </a:r>
            <a:r>
              <a:rPr lang="en" sz="1800">
                <a:solidFill>
                  <a:schemeClr val="dk1"/>
                </a:solidFill>
                <a:highlight>
                  <a:schemeClr val="lt1"/>
                </a:highlight>
              </a:rPr>
              <a:t> </a:t>
            </a:r>
            <a:endParaRPr sz="1800">
              <a:solidFill>
                <a:schemeClr val="dk1"/>
              </a:solidFill>
              <a:highlight>
                <a:schemeClr val="lt1"/>
              </a:highlight>
            </a:endParaRPr>
          </a:p>
          <a:p>
            <a:pPr marL="0" lvl="0" indent="0" algn="l" rtl="0">
              <a:spcBef>
                <a:spcPts val="1200"/>
              </a:spcBef>
              <a:spcAft>
                <a:spcPts val="0"/>
              </a:spcAft>
              <a:buClr>
                <a:schemeClr val="dk1"/>
              </a:buClr>
              <a:buSzPts val="1100"/>
              <a:buFont typeface="Arial"/>
              <a:buNone/>
            </a:pPr>
            <a:r>
              <a:rPr lang="en" sz="1500">
                <a:solidFill>
                  <a:schemeClr val="dk1"/>
                </a:solidFill>
                <a:highlight>
                  <a:schemeClr val="lt1"/>
                </a:highlight>
              </a:rPr>
              <a:t>Proximity to downtown and Lake Travis saw in increase in price per sq ft. Value based on decade built so no strong correlation but saw a decrease during the mid-century. Over the span of the century, more homes were built each year with a few exceptions. Single family residences (house) were the most common type across the 5 zip codes (see post mortem for why we excluded apartment complexes). Homes in 78702 (East Austin) had the largest variance of current market value.</a:t>
            </a:r>
            <a:endParaRPr sz="1500">
              <a:solidFill>
                <a:schemeClr val="dk1"/>
              </a:solidFill>
              <a:highlight>
                <a:schemeClr val="lt1"/>
              </a:highlight>
            </a:endParaRPr>
          </a:p>
          <a:p>
            <a:pPr marL="0" lvl="0" indent="0" algn="l" rtl="0">
              <a:spcBef>
                <a:spcPts val="12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Supplemental Slides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body" idx="1"/>
          </p:nvPr>
        </p:nvSpPr>
        <p:spPr>
          <a:xfrm>
            <a:off x="471000" y="4411400"/>
            <a:ext cx="8520600" cy="88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Original code: looped through 10,000 properties for each zip code</a:t>
            </a:r>
            <a:endParaRPr>
              <a:solidFill>
                <a:schemeClr val="dk1"/>
              </a:solidFill>
            </a:endParaRPr>
          </a:p>
        </p:txBody>
      </p:sp>
      <p:pic>
        <p:nvPicPr>
          <p:cNvPr id="195" name="Google Shape;195;p33"/>
          <p:cNvPicPr preferRelativeResize="0"/>
          <p:nvPr/>
        </p:nvPicPr>
        <p:blipFill>
          <a:blip r:embed="rId3">
            <a:alphaModFix/>
          </a:blip>
          <a:stretch>
            <a:fillRect/>
          </a:stretch>
        </p:blipFill>
        <p:spPr>
          <a:xfrm>
            <a:off x="152400" y="504250"/>
            <a:ext cx="8839202" cy="36868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236700" y="412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ATTOM API Usage Limitations</a:t>
            </a:r>
            <a:endParaRPr/>
          </a:p>
        </p:txBody>
      </p:sp>
      <p:sp>
        <p:nvSpPr>
          <p:cNvPr id="201" name="Google Shape;201;p34"/>
          <p:cNvSpPr txBox="1">
            <a:spLocks noGrp="1"/>
          </p:cNvSpPr>
          <p:nvPr>
            <p:ph type="body" idx="1"/>
          </p:nvPr>
        </p:nvSpPr>
        <p:spPr>
          <a:xfrm>
            <a:off x="311700" y="1152475"/>
            <a:ext cx="85206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After maxing out our pull limits we started to get this error after every subsequent query:</a:t>
            </a:r>
            <a:endParaRPr/>
          </a:p>
        </p:txBody>
      </p:sp>
      <p:pic>
        <p:nvPicPr>
          <p:cNvPr id="202" name="Google Shape;202;p34"/>
          <p:cNvPicPr preferRelativeResize="0"/>
          <p:nvPr/>
        </p:nvPicPr>
        <p:blipFill>
          <a:blip r:embed="rId3">
            <a:alphaModFix/>
          </a:blip>
          <a:stretch>
            <a:fillRect/>
          </a:stretch>
        </p:blipFill>
        <p:spPr>
          <a:xfrm>
            <a:off x="695325" y="2127638"/>
            <a:ext cx="7753350" cy="1724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5"/>
          <p:cNvPicPr preferRelativeResize="0"/>
          <p:nvPr/>
        </p:nvPicPr>
        <p:blipFill>
          <a:blip r:embed="rId3">
            <a:alphaModFix/>
          </a:blip>
          <a:stretch>
            <a:fillRect/>
          </a:stretch>
        </p:blipFill>
        <p:spPr>
          <a:xfrm>
            <a:off x="832538" y="253875"/>
            <a:ext cx="7478925" cy="46357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xfrm>
            <a:off x="213100" y="67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Price per Square Foot</a:t>
            </a:r>
            <a:endParaRPr/>
          </a:p>
        </p:txBody>
      </p:sp>
      <p:sp>
        <p:nvSpPr>
          <p:cNvPr id="213" name="Google Shape;213;p36"/>
          <p:cNvSpPr txBox="1">
            <a:spLocks noGrp="1"/>
          </p:cNvSpPr>
          <p:nvPr>
            <p:ph type="body" idx="1"/>
          </p:nvPr>
        </p:nvSpPr>
        <p:spPr>
          <a:xfrm>
            <a:off x="5867325" y="1152475"/>
            <a:ext cx="29652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600">
                <a:solidFill>
                  <a:schemeClr val="dk1"/>
                </a:solidFill>
              </a:rPr>
              <a:t>•In general, houses and condos have higher average price per sq ft than duplex’s. </a:t>
            </a:r>
            <a:endParaRPr sz="1600">
              <a:solidFill>
                <a:schemeClr val="dk1"/>
              </a:solidFill>
            </a:endParaRPr>
          </a:p>
          <a:p>
            <a:pPr marL="0" lvl="0" indent="0" algn="l" rtl="0">
              <a:lnSpc>
                <a:spcPct val="100000"/>
              </a:lnSpc>
              <a:spcBef>
                <a:spcPts val="1000"/>
              </a:spcBef>
              <a:spcAft>
                <a:spcPts val="0"/>
              </a:spcAft>
              <a:buNone/>
            </a:pPr>
            <a:r>
              <a:rPr lang="en" sz="1600">
                <a:solidFill>
                  <a:schemeClr val="dk1"/>
                </a:solidFill>
              </a:rPr>
              <a:t>•Downtown Austin and West Campus have the most expensive properties per sq ft.</a:t>
            </a:r>
            <a:endParaRPr sz="1600">
              <a:solidFill>
                <a:schemeClr val="dk1"/>
              </a:solidFill>
            </a:endParaRPr>
          </a:p>
          <a:p>
            <a:pPr marL="0" lvl="0" indent="0" algn="l" rtl="0">
              <a:lnSpc>
                <a:spcPct val="100000"/>
              </a:lnSpc>
              <a:spcBef>
                <a:spcPts val="1000"/>
              </a:spcBef>
              <a:spcAft>
                <a:spcPts val="0"/>
              </a:spcAft>
              <a:buClr>
                <a:schemeClr val="dk1"/>
              </a:buClr>
              <a:buSzPts val="1100"/>
              <a:buFont typeface="Arial"/>
              <a:buNone/>
            </a:pPr>
            <a:r>
              <a:rPr lang="en" sz="1600">
                <a:solidFill>
                  <a:schemeClr val="dk1"/>
                </a:solidFill>
              </a:rPr>
              <a:t>•Properties near SOCO, North Austin, and Lake Travis all have relatively low average price per sq ft around 150 $/ft.</a:t>
            </a:r>
            <a:endParaRPr sz="1600">
              <a:solidFill>
                <a:schemeClr val="dk1"/>
              </a:solidFill>
            </a:endParaRPr>
          </a:p>
        </p:txBody>
      </p:sp>
      <p:pic>
        <p:nvPicPr>
          <p:cNvPr id="214" name="Google Shape;214;p36"/>
          <p:cNvPicPr preferRelativeResize="0"/>
          <p:nvPr/>
        </p:nvPicPr>
        <p:blipFill>
          <a:blip r:embed="rId3">
            <a:alphaModFix/>
          </a:blip>
          <a:stretch>
            <a:fillRect/>
          </a:stretch>
        </p:blipFill>
        <p:spPr>
          <a:xfrm>
            <a:off x="114499" y="1010900"/>
            <a:ext cx="5752824" cy="3699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 of the ATTOM API</a:t>
            </a:r>
            <a:endParaRPr/>
          </a:p>
        </p:txBody>
      </p:sp>
      <p:sp>
        <p:nvSpPr>
          <p:cNvPr id="220" name="Google Shape;22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1. Can only make 10 pull requests per minute</a:t>
            </a:r>
            <a:endParaRPr>
              <a:solidFill>
                <a:srgbClr val="000000"/>
              </a:solidFill>
            </a:endParaRPr>
          </a:p>
          <a:p>
            <a:pPr marL="0" lvl="0" indent="0" algn="l" rtl="0">
              <a:spcBef>
                <a:spcPts val="1600"/>
              </a:spcBef>
              <a:spcAft>
                <a:spcPts val="0"/>
              </a:spcAft>
              <a:buNone/>
            </a:pPr>
            <a:r>
              <a:rPr lang="en">
                <a:solidFill>
                  <a:srgbClr val="000000"/>
                </a:solidFill>
              </a:rPr>
              <a:t>2. Can only make 500 pull requests per day</a:t>
            </a:r>
            <a:endParaRPr>
              <a:solidFill>
                <a:srgbClr val="000000"/>
              </a:solidFill>
            </a:endParaRPr>
          </a:p>
          <a:p>
            <a:pPr marL="0" lvl="0" indent="0" algn="l" rtl="0">
              <a:spcBef>
                <a:spcPts val="1600"/>
              </a:spcBef>
              <a:spcAft>
                <a:spcPts val="0"/>
              </a:spcAft>
              <a:buNone/>
            </a:pPr>
            <a:r>
              <a:rPr lang="en" sz="1600">
                <a:solidFill>
                  <a:schemeClr val="dk1"/>
                </a:solidFill>
              </a:rPr>
              <a:t>•</a:t>
            </a:r>
            <a:r>
              <a:rPr lang="en">
                <a:solidFill>
                  <a:srgbClr val="000000"/>
                </a:solidFill>
              </a:rPr>
              <a:t>Due to these limitations after a few days of making pull requests we started to run into JSON Decode Errors. </a:t>
            </a:r>
            <a:endParaRPr>
              <a:solidFill>
                <a:srgbClr val="000000"/>
              </a:solidFill>
            </a:endParaRPr>
          </a:p>
          <a:p>
            <a:pPr marL="0" lvl="0" indent="0" algn="l" rtl="0">
              <a:lnSpc>
                <a:spcPct val="100000"/>
              </a:lnSpc>
              <a:spcBef>
                <a:spcPts val="1600"/>
              </a:spcBef>
              <a:spcAft>
                <a:spcPts val="0"/>
              </a:spcAft>
              <a:buClr>
                <a:schemeClr val="dk1"/>
              </a:buClr>
              <a:buSzPts val="1100"/>
              <a:buFont typeface="Arial"/>
              <a:buNone/>
            </a:pPr>
            <a:r>
              <a:rPr lang="en">
                <a:solidFill>
                  <a:schemeClr val="dk1"/>
                </a:solidFill>
              </a:rPr>
              <a:t>•We were making requests for data that was larger than internet protocol allows and the response we were getting back was incomplete and did not have ay closing brackets so JSON could not interpret the response.</a:t>
            </a:r>
            <a:endParaRPr sz="20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7" name="Google Shape;227;p38"/>
          <p:cNvPicPr preferRelativeResize="0"/>
          <p:nvPr/>
        </p:nvPicPr>
        <p:blipFill>
          <a:blip r:embed="rId3">
            <a:alphaModFix/>
          </a:blip>
          <a:stretch>
            <a:fillRect/>
          </a:stretch>
        </p:blipFill>
        <p:spPr>
          <a:xfrm>
            <a:off x="89325" y="169937"/>
            <a:ext cx="8965351" cy="4803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82400" y="141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and Data</a:t>
            </a:r>
            <a:endParaRPr/>
          </a:p>
        </p:txBody>
      </p:sp>
      <p:sp>
        <p:nvSpPr>
          <p:cNvPr id="68" name="Google Shape;68;p15"/>
          <p:cNvSpPr txBox="1">
            <a:spLocks noGrp="1"/>
          </p:cNvSpPr>
          <p:nvPr>
            <p:ph type="body" idx="1"/>
          </p:nvPr>
        </p:nvSpPr>
        <p:spPr>
          <a:xfrm>
            <a:off x="311700" y="664350"/>
            <a:ext cx="8520600" cy="2989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solidFill>
                <a:srgbClr val="FF0000"/>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What available data sources are there out there to gather our research? </a:t>
            </a:r>
            <a:endParaRPr>
              <a:solidFill>
                <a:schemeClr val="dk1"/>
              </a:solidFill>
            </a:endParaRPr>
          </a:p>
          <a:p>
            <a:pPr marL="45720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Are the API’s manageable? Are they complex to navigate?</a:t>
            </a:r>
            <a:endParaRPr>
              <a:solidFill>
                <a:schemeClr val="dk1"/>
              </a:solidFill>
            </a:endParaRPr>
          </a:p>
          <a:p>
            <a:pPr marL="45720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What kind of limitations do the APIs have on accessing data?</a:t>
            </a:r>
            <a:endParaRPr>
              <a:solidFill>
                <a:schemeClr val="dk1"/>
              </a:solidFill>
            </a:endParaRPr>
          </a:p>
          <a:p>
            <a:pPr marL="45720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Which specific regions of Austin will we be looking at?</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en" sz="1550">
                <a:solidFill>
                  <a:schemeClr val="dk1"/>
                </a:solidFill>
                <a:highlight>
                  <a:schemeClr val="lt1"/>
                </a:highlight>
              </a:rPr>
              <a:t>78745 (SOCO)</a:t>
            </a:r>
            <a:endParaRPr sz="1550">
              <a:solidFill>
                <a:schemeClr val="dk1"/>
              </a:solidFill>
              <a:highlight>
                <a:schemeClr val="lt1"/>
              </a:highlight>
            </a:endParaRPr>
          </a:p>
          <a:p>
            <a:pPr marL="914400" lvl="1" indent="-317500" algn="l" rtl="0">
              <a:lnSpc>
                <a:spcPct val="100000"/>
              </a:lnSpc>
              <a:spcBef>
                <a:spcPts val="0"/>
              </a:spcBef>
              <a:spcAft>
                <a:spcPts val="0"/>
              </a:spcAft>
              <a:buClr>
                <a:schemeClr val="dk1"/>
              </a:buClr>
              <a:buSzPts val="1400"/>
              <a:buChar char="○"/>
            </a:pPr>
            <a:r>
              <a:rPr lang="en" sz="1550">
                <a:solidFill>
                  <a:schemeClr val="dk1"/>
                </a:solidFill>
                <a:highlight>
                  <a:schemeClr val="lt1"/>
                </a:highlight>
              </a:rPr>
              <a:t>78705 (West Campus)</a:t>
            </a:r>
            <a:endParaRPr sz="1550">
              <a:solidFill>
                <a:schemeClr val="dk1"/>
              </a:solidFill>
              <a:highlight>
                <a:schemeClr val="lt1"/>
              </a:highlight>
            </a:endParaRPr>
          </a:p>
          <a:p>
            <a:pPr marL="914400" lvl="1" indent="-317500" algn="l" rtl="0">
              <a:lnSpc>
                <a:spcPct val="100000"/>
              </a:lnSpc>
              <a:spcBef>
                <a:spcPts val="0"/>
              </a:spcBef>
              <a:spcAft>
                <a:spcPts val="0"/>
              </a:spcAft>
              <a:buClr>
                <a:schemeClr val="dk1"/>
              </a:buClr>
              <a:buSzPts val="1400"/>
              <a:buChar char="○"/>
            </a:pPr>
            <a:r>
              <a:rPr lang="en" sz="1550">
                <a:solidFill>
                  <a:schemeClr val="dk1"/>
                </a:solidFill>
                <a:highlight>
                  <a:schemeClr val="lt1"/>
                </a:highlight>
              </a:rPr>
              <a:t>78729 (North Austin)</a:t>
            </a:r>
            <a:endParaRPr sz="1550">
              <a:solidFill>
                <a:schemeClr val="dk1"/>
              </a:solidFill>
              <a:highlight>
                <a:schemeClr val="lt1"/>
              </a:highlight>
            </a:endParaRPr>
          </a:p>
          <a:p>
            <a:pPr marL="914400" lvl="1" indent="-317500" algn="l" rtl="0">
              <a:lnSpc>
                <a:spcPct val="100000"/>
              </a:lnSpc>
              <a:spcBef>
                <a:spcPts val="0"/>
              </a:spcBef>
              <a:spcAft>
                <a:spcPts val="0"/>
              </a:spcAft>
              <a:buClr>
                <a:schemeClr val="dk1"/>
              </a:buClr>
              <a:buSzPts val="1400"/>
              <a:buChar char="○"/>
            </a:pPr>
            <a:r>
              <a:rPr lang="en" sz="1550">
                <a:solidFill>
                  <a:schemeClr val="dk1"/>
                </a:solidFill>
                <a:highlight>
                  <a:schemeClr val="lt1"/>
                </a:highlight>
              </a:rPr>
              <a:t>78732 (Lake Travis)</a:t>
            </a:r>
            <a:endParaRPr sz="1550">
              <a:solidFill>
                <a:schemeClr val="dk1"/>
              </a:solidFill>
              <a:highlight>
                <a:schemeClr val="lt1"/>
              </a:highlight>
            </a:endParaRPr>
          </a:p>
          <a:p>
            <a:pPr marL="914400" lvl="1" indent="-317500" algn="l" rtl="0">
              <a:lnSpc>
                <a:spcPct val="100000"/>
              </a:lnSpc>
              <a:spcBef>
                <a:spcPts val="0"/>
              </a:spcBef>
              <a:spcAft>
                <a:spcPts val="0"/>
              </a:spcAft>
              <a:buClr>
                <a:schemeClr val="dk1"/>
              </a:buClr>
              <a:buSzPts val="1400"/>
              <a:buChar char="○"/>
            </a:pPr>
            <a:r>
              <a:rPr lang="en" sz="1550">
                <a:solidFill>
                  <a:schemeClr val="dk1"/>
                </a:solidFill>
                <a:highlight>
                  <a:schemeClr val="lt1"/>
                </a:highlight>
              </a:rPr>
              <a:t>78702 (East Austin)</a:t>
            </a:r>
            <a:endParaRPr>
              <a:solidFill>
                <a:schemeClr val="dk1"/>
              </a:solidFill>
            </a:endParaRPr>
          </a:p>
          <a:p>
            <a:pPr marL="457200" lvl="0" indent="0" algn="l" rtl="0">
              <a:lnSpc>
                <a:spcPct val="100000"/>
              </a:lnSpc>
              <a:spcBef>
                <a:spcPts val="0"/>
              </a:spcBef>
              <a:spcAft>
                <a:spcPts val="0"/>
              </a:spcAft>
              <a:buNone/>
            </a:pPr>
            <a:endParaRPr>
              <a:solidFill>
                <a:schemeClr val="dk1"/>
              </a:solidFill>
            </a:endParaRPr>
          </a:p>
          <a:p>
            <a:pPr marL="0" lvl="0" indent="0" algn="l" rtl="0">
              <a:spcBef>
                <a:spcPts val="0"/>
              </a:spcBef>
              <a:spcAft>
                <a:spcPts val="1600"/>
              </a:spcAft>
              <a:buNone/>
            </a:pPr>
            <a:endParaRPr/>
          </a:p>
        </p:txBody>
      </p:sp>
      <p:sp>
        <p:nvSpPr>
          <p:cNvPr id="69" name="Google Shape;69;p15"/>
          <p:cNvSpPr txBox="1"/>
          <p:nvPr/>
        </p:nvSpPr>
        <p:spPr>
          <a:xfrm>
            <a:off x="773250" y="4221875"/>
            <a:ext cx="7597500" cy="11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We ultimately ended up choosing the ATTOM Developer API based on the amount of relevant data it had to offer.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15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and Exploration</a:t>
            </a:r>
            <a:endParaRPr/>
          </a:p>
        </p:txBody>
      </p:sp>
      <p:sp>
        <p:nvSpPr>
          <p:cNvPr id="75" name="Google Shape;75;p16"/>
          <p:cNvSpPr txBox="1">
            <a:spLocks noGrp="1"/>
          </p:cNvSpPr>
          <p:nvPr>
            <p:ph type="body" idx="1"/>
          </p:nvPr>
        </p:nvSpPr>
        <p:spPr>
          <a:xfrm>
            <a:off x="311700" y="787850"/>
            <a:ext cx="8520600" cy="3780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500">
                <a:solidFill>
                  <a:srgbClr val="000000"/>
                </a:solidFill>
              </a:rPr>
              <a:t>Data Cleanup:</a:t>
            </a:r>
            <a:endParaRPr sz="1500">
              <a:solidFill>
                <a:srgbClr val="000000"/>
              </a:solidFill>
            </a:endParaRPr>
          </a:p>
          <a:p>
            <a:pPr marL="457200" lvl="0" indent="-323850" algn="l" rtl="0">
              <a:spcBef>
                <a:spcPts val="1200"/>
              </a:spcBef>
              <a:spcAft>
                <a:spcPts val="0"/>
              </a:spcAft>
              <a:buClr>
                <a:srgbClr val="000000"/>
              </a:buClr>
              <a:buSzPts val="1500"/>
              <a:buChar char="●"/>
            </a:pPr>
            <a:r>
              <a:rPr lang="en" sz="1500">
                <a:solidFill>
                  <a:srgbClr val="000000"/>
                </a:solidFill>
              </a:rPr>
              <a:t>Merged the five zip code CSV files into one dataframe</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Removed irrelevant fields such as acreage lots and commercial buildings</a:t>
            </a:r>
            <a:endParaRPr sz="1500">
              <a:solidFill>
                <a:srgbClr val="000000"/>
              </a:solidFill>
            </a:endParaRPr>
          </a:p>
          <a:p>
            <a:pPr marL="0" lvl="0" indent="0" algn="l" rtl="0">
              <a:spcBef>
                <a:spcPts val="1200"/>
              </a:spcBef>
              <a:spcAft>
                <a:spcPts val="0"/>
              </a:spcAft>
              <a:buNone/>
            </a:pPr>
            <a:r>
              <a:rPr lang="en" sz="1500">
                <a:solidFill>
                  <a:srgbClr val="000000"/>
                </a:solidFill>
              </a:rPr>
              <a:t>Data Exploration:</a:t>
            </a:r>
            <a:endParaRPr sz="1500">
              <a:solidFill>
                <a:srgbClr val="000000"/>
              </a:solidFill>
            </a:endParaRPr>
          </a:p>
          <a:p>
            <a:pPr marL="457200" lvl="0" indent="-323850" algn="l" rtl="0">
              <a:spcBef>
                <a:spcPts val="1200"/>
              </a:spcBef>
              <a:spcAft>
                <a:spcPts val="0"/>
              </a:spcAft>
              <a:buClr>
                <a:srgbClr val="000000"/>
              </a:buClr>
              <a:buSzPts val="1500"/>
              <a:buChar char="●"/>
            </a:pPr>
            <a:r>
              <a:rPr lang="en" sz="1500">
                <a:solidFill>
                  <a:srgbClr val="000000"/>
                </a:solidFill>
              </a:rPr>
              <a:t>Filtered data down to specific building types and by year built</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Grouped home sales into decades by year built</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Ran statistical analysis of mean and averages to find potential outliers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Calculated a price per square foot measurement to better assess value</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Calculated counts of home types by region</a:t>
            </a:r>
            <a:endParaRPr sz="1500">
              <a:solidFill>
                <a:srgbClr val="000000"/>
              </a:solidFill>
            </a:endParaRPr>
          </a:p>
          <a:p>
            <a:pPr marL="457200" lvl="0" indent="0" algn="l" rtl="0">
              <a:spcBef>
                <a:spcPts val="1200"/>
              </a:spcBef>
              <a:spcAft>
                <a:spcPts val="0"/>
              </a:spcAft>
              <a:buNone/>
            </a:pPr>
            <a:endParaRPr sz="1500">
              <a:solidFill>
                <a:srgbClr val="000000"/>
              </a:solidFill>
            </a:endParaRPr>
          </a:p>
          <a:p>
            <a:pPr marL="0" lvl="0" indent="0" algn="l" rtl="0">
              <a:lnSpc>
                <a:spcPct val="100000"/>
              </a:lnSpc>
              <a:spcBef>
                <a:spcPts val="1200"/>
              </a:spcBef>
              <a:spcAft>
                <a:spcPts val="0"/>
              </a:spcAft>
              <a:buNone/>
            </a:pPr>
            <a:endParaRPr>
              <a:solidFill>
                <a:srgbClr val="FF0000"/>
              </a:solidFill>
            </a:endParaRPr>
          </a:p>
          <a:p>
            <a:pPr marL="0" lvl="0" indent="0" algn="l" rtl="0">
              <a:lnSpc>
                <a:spcPct val="100000"/>
              </a:lnSpc>
              <a:spcBef>
                <a:spcPts val="0"/>
              </a:spcBef>
              <a:spcAft>
                <a:spcPts val="0"/>
              </a:spcAft>
              <a:buClr>
                <a:schemeClr val="dk1"/>
              </a:buClr>
              <a:buSzPts val="1100"/>
              <a:buFont typeface="Arial"/>
              <a:buNone/>
            </a:pPr>
            <a:endParaRPr>
              <a:solidFill>
                <a:srgbClr val="FF0000"/>
              </a:solidFill>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705713" y="227012"/>
            <a:ext cx="5732575" cy="4689475"/>
          </a:xfrm>
          <a:prstGeom prst="rect">
            <a:avLst/>
          </a:prstGeom>
          <a:noFill/>
          <a:ln>
            <a:noFill/>
          </a:ln>
        </p:spPr>
      </p:pic>
      <p:sp>
        <p:nvSpPr>
          <p:cNvPr id="86" name="Google Shape;86;p18"/>
          <p:cNvSpPr txBox="1"/>
          <p:nvPr/>
        </p:nvSpPr>
        <p:spPr>
          <a:xfrm>
            <a:off x="2916575" y="1939600"/>
            <a:ext cx="1020000" cy="35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0000"/>
                </a:solidFill>
              </a:rPr>
              <a:t>78732</a:t>
            </a:r>
            <a:endParaRPr sz="1100" b="1">
              <a:solidFill>
                <a:srgbClr val="FF0000"/>
              </a:solidFill>
            </a:endParaRPr>
          </a:p>
        </p:txBody>
      </p:sp>
      <p:sp>
        <p:nvSpPr>
          <p:cNvPr id="87" name="Google Shape;87;p18"/>
          <p:cNvSpPr txBox="1"/>
          <p:nvPr/>
        </p:nvSpPr>
        <p:spPr>
          <a:xfrm>
            <a:off x="3936575" y="3873550"/>
            <a:ext cx="1020000" cy="35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0000"/>
                </a:solidFill>
              </a:rPr>
              <a:t>78745</a:t>
            </a:r>
            <a:endParaRPr sz="1100" b="1">
              <a:solidFill>
                <a:srgbClr val="FF0000"/>
              </a:solidFill>
            </a:endParaRPr>
          </a:p>
        </p:txBody>
      </p:sp>
      <p:sp>
        <p:nvSpPr>
          <p:cNvPr id="88" name="Google Shape;88;p18"/>
          <p:cNvSpPr txBox="1"/>
          <p:nvPr/>
        </p:nvSpPr>
        <p:spPr>
          <a:xfrm>
            <a:off x="5157725" y="3278825"/>
            <a:ext cx="1020000" cy="35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0000"/>
                </a:solidFill>
              </a:rPr>
              <a:t>78702</a:t>
            </a:r>
            <a:endParaRPr sz="1100" b="1">
              <a:solidFill>
                <a:srgbClr val="FF0000"/>
              </a:solidFill>
            </a:endParaRPr>
          </a:p>
        </p:txBody>
      </p:sp>
      <p:sp>
        <p:nvSpPr>
          <p:cNvPr id="89" name="Google Shape;89;p18"/>
          <p:cNvSpPr txBox="1"/>
          <p:nvPr/>
        </p:nvSpPr>
        <p:spPr>
          <a:xfrm>
            <a:off x="5028425" y="2684150"/>
            <a:ext cx="1020000" cy="35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0000"/>
                </a:solidFill>
              </a:rPr>
              <a:t>78705</a:t>
            </a:r>
            <a:endParaRPr sz="1100" b="1">
              <a:solidFill>
                <a:srgbClr val="FF0000"/>
              </a:solidFill>
            </a:endParaRPr>
          </a:p>
        </p:txBody>
      </p:sp>
      <p:sp>
        <p:nvSpPr>
          <p:cNvPr id="90" name="Google Shape;90;p18"/>
          <p:cNvSpPr txBox="1"/>
          <p:nvPr/>
        </p:nvSpPr>
        <p:spPr>
          <a:xfrm>
            <a:off x="4476825" y="753275"/>
            <a:ext cx="1020000" cy="35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0000"/>
                </a:solidFill>
              </a:rPr>
              <a:t>78729</a:t>
            </a:r>
            <a:endParaRPr sz="1100"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58175" y="99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Property Data-Averages</a:t>
            </a:r>
            <a:endParaRPr/>
          </a:p>
        </p:txBody>
      </p:sp>
      <p:sp>
        <p:nvSpPr>
          <p:cNvPr id="96" name="Google Shape;96;p19"/>
          <p:cNvSpPr txBox="1">
            <a:spLocks noGrp="1"/>
          </p:cNvSpPr>
          <p:nvPr>
            <p:ph type="body" idx="1"/>
          </p:nvPr>
        </p:nvSpPr>
        <p:spPr>
          <a:xfrm>
            <a:off x="6509575" y="934675"/>
            <a:ext cx="2634300" cy="3896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a:solidFill>
                  <a:schemeClr val="dk1"/>
                </a:solidFill>
              </a:rPr>
              <a:t>•Properties near East Austin (78702) and West Campus (78705)  have the highest average market value.</a:t>
            </a:r>
            <a:endParaRPr sz="1500">
              <a:solidFill>
                <a:schemeClr val="dk1"/>
              </a:solidFill>
            </a:endParaRPr>
          </a:p>
          <a:p>
            <a:pPr marL="0" lvl="0" indent="0" algn="l" rtl="0">
              <a:lnSpc>
                <a:spcPct val="100000"/>
              </a:lnSpc>
              <a:spcBef>
                <a:spcPts val="1600"/>
              </a:spcBef>
              <a:spcAft>
                <a:spcPts val="0"/>
              </a:spcAft>
              <a:buClr>
                <a:schemeClr val="dk1"/>
              </a:buClr>
              <a:buSzPts val="1100"/>
              <a:buFont typeface="Arial"/>
              <a:buNone/>
            </a:pPr>
            <a:r>
              <a:rPr lang="en" sz="1500">
                <a:solidFill>
                  <a:schemeClr val="dk1"/>
                </a:solidFill>
              </a:rPr>
              <a:t>•Properties in West Campus are the oldest and properties near Lake Travis (78732) are the newest</a:t>
            </a:r>
            <a:endParaRPr sz="1500">
              <a:solidFill>
                <a:schemeClr val="dk1"/>
              </a:solidFill>
            </a:endParaRPr>
          </a:p>
          <a:p>
            <a:pPr marL="0" lvl="0" indent="0" algn="l" rtl="0">
              <a:lnSpc>
                <a:spcPct val="100000"/>
              </a:lnSpc>
              <a:spcBef>
                <a:spcPts val="1600"/>
              </a:spcBef>
              <a:spcAft>
                <a:spcPts val="0"/>
              </a:spcAft>
              <a:buClr>
                <a:schemeClr val="dk1"/>
              </a:buClr>
              <a:buSzPts val="1100"/>
              <a:buFont typeface="Arial"/>
              <a:buNone/>
            </a:pPr>
            <a:r>
              <a:rPr lang="en" sz="1500">
                <a:solidFill>
                  <a:schemeClr val="dk1"/>
                </a:solidFill>
              </a:rPr>
              <a:t>•Properties near Lake Travis have the highest average square footage.</a:t>
            </a:r>
            <a:endParaRPr sz="1500">
              <a:solidFill>
                <a:schemeClr val="dk1"/>
              </a:solidFill>
            </a:endParaRPr>
          </a:p>
          <a:p>
            <a:pPr marL="0" lvl="0" indent="0" algn="l" rtl="0">
              <a:spcBef>
                <a:spcPts val="1600"/>
              </a:spcBef>
              <a:spcAft>
                <a:spcPts val="0"/>
              </a:spcAft>
              <a:buClr>
                <a:schemeClr val="dk1"/>
              </a:buClr>
              <a:buSzPts val="1100"/>
              <a:buFont typeface="Arial"/>
              <a:buNone/>
            </a:pPr>
            <a:r>
              <a:rPr lang="en" sz="1500">
                <a:solidFill>
                  <a:schemeClr val="dk1"/>
                </a:solidFill>
              </a:rPr>
              <a:t>•Properties in East Austin have the highest average price per square foot.</a:t>
            </a:r>
            <a:endParaRPr sz="1300">
              <a:solidFill>
                <a:schemeClr val="dk1"/>
              </a:solidFill>
            </a:endParaRPr>
          </a:p>
          <a:p>
            <a:pPr marL="0" lvl="0" indent="0" algn="l" rtl="0">
              <a:spcBef>
                <a:spcPts val="1600"/>
              </a:spcBef>
              <a:spcAft>
                <a:spcPts val="1600"/>
              </a:spcAft>
              <a:buNone/>
            </a:pPr>
            <a:endParaRPr sz="1700"/>
          </a:p>
        </p:txBody>
      </p:sp>
      <p:pic>
        <p:nvPicPr>
          <p:cNvPr id="97" name="Google Shape;97;p19"/>
          <p:cNvPicPr preferRelativeResize="0"/>
          <p:nvPr/>
        </p:nvPicPr>
        <p:blipFill>
          <a:blip r:embed="rId3">
            <a:alphaModFix/>
          </a:blip>
          <a:stretch>
            <a:fillRect/>
          </a:stretch>
        </p:blipFill>
        <p:spPr>
          <a:xfrm>
            <a:off x="158175" y="672249"/>
            <a:ext cx="6274624" cy="4421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7735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Price per Square Foot</a:t>
            </a:r>
            <a:endParaRPr/>
          </a:p>
        </p:txBody>
      </p:sp>
      <p:sp>
        <p:nvSpPr>
          <p:cNvPr id="103" name="Google Shape;103;p20"/>
          <p:cNvSpPr txBox="1">
            <a:spLocks noGrp="1"/>
          </p:cNvSpPr>
          <p:nvPr>
            <p:ph type="body" idx="1"/>
          </p:nvPr>
        </p:nvSpPr>
        <p:spPr>
          <a:xfrm>
            <a:off x="6375775" y="1037325"/>
            <a:ext cx="26253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Clr>
                <a:schemeClr val="dk1"/>
              </a:buClr>
              <a:buSzPts val="1100"/>
              <a:buFont typeface="Arial"/>
              <a:buNone/>
            </a:pPr>
            <a:r>
              <a:rPr lang="en" sz="1600">
                <a:solidFill>
                  <a:schemeClr val="dk1"/>
                </a:solidFill>
              </a:rPr>
              <a:t>•In general, houses and condos have higher average price per sq ft than duplex’s. </a:t>
            </a:r>
            <a:endParaRPr sz="1600">
              <a:solidFill>
                <a:schemeClr val="dk1"/>
              </a:solidFill>
            </a:endParaRPr>
          </a:p>
          <a:p>
            <a:pPr marL="0" lvl="0" indent="0" algn="l" rtl="0">
              <a:lnSpc>
                <a:spcPct val="100000"/>
              </a:lnSpc>
              <a:spcBef>
                <a:spcPts val="1000"/>
              </a:spcBef>
              <a:spcAft>
                <a:spcPts val="0"/>
              </a:spcAft>
              <a:buClr>
                <a:schemeClr val="dk1"/>
              </a:buClr>
              <a:buSzPts val="1100"/>
              <a:buFont typeface="Arial"/>
              <a:buNone/>
            </a:pPr>
            <a:r>
              <a:rPr lang="en" sz="1600">
                <a:solidFill>
                  <a:schemeClr val="dk1"/>
                </a:solidFill>
              </a:rPr>
              <a:t>•East Austin and West Campus have the most expensive properties per sq ft.</a:t>
            </a:r>
            <a:endParaRPr sz="1600">
              <a:solidFill>
                <a:schemeClr val="dk1"/>
              </a:solidFill>
            </a:endParaRPr>
          </a:p>
          <a:p>
            <a:pPr marL="0" lvl="0" indent="0" algn="l" rtl="0">
              <a:lnSpc>
                <a:spcPct val="100000"/>
              </a:lnSpc>
              <a:spcBef>
                <a:spcPts val="1000"/>
              </a:spcBef>
              <a:spcAft>
                <a:spcPts val="0"/>
              </a:spcAft>
              <a:buClr>
                <a:schemeClr val="dk1"/>
              </a:buClr>
              <a:buSzPts val="1100"/>
              <a:buFont typeface="Arial"/>
              <a:buNone/>
            </a:pPr>
            <a:r>
              <a:rPr lang="en" sz="1600">
                <a:solidFill>
                  <a:schemeClr val="dk1"/>
                </a:solidFill>
              </a:rPr>
              <a:t>•Properties near SOCO, North Austin, and Lake Travis all have relatively low average price per sq ft around 170 $/ft.</a:t>
            </a:r>
            <a:endParaRPr/>
          </a:p>
        </p:txBody>
      </p:sp>
      <p:pic>
        <p:nvPicPr>
          <p:cNvPr id="104" name="Google Shape;104;p20"/>
          <p:cNvPicPr preferRelativeResize="0"/>
          <p:nvPr/>
        </p:nvPicPr>
        <p:blipFill>
          <a:blip r:embed="rId3">
            <a:alphaModFix/>
          </a:blip>
          <a:stretch>
            <a:fillRect/>
          </a:stretch>
        </p:blipFill>
        <p:spPr>
          <a:xfrm>
            <a:off x="-2" y="663450"/>
            <a:ext cx="6375777" cy="4394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15817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Market Value</a:t>
            </a:r>
            <a:endParaRPr/>
          </a:p>
        </p:txBody>
      </p:sp>
      <p:sp>
        <p:nvSpPr>
          <p:cNvPr id="110" name="Google Shape;110;p21"/>
          <p:cNvSpPr txBox="1">
            <a:spLocks noGrp="1"/>
          </p:cNvSpPr>
          <p:nvPr>
            <p:ph type="body" idx="1"/>
          </p:nvPr>
        </p:nvSpPr>
        <p:spPr>
          <a:xfrm>
            <a:off x="6429300" y="960575"/>
            <a:ext cx="27147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chemeClr val="dk1"/>
                </a:solidFill>
              </a:rPr>
              <a:t>•Houses near Lake Travis have a higher avg. market value but much lower avg. price per square foot than houses in East Austin.</a:t>
            </a:r>
            <a:endParaRPr sz="16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rPr>
              <a:t>.•The most expensive areas to buy houses are West Campus and near Lake Travis.</a:t>
            </a:r>
            <a:endParaRPr sz="16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rPr>
              <a:t>•Condos generally have the lowest market value compared to duplexes and houses.</a:t>
            </a:r>
            <a:endParaRPr/>
          </a:p>
        </p:txBody>
      </p:sp>
      <p:pic>
        <p:nvPicPr>
          <p:cNvPr id="111" name="Google Shape;111;p21"/>
          <p:cNvPicPr preferRelativeResize="0"/>
          <p:nvPr/>
        </p:nvPicPr>
        <p:blipFill>
          <a:blip r:embed="rId3">
            <a:alphaModFix/>
          </a:blip>
          <a:stretch>
            <a:fillRect/>
          </a:stretch>
        </p:blipFill>
        <p:spPr>
          <a:xfrm>
            <a:off x="0" y="620950"/>
            <a:ext cx="6506149" cy="43541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1410</Words>
  <Application>Microsoft Office PowerPoint</Application>
  <PresentationFormat>On-screen Show (16:9)</PresentationFormat>
  <Paragraphs>126</Paragraphs>
  <Slides>26</Slides>
  <Notes>26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Simple Light</vt:lpstr>
      <vt:lpstr>Austin Residential Property Analysis</vt:lpstr>
      <vt:lpstr>Motivation and Summary</vt:lpstr>
      <vt:lpstr>Questions and Data</vt:lpstr>
      <vt:lpstr>Data Cleanup and Exploration</vt:lpstr>
      <vt:lpstr>Data Analysis</vt:lpstr>
      <vt:lpstr>PowerPoint Presentation</vt:lpstr>
      <vt:lpstr>Property Data-Averages</vt:lpstr>
      <vt:lpstr>Average Price per Square Foot</vt:lpstr>
      <vt:lpstr>Average Market Value</vt:lpstr>
      <vt:lpstr>How Does the Decade Built Affect Current Home Value?</vt:lpstr>
      <vt:lpstr>How Does the Decade Built Affect Current Home Value? </vt:lpstr>
      <vt:lpstr>How Does the Decade Built Affect Current Home Value? </vt:lpstr>
      <vt:lpstr>When were houses being built in Austin?</vt:lpstr>
      <vt:lpstr>Property Counts per Zip Code</vt:lpstr>
      <vt:lpstr>Home Prices in Austin by Zip Code</vt:lpstr>
      <vt:lpstr>Home Prices per Square Foot in Austin by Zip Code</vt:lpstr>
      <vt:lpstr>Discussion</vt:lpstr>
      <vt:lpstr>Post Mortem</vt:lpstr>
      <vt:lpstr>Questions?</vt:lpstr>
      <vt:lpstr>Supplemental Slides</vt:lpstr>
      <vt:lpstr>PowerPoint Presentation</vt:lpstr>
      <vt:lpstr>ATTOM API Usage Limitations</vt:lpstr>
      <vt:lpstr>PowerPoint Presentation</vt:lpstr>
      <vt:lpstr>Average Price per Square Foot</vt:lpstr>
      <vt:lpstr>Limitations of the ATTOM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Residential Property Analysis</dc:title>
  <dc:creator>Ariana Monteiro</dc:creator>
  <cp:lastModifiedBy>Ariana Mont</cp:lastModifiedBy>
  <cp:revision>1</cp:revision>
  <dcterms:modified xsi:type="dcterms:W3CDTF">2020-06-25T23:03:28Z</dcterms:modified>
</cp:coreProperties>
</file>