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381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5C2C3">
              <a:alpha val="63000"/>
            </a:srgbClr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2727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79E9E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6E4D7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E7E4D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4E1D9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A99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5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9AAA9"/>
              </a:solidFill>
              <a:prstDash val="solid"/>
              <a:miter lim="400000"/>
            </a:ln>
          </a:top>
          <a:bottom>
            <a:ln w="12700" cap="flat">
              <a:solidFill>
                <a:srgbClr val="A9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AA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AMP DAT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CAMP DATA</a:t>
            </a:r>
          </a:p>
        </p:txBody>
      </p:sp>
      <p:sp>
        <p:nvSpPr>
          <p:cNvPr id="120" name="Areli Muñoz, Tyler Sanchez, David Benitez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Areli Muñoz, Tyler Sanchez, David Benitez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Content Placeholder 2"/>
          <p:cNvGrpSpPr/>
          <p:nvPr/>
        </p:nvGrpSpPr>
        <p:grpSpPr>
          <a:xfrm>
            <a:off x="1060506" y="6092221"/>
            <a:ext cx="10883788" cy="2129650"/>
            <a:chOff x="0" y="0"/>
            <a:chExt cx="10883786" cy="2129648"/>
          </a:xfrm>
        </p:grpSpPr>
        <p:sp>
          <p:nvSpPr>
            <p:cNvPr id="122" name="Square"/>
            <p:cNvSpPr/>
            <p:nvPr/>
          </p:nvSpPr>
          <p:spPr>
            <a:xfrm>
              <a:off x="0" y="0"/>
              <a:ext cx="1137112" cy="1137112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lnSpc>
                  <a:spcPct val="120000"/>
                </a:lnSpc>
                <a:spcBef>
                  <a:spcPts val="1000"/>
                </a:spcBef>
                <a:defRPr sz="2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23" name="Create an application to be filled out internally"/>
            <p:cNvSpPr txBox="1"/>
            <p:nvPr/>
          </p:nvSpPr>
          <p:spPr>
            <a:xfrm>
              <a:off x="0" y="1195359"/>
              <a:ext cx="3248892" cy="504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755650">
                <a:lnSpc>
                  <a:spcPct val="90000"/>
                </a:lnSpc>
                <a:spcBef>
                  <a:spcPts val="700"/>
                </a:spcBef>
                <a:defRPr b="1" sz="1700">
                  <a:solidFill>
                    <a:schemeClr val="accent1">
                      <a:satOff val="-10875"/>
                      <a:lumOff val="-37767"/>
                    </a:schemeClr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/>
              <a:r>
                <a:t>Create an application to be filled out internally</a:t>
              </a:r>
            </a:p>
          </p:txBody>
        </p:sp>
        <p:sp>
          <p:nvSpPr>
            <p:cNvPr id="124" name="This data will be stored in  a database for ease of access"/>
            <p:cNvSpPr txBox="1"/>
            <p:nvPr/>
          </p:nvSpPr>
          <p:spPr>
            <a:xfrm>
              <a:off x="0" y="1757994"/>
              <a:ext cx="3248892" cy="3716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77850">
                <a:lnSpc>
                  <a:spcPct val="90000"/>
                </a:lnSpc>
                <a:spcBef>
                  <a:spcPts val="500"/>
                </a:spcBef>
                <a:defRPr b="1" sz="1300">
                  <a:solidFill>
                    <a:schemeClr val="accent1">
                      <a:satOff val="-10875"/>
                      <a:lumOff val="-37767"/>
                    </a:schemeClr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/>
              <a:r>
                <a:t>This data will be stored in  a database for ease of access</a:t>
              </a:r>
            </a:p>
          </p:txBody>
        </p:sp>
        <p:sp>
          <p:nvSpPr>
            <p:cNvPr id="125" name="Square"/>
            <p:cNvSpPr/>
            <p:nvPr/>
          </p:nvSpPr>
          <p:spPr>
            <a:xfrm>
              <a:off x="3817447" y="0"/>
              <a:ext cx="1137112" cy="1137112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lnSpc>
                  <a:spcPct val="120000"/>
                </a:lnSpc>
                <a:spcBef>
                  <a:spcPts val="1000"/>
                </a:spcBef>
                <a:defRPr sz="2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26" name="Create users to allow leaders to view their group’s information"/>
            <p:cNvSpPr txBox="1"/>
            <p:nvPr/>
          </p:nvSpPr>
          <p:spPr>
            <a:xfrm>
              <a:off x="3817447" y="1228264"/>
              <a:ext cx="3248893" cy="504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755650">
                <a:lnSpc>
                  <a:spcPct val="90000"/>
                </a:lnSpc>
                <a:spcBef>
                  <a:spcPts val="700"/>
                </a:spcBef>
                <a:defRPr b="1" sz="1700">
                  <a:solidFill>
                    <a:schemeClr val="accent1">
                      <a:satOff val="-10875"/>
                      <a:lumOff val="-37767"/>
                    </a:schemeClr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/>
              <a:r>
                <a:t>Create users to allow leaders to view their group’s information</a:t>
              </a:r>
            </a:p>
          </p:txBody>
        </p:sp>
        <p:sp>
          <p:nvSpPr>
            <p:cNvPr id="127" name="Square"/>
            <p:cNvSpPr/>
            <p:nvPr/>
          </p:nvSpPr>
          <p:spPr>
            <a:xfrm>
              <a:off x="7634895" y="0"/>
              <a:ext cx="1137112" cy="1137112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lnSpc>
                  <a:spcPct val="120000"/>
                </a:lnSpc>
                <a:spcBef>
                  <a:spcPts val="1000"/>
                </a:spcBef>
                <a:defRPr sz="2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28" name="Create an ability to search by all criteria"/>
            <p:cNvSpPr txBox="1"/>
            <p:nvPr/>
          </p:nvSpPr>
          <p:spPr>
            <a:xfrm>
              <a:off x="7634895" y="1228264"/>
              <a:ext cx="3248892" cy="504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755650">
                <a:lnSpc>
                  <a:spcPct val="90000"/>
                </a:lnSpc>
                <a:spcBef>
                  <a:spcPts val="700"/>
                </a:spcBef>
                <a:defRPr b="1" sz="1700">
                  <a:solidFill>
                    <a:schemeClr val="accent1">
                      <a:satOff val="-10875"/>
                      <a:lumOff val="-37767"/>
                    </a:schemeClr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/>
              <a:r>
                <a:t>Create an ability to search by all criteria</a:t>
              </a:r>
            </a:p>
          </p:txBody>
        </p:sp>
      </p:grpSp>
      <p:grpSp>
        <p:nvGrpSpPr>
          <p:cNvPr id="139" name="Content Placeholder 2"/>
          <p:cNvGrpSpPr/>
          <p:nvPr/>
        </p:nvGrpSpPr>
        <p:grpSpPr>
          <a:xfrm>
            <a:off x="1156938" y="2071243"/>
            <a:ext cx="9798751" cy="3015642"/>
            <a:chOff x="0" y="0"/>
            <a:chExt cx="9798750" cy="3015640"/>
          </a:xfrm>
        </p:grpSpPr>
        <p:sp>
          <p:nvSpPr>
            <p:cNvPr id="130" name="Shape"/>
            <p:cNvSpPr/>
            <p:nvPr/>
          </p:nvSpPr>
          <p:spPr>
            <a:xfrm>
              <a:off x="570374" y="0"/>
              <a:ext cx="1784251" cy="1784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21" y="0"/>
                  </a:moveTo>
                  <a:lnTo>
                    <a:pt x="21600" y="0"/>
                  </a:lnTo>
                  <a:lnTo>
                    <a:pt x="21600" y="15179"/>
                  </a:lnTo>
                  <a:cubicBezTo>
                    <a:pt x="21600" y="18725"/>
                    <a:pt x="18725" y="21600"/>
                    <a:pt x="15179" y="21600"/>
                  </a:cubicBezTo>
                  <a:lnTo>
                    <a:pt x="0" y="21600"/>
                  </a:lnTo>
                  <a:lnTo>
                    <a:pt x="0" y="6421"/>
                  </a:lnTo>
                  <a:cubicBezTo>
                    <a:pt x="0" y="2875"/>
                    <a:pt x="2875" y="0"/>
                    <a:pt x="6421" y="0"/>
                  </a:cubicBezTo>
                  <a:close/>
                </a:path>
              </a:pathLst>
            </a:custGeom>
            <a:solidFill>
              <a:srgbClr val="FE89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lnSpc>
                  <a:spcPct val="120000"/>
                </a:lnSpc>
                <a:spcBef>
                  <a:spcPts val="1000"/>
                </a:spcBef>
                <a:defRPr sz="2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31" name="Square"/>
            <p:cNvSpPr/>
            <p:nvPr/>
          </p:nvSpPr>
          <p:spPr>
            <a:xfrm>
              <a:off x="950625" y="380250"/>
              <a:ext cx="1023751" cy="1023751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lnSpc>
                  <a:spcPct val="120000"/>
                </a:lnSpc>
                <a:spcBef>
                  <a:spcPts val="1000"/>
                </a:spcBef>
                <a:defRPr sz="2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32" name="200 men come to camp with paper applications and payment information"/>
            <p:cNvSpPr txBox="1"/>
            <p:nvPr/>
          </p:nvSpPr>
          <p:spPr>
            <a:xfrm>
              <a:off x="0" y="2340000"/>
              <a:ext cx="2925000" cy="675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800100">
                <a:lnSpc>
                  <a:spcPct val="90000"/>
                </a:lnSpc>
                <a:spcBef>
                  <a:spcPts val="700"/>
                </a:spcBef>
                <a:defRPr cap="all" sz="1800">
                  <a:solidFill>
                    <a:schemeClr val="accent1">
                      <a:satOff val="-10875"/>
                      <a:lumOff val="-37767"/>
                    </a:schemeClr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/>
              <a:r>
                <a:t>200 men come to camp with paper applications and payment information</a:t>
              </a:r>
            </a:p>
          </p:txBody>
        </p:sp>
        <p:sp>
          <p:nvSpPr>
            <p:cNvPr id="133" name="Shape"/>
            <p:cNvSpPr/>
            <p:nvPr/>
          </p:nvSpPr>
          <p:spPr>
            <a:xfrm>
              <a:off x="4007249" y="0"/>
              <a:ext cx="1784251" cy="1784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21" y="0"/>
                  </a:moveTo>
                  <a:lnTo>
                    <a:pt x="21600" y="0"/>
                  </a:lnTo>
                  <a:lnTo>
                    <a:pt x="21600" y="15179"/>
                  </a:lnTo>
                  <a:cubicBezTo>
                    <a:pt x="21600" y="18725"/>
                    <a:pt x="18725" y="21600"/>
                    <a:pt x="15179" y="21600"/>
                  </a:cubicBezTo>
                  <a:lnTo>
                    <a:pt x="0" y="21600"/>
                  </a:lnTo>
                  <a:lnTo>
                    <a:pt x="0" y="6421"/>
                  </a:lnTo>
                  <a:cubicBezTo>
                    <a:pt x="0" y="2875"/>
                    <a:pt x="2875" y="0"/>
                    <a:pt x="6421" y="0"/>
                  </a:cubicBezTo>
                  <a:close/>
                </a:path>
              </a:pathLst>
            </a:custGeom>
            <a:solidFill>
              <a:srgbClr val="FE89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lnSpc>
                  <a:spcPct val="120000"/>
                </a:lnSpc>
                <a:spcBef>
                  <a:spcPts val="1000"/>
                </a:spcBef>
                <a:defRPr sz="2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34" name="Square"/>
            <p:cNvSpPr/>
            <p:nvPr/>
          </p:nvSpPr>
          <p:spPr>
            <a:xfrm>
              <a:off x="4387500" y="380250"/>
              <a:ext cx="1023751" cy="1023751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lnSpc>
                  <a:spcPct val="120000"/>
                </a:lnSpc>
                <a:spcBef>
                  <a:spcPts val="1000"/>
                </a:spcBef>
                <a:defRPr sz="2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35" name="Entering the data is monotonous and takes about 5 hours"/>
            <p:cNvSpPr txBox="1"/>
            <p:nvPr/>
          </p:nvSpPr>
          <p:spPr>
            <a:xfrm>
              <a:off x="3436875" y="2340000"/>
              <a:ext cx="2925001" cy="675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800100">
                <a:lnSpc>
                  <a:spcPct val="90000"/>
                </a:lnSpc>
                <a:spcBef>
                  <a:spcPts val="700"/>
                </a:spcBef>
                <a:defRPr cap="all" sz="1800">
                  <a:solidFill>
                    <a:schemeClr val="accent1">
                      <a:satOff val="-10875"/>
                      <a:lumOff val="-37767"/>
                    </a:schemeClr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/>
              <a:r>
                <a:t>Entering the data is monotonous and takes about 5 hours</a:t>
              </a:r>
            </a:p>
          </p:txBody>
        </p:sp>
        <p:sp>
          <p:nvSpPr>
            <p:cNvPr id="136" name="Shape"/>
            <p:cNvSpPr/>
            <p:nvPr/>
          </p:nvSpPr>
          <p:spPr>
            <a:xfrm>
              <a:off x="7444125" y="0"/>
              <a:ext cx="1784251" cy="1784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21" y="0"/>
                  </a:moveTo>
                  <a:lnTo>
                    <a:pt x="21600" y="0"/>
                  </a:lnTo>
                  <a:lnTo>
                    <a:pt x="21600" y="15179"/>
                  </a:lnTo>
                  <a:cubicBezTo>
                    <a:pt x="21600" y="18725"/>
                    <a:pt x="18725" y="21600"/>
                    <a:pt x="15179" y="21600"/>
                  </a:cubicBezTo>
                  <a:lnTo>
                    <a:pt x="0" y="21600"/>
                  </a:lnTo>
                  <a:lnTo>
                    <a:pt x="0" y="6421"/>
                  </a:lnTo>
                  <a:cubicBezTo>
                    <a:pt x="0" y="2875"/>
                    <a:pt x="2875" y="0"/>
                    <a:pt x="6421" y="0"/>
                  </a:cubicBezTo>
                  <a:close/>
                </a:path>
              </a:pathLst>
            </a:custGeom>
            <a:solidFill>
              <a:srgbClr val="FE89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lnSpc>
                  <a:spcPct val="120000"/>
                </a:lnSpc>
                <a:spcBef>
                  <a:spcPts val="1000"/>
                </a:spcBef>
                <a:defRPr sz="2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37" name="Square"/>
            <p:cNvSpPr/>
            <p:nvPr/>
          </p:nvSpPr>
          <p:spPr>
            <a:xfrm>
              <a:off x="7824375" y="380250"/>
              <a:ext cx="1023751" cy="1023751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lnSpc>
                  <a:spcPct val="120000"/>
                </a:lnSpc>
                <a:spcBef>
                  <a:spcPts val="1000"/>
                </a:spcBef>
                <a:defRPr sz="2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38" name="The data takes too long to retrieve since it has to be physically looked-up"/>
            <p:cNvSpPr txBox="1"/>
            <p:nvPr/>
          </p:nvSpPr>
          <p:spPr>
            <a:xfrm>
              <a:off x="6873750" y="2340000"/>
              <a:ext cx="2925001" cy="675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800100">
                <a:lnSpc>
                  <a:spcPct val="90000"/>
                </a:lnSpc>
                <a:spcBef>
                  <a:spcPts val="700"/>
                </a:spcBef>
                <a:defRPr cap="all" sz="1800">
                  <a:solidFill>
                    <a:schemeClr val="accent1">
                      <a:satOff val="-10875"/>
                      <a:lumOff val="-37767"/>
                    </a:schemeClr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/>
              <a:r>
                <a:t>The data takes too long to retrieve since it has to be physically looked-up </a:t>
              </a:r>
            </a:p>
          </p:txBody>
        </p:sp>
      </p:grpSp>
      <p:sp>
        <p:nvSpPr>
          <p:cNvPr id="140" name="Problem:"/>
          <p:cNvSpPr txBox="1"/>
          <p:nvPr/>
        </p:nvSpPr>
        <p:spPr>
          <a:xfrm>
            <a:off x="5507761" y="418205"/>
            <a:ext cx="198927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Problem: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tep 1:  Make directory…"/>
          <p:cNvSpPr txBox="1"/>
          <p:nvPr/>
        </p:nvSpPr>
        <p:spPr>
          <a:xfrm>
            <a:off x="676351" y="1174749"/>
            <a:ext cx="4667098" cy="186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Step 1:  Make directory</a:t>
            </a:r>
          </a:p>
          <a:p>
            <a:pPr>
              <a:defRPr sz="2700"/>
            </a:pPr>
            <a:r>
              <a:t>mkdir camp_data_project</a:t>
            </a:r>
          </a:p>
          <a:p>
            <a:pPr>
              <a:defRPr sz="2700"/>
            </a:pPr>
            <a:r>
              <a:t>&amp;</a:t>
            </a:r>
          </a:p>
          <a:p>
            <a:pPr>
              <a:defRPr sz="2700"/>
            </a:pPr>
            <a:r>
              <a:t>cd camp_data_project</a:t>
            </a:r>
          </a:p>
        </p:txBody>
      </p:sp>
      <p:sp>
        <p:nvSpPr>
          <p:cNvPr id="143" name="Step By Step:"/>
          <p:cNvSpPr txBox="1"/>
          <p:nvPr/>
        </p:nvSpPr>
        <p:spPr>
          <a:xfrm>
            <a:off x="5163261" y="603250"/>
            <a:ext cx="267827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Step By Step:</a:t>
            </a:r>
          </a:p>
        </p:txBody>
      </p:sp>
      <p:pic>
        <p:nvPicPr>
          <p:cNvPr id="144" name="Screen Shot 2018-10-04 at 11.01.24 PM.png" descr="Screen Shot 2018-10-04 at 11.01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550" y="3073400"/>
            <a:ext cx="7099300" cy="58420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tep 2:  Create Rails Project…"/>
          <p:cNvSpPr txBox="1"/>
          <p:nvPr/>
        </p:nvSpPr>
        <p:spPr>
          <a:xfrm>
            <a:off x="566521" y="3986212"/>
            <a:ext cx="5597958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Step 2:  Create Rails Project</a:t>
            </a:r>
          </a:p>
          <a:p>
            <a:pPr>
              <a:defRPr sz="2700"/>
            </a:pPr>
            <a:r>
              <a:t>rails new camp_data -d mysql</a:t>
            </a:r>
          </a:p>
        </p:txBody>
      </p:sp>
      <p:pic>
        <p:nvPicPr>
          <p:cNvPr id="146" name="Screen Shot 2018-10-04 at 11.18.28 PM.png" descr="Screen Shot 2018-10-04 at 11.18.2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400" y="7159625"/>
            <a:ext cx="6299200" cy="977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Screen Shot 2018-10-04 at 11.18.51 PM.png" descr="Screen Shot 2018-10-04 at 11.18.5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7700" y="5368925"/>
            <a:ext cx="6985000" cy="165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4"/>
      <p:bldP build="whole" bldLvl="1" animBg="1" rev="0" advAuto="0" spid="144" grpId="2"/>
      <p:bldP build="whole" bldLvl="1" animBg="1" rev="0" advAuto="0" spid="145" grpId="3"/>
      <p:bldP build="whole" bldLvl="1" animBg="1" rev="0" advAuto="0" spid="142" grpId="1"/>
      <p:bldP build="whole" bldLvl="1" animBg="1" rev="0" advAuto="0" spid="146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tep By Step:"/>
          <p:cNvSpPr txBox="1"/>
          <p:nvPr/>
        </p:nvSpPr>
        <p:spPr>
          <a:xfrm>
            <a:off x="5163261" y="323850"/>
            <a:ext cx="267827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Step By Step:</a:t>
            </a:r>
          </a:p>
        </p:txBody>
      </p:sp>
      <p:sp>
        <p:nvSpPr>
          <p:cNvPr id="150" name="Step 3: Change working Directory…"/>
          <p:cNvSpPr txBox="1"/>
          <p:nvPr/>
        </p:nvSpPr>
        <p:spPr>
          <a:xfrm>
            <a:off x="203962" y="963930"/>
            <a:ext cx="6780277" cy="251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Step 3: Change working Directory</a:t>
            </a:r>
          </a:p>
          <a:p>
            <a:pPr algn="r">
              <a:lnSpc>
                <a:spcPct val="120000"/>
              </a:lnSpc>
              <a:defRPr sz="3000"/>
            </a:pPr>
            <a:r>
              <a:t>&amp; open a text editor</a:t>
            </a:r>
          </a:p>
          <a:p>
            <a:pPr>
              <a:defRPr sz="3000"/>
            </a:pPr>
            <a:r>
              <a:t>c</a:t>
            </a:r>
            <a:r>
              <a:rPr sz="2700"/>
              <a:t>d camp_data</a:t>
            </a:r>
            <a:endParaRPr sz="2700"/>
          </a:p>
          <a:p>
            <a:pPr>
              <a:defRPr sz="3000"/>
            </a:pPr>
            <a:r>
              <a:rPr sz="2700"/>
              <a:t>bundle install</a:t>
            </a:r>
            <a:endParaRPr sz="2700"/>
          </a:p>
          <a:p>
            <a:pPr>
              <a:defRPr sz="3000"/>
            </a:pPr>
            <a:r>
              <a:t> </a:t>
            </a:r>
          </a:p>
        </p:txBody>
      </p:sp>
      <p:pic>
        <p:nvPicPr>
          <p:cNvPr id="151" name="Screen Shot 2018-10-05 at 12.16.21 AM.png" descr="Screen Shot 2018-10-05 at 12.16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048" y="3022600"/>
            <a:ext cx="6780277" cy="1026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Screen Shot 2018-10-05 at 12.16.38 AM.png" descr="Screen Shot 2018-10-05 at 12.16.38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600" y="4089400"/>
            <a:ext cx="6223000" cy="66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tep 4: Open config/database.yml…"/>
          <p:cNvSpPr txBox="1"/>
          <p:nvPr/>
        </p:nvSpPr>
        <p:spPr>
          <a:xfrm>
            <a:off x="259054" y="4790278"/>
            <a:ext cx="6670092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Step 4: Open config/database.yml</a:t>
            </a:r>
          </a:p>
          <a:p>
            <a:pPr algn="r">
              <a:defRPr sz="3000"/>
            </a:pPr>
            <a:r>
              <a:t>&amp; configure log in credentials</a:t>
            </a:r>
          </a:p>
        </p:txBody>
      </p:sp>
      <p:pic>
        <p:nvPicPr>
          <p:cNvPr id="154" name="Screen Shot 2018-10-05 at 12.21.10 AM.png" descr="Screen Shot 2018-10-05 at 12.21.10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47050" y="1037428"/>
            <a:ext cx="2425700" cy="447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Screen Shot 2018-10-05 at 12.24.28 AM.png" descr="Screen Shot 2018-10-05 at 12.24.28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1950" y="5893562"/>
            <a:ext cx="8241580" cy="345761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Copy:…"/>
          <p:cNvSpPr txBox="1"/>
          <p:nvPr/>
        </p:nvSpPr>
        <p:spPr>
          <a:xfrm>
            <a:off x="8762326" y="8136717"/>
            <a:ext cx="3912948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Copy: </a:t>
            </a:r>
          </a:p>
          <a:p>
            <a:pPr/>
            <a:r>
              <a:rPr sz="2700"/>
              <a:t>camp_data_developmentd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3"/>
      <p:bldP build="whole" bldLvl="1" animBg="1" rev="0" advAuto="0" spid="150" grpId="1"/>
      <p:bldP build="whole" bldLvl="1" animBg="1" rev="0" advAuto="0" spid="153" grpId="5"/>
      <p:bldP build="whole" bldLvl="1" animBg="1" rev="0" advAuto="0" spid="155" grpId="6"/>
      <p:bldP build="whole" bldLvl="1" animBg="1" rev="0" advAuto="0" spid="151" grpId="2"/>
      <p:bldP build="whole" bldLvl="1" animBg="1" rev="0" advAuto="0" spid="154" grpId="4"/>
      <p:bldP build="whole" bldLvl="1" animBg="1" rev="0" advAuto="0" spid="156" grpId="7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tep By Step:"/>
          <p:cNvSpPr txBox="1"/>
          <p:nvPr/>
        </p:nvSpPr>
        <p:spPr>
          <a:xfrm>
            <a:off x="5163261" y="361950"/>
            <a:ext cx="267827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Step By Step:</a:t>
            </a:r>
          </a:p>
        </p:txBody>
      </p:sp>
      <p:sp>
        <p:nvSpPr>
          <p:cNvPr id="159" name="Step 5: Log into mysql…"/>
          <p:cNvSpPr txBox="1"/>
          <p:nvPr/>
        </p:nvSpPr>
        <p:spPr>
          <a:xfrm>
            <a:off x="501319" y="946150"/>
            <a:ext cx="4483762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Step 5: Log into mysql</a:t>
            </a:r>
          </a:p>
          <a:p>
            <a:pPr>
              <a:defRPr sz="2700"/>
            </a:pPr>
            <a:r>
              <a:t>mysql -u root -p</a:t>
            </a:r>
          </a:p>
        </p:txBody>
      </p:sp>
      <p:pic>
        <p:nvPicPr>
          <p:cNvPr id="160" name="Screen Shot 2018-10-05 at 12.31.24 AM.png" descr="Screen Shot 2018-10-05 at 12.31.2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" y="2235200"/>
            <a:ext cx="5232400" cy="482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tep 6: While in mysql,…"/>
          <p:cNvSpPr txBox="1"/>
          <p:nvPr/>
        </p:nvSpPr>
        <p:spPr>
          <a:xfrm>
            <a:off x="565626" y="2907030"/>
            <a:ext cx="7860695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Step 6: While in mysql,</a:t>
            </a:r>
          </a:p>
          <a:p>
            <a:pPr>
              <a:lnSpc>
                <a:spcPct val="120000"/>
              </a:lnSpc>
              <a:defRPr sz="3000"/>
            </a:pPr>
            <a:r>
              <a:t>create database for rails project</a:t>
            </a:r>
          </a:p>
          <a:p>
            <a:pPr>
              <a:lnSpc>
                <a:spcPct val="120000"/>
              </a:lnSpc>
              <a:defRPr sz="2700"/>
            </a:pPr>
            <a:r>
              <a:t>CREATE DATABASE camp_data_development;</a:t>
            </a:r>
          </a:p>
        </p:txBody>
      </p:sp>
      <p:pic>
        <p:nvPicPr>
          <p:cNvPr id="162" name="Screen Shot 2018-10-05 at 12.36.19 AM.png" descr="Screen Shot 2018-10-05 at 12.36.1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950" y="4699000"/>
            <a:ext cx="4508500" cy="45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creen Shot 2018-10-05 at 12.36.41 AM.png" descr="Screen Shot 2018-10-05 at 12.36.41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5150" y="5416550"/>
            <a:ext cx="4356100" cy="482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*view database when created…"/>
          <p:cNvSpPr txBox="1"/>
          <p:nvPr/>
        </p:nvSpPr>
        <p:spPr>
          <a:xfrm>
            <a:off x="343484" y="6104889"/>
            <a:ext cx="5739232" cy="1163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20000"/>
              </a:lnSpc>
            </a:pPr>
            <a:r>
              <a:t>*view database when created</a:t>
            </a:r>
          </a:p>
          <a:p>
            <a:pPr>
              <a:lnSpc>
                <a:spcPct val="120000"/>
              </a:lnSpc>
              <a:defRPr sz="2700"/>
            </a:pPr>
            <a:r>
              <a:t>show databases;</a:t>
            </a:r>
          </a:p>
        </p:txBody>
      </p:sp>
      <p:pic>
        <p:nvPicPr>
          <p:cNvPr id="165" name="Screen Shot 2018-10-05 at 12.38.28 AM.png" descr="Screen Shot 2018-10-05 at 12.38.28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15676" y="7270750"/>
            <a:ext cx="3194848" cy="1275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4"/>
      <p:bldP build="whole" bldLvl="1" animBg="1" rev="0" advAuto="0" spid="164" grpId="6"/>
      <p:bldP build="whole" bldLvl="1" animBg="1" rev="0" advAuto="0" spid="165" grpId="7"/>
      <p:bldP build="whole" bldLvl="1" animBg="1" rev="0" advAuto="0" spid="159" grpId="1"/>
      <p:bldP build="whole" bldLvl="1" animBg="1" rev="0" advAuto="0" spid="160" grpId="2"/>
      <p:bldP build="whole" bldLvl="1" animBg="1" rev="0" advAuto="0" spid="163" grpId="5"/>
      <p:bldP build="whole" bldLvl="1" animBg="1" rev="0" advAuto="0" spid="161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tep By Step:"/>
          <p:cNvSpPr txBox="1"/>
          <p:nvPr/>
        </p:nvSpPr>
        <p:spPr>
          <a:xfrm>
            <a:off x="5163261" y="374650"/>
            <a:ext cx="267827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Step By Step:</a:t>
            </a:r>
          </a:p>
        </p:txBody>
      </p:sp>
      <p:sp>
        <p:nvSpPr>
          <p:cNvPr id="168" name="Step 7: Open new terminal,…"/>
          <p:cNvSpPr txBox="1"/>
          <p:nvPr/>
        </p:nvSpPr>
        <p:spPr>
          <a:xfrm>
            <a:off x="417601" y="887730"/>
            <a:ext cx="5463998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Step 7: Open new terminal,</a:t>
            </a:r>
          </a:p>
          <a:p>
            <a:pPr algn="r">
              <a:lnSpc>
                <a:spcPct val="120000"/>
              </a:lnSpc>
              <a:defRPr sz="3000"/>
            </a:pPr>
            <a:r>
              <a:t>Navigate to project folder</a:t>
            </a:r>
          </a:p>
          <a:p>
            <a:pPr>
              <a:lnSpc>
                <a:spcPct val="120000"/>
              </a:lnSpc>
              <a:defRPr sz="2700"/>
            </a:pPr>
            <a:r>
              <a:t>cd camp_data</a:t>
            </a:r>
          </a:p>
        </p:txBody>
      </p:sp>
      <p:pic>
        <p:nvPicPr>
          <p:cNvPr id="169" name="Screen Shot 2018-10-05 at 12.48.05 AM.png" descr="Screen Shot 2018-10-05 at 12.48.0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" y="2660650"/>
            <a:ext cx="5918200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tep 8: Create scaffold,…"/>
          <p:cNvSpPr txBox="1"/>
          <p:nvPr/>
        </p:nvSpPr>
        <p:spPr>
          <a:xfrm>
            <a:off x="554024" y="3048000"/>
            <a:ext cx="463235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Step 8: Create scaffold,</a:t>
            </a:r>
          </a:p>
          <a:p>
            <a:pPr/>
            <a:r>
              <a:rPr sz="3000"/>
              <a:t>Type:</a:t>
            </a:r>
            <a:r>
              <a:t> </a:t>
            </a:r>
          </a:p>
        </p:txBody>
      </p:sp>
      <p:sp>
        <p:nvSpPr>
          <p:cNvPr id="171" name="rails g scaffold Users username:string password:string firstName:string lastName:string title:string is_super_user:boolean"/>
          <p:cNvSpPr txBox="1"/>
          <p:nvPr/>
        </p:nvSpPr>
        <p:spPr>
          <a:xfrm>
            <a:off x="511839" y="6540499"/>
            <a:ext cx="1074056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rails g scaffold Users username:string password:string firstName:string lastName:string title:string is_super_user:boolean</a:t>
            </a:r>
          </a:p>
        </p:txBody>
      </p:sp>
      <p:sp>
        <p:nvSpPr>
          <p:cNvPr id="172" name="rails g scaffold Personal_Information firstName:string lastName:string phone:integer…"/>
          <p:cNvSpPr txBox="1"/>
          <p:nvPr/>
        </p:nvSpPr>
        <p:spPr>
          <a:xfrm>
            <a:off x="570864" y="4327524"/>
            <a:ext cx="929767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rails g scaffold Personal_Information firstName:string lastName:string phone:integer </a:t>
            </a:r>
          </a:p>
          <a:p>
            <a:pPr>
              <a:defRPr sz="2000"/>
            </a:pPr>
            <a:r>
              <a:t>email:string city:string state:string zip:integer dob:date</a:t>
            </a:r>
          </a:p>
        </p:txBody>
      </p:sp>
      <p:sp>
        <p:nvSpPr>
          <p:cNvPr id="173" name="rails g scaffold Emergency_Contact firstName:string lastName:string phone:integer relationship:string personal_information_id:integer"/>
          <p:cNvSpPr txBox="1"/>
          <p:nvPr/>
        </p:nvSpPr>
        <p:spPr>
          <a:xfrm>
            <a:off x="590041" y="5124449"/>
            <a:ext cx="1111351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rails g scaffold Emergency_Contact firstName:string lastName:string phone:integer relationship:string personal_information_id:integer</a:t>
            </a:r>
          </a:p>
        </p:txBody>
      </p:sp>
      <p:sp>
        <p:nvSpPr>
          <p:cNvPr id="174" name="rails g scaffold Church_Information  personal_information_id:integer home_church:string phone:integer"/>
          <p:cNvSpPr txBox="1"/>
          <p:nvPr/>
        </p:nvSpPr>
        <p:spPr>
          <a:xfrm>
            <a:off x="640460" y="5921375"/>
            <a:ext cx="1129207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rails g scaffold Church_Information  personal_information_id:integer home_church:string phone:integer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4"/>
      <p:bldP build="whole" bldLvl="1" animBg="1" rev="0" advAuto="0" spid="173" grpId="5"/>
      <p:bldP build="whole" bldLvl="1" animBg="1" rev="0" advAuto="0" spid="171" grpId="7"/>
      <p:bldP build="whole" bldLvl="1" animBg="1" rev="0" advAuto="0" spid="169" grpId="2"/>
      <p:bldP build="whole" bldLvl="1" animBg="1" rev="0" advAuto="0" spid="174" grpId="6"/>
      <p:bldP build="whole" bldLvl="1" animBg="1" rev="0" advAuto="0" spid="168" grpId="1"/>
      <p:bldP build="whole" bldLvl="1" animBg="1" rev="0" advAuto="0" spid="170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tep 9: Create Scaffold…"/>
          <p:cNvSpPr txBox="1"/>
          <p:nvPr/>
        </p:nvSpPr>
        <p:spPr>
          <a:xfrm>
            <a:off x="523367" y="1141730"/>
            <a:ext cx="5287290" cy="205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Step 9: Create Scaffold </a:t>
            </a:r>
          </a:p>
          <a:p>
            <a:pPr>
              <a:defRPr sz="3000"/>
            </a:pPr>
            <a:r>
              <a:t>home and about page.</a:t>
            </a:r>
          </a:p>
          <a:p>
            <a:pPr>
              <a:lnSpc>
                <a:spcPct val="120000"/>
              </a:lnSpc>
              <a:defRPr sz="3000"/>
            </a:pPr>
            <a:r>
              <a:t>Routes to ‘Pages’ controller</a:t>
            </a:r>
            <a:endParaRPr sz="2700"/>
          </a:p>
          <a:p>
            <a:pPr>
              <a:lnSpc>
                <a:spcPct val="120000"/>
              </a:lnSpc>
              <a:defRPr sz="2700"/>
            </a:pPr>
            <a:r>
              <a:t> rails g controller Pages home about</a:t>
            </a:r>
          </a:p>
        </p:txBody>
      </p:sp>
      <p:sp>
        <p:nvSpPr>
          <p:cNvPr id="177" name="Step By Step:"/>
          <p:cNvSpPr txBox="1"/>
          <p:nvPr/>
        </p:nvSpPr>
        <p:spPr>
          <a:xfrm>
            <a:off x="5163261" y="463550"/>
            <a:ext cx="267827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Step By Step:</a:t>
            </a:r>
          </a:p>
        </p:txBody>
      </p:sp>
      <p:pic>
        <p:nvPicPr>
          <p:cNvPr id="178" name="Screen Shot 2018-10-05 at 1.03.21 AM.png" descr="Screen Shot 2018-10-05 at 1.03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150" y="3359150"/>
            <a:ext cx="6896100" cy="8763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tep 10: Migrate Project…"/>
          <p:cNvSpPr txBox="1"/>
          <p:nvPr/>
        </p:nvSpPr>
        <p:spPr>
          <a:xfrm>
            <a:off x="715505" y="4392930"/>
            <a:ext cx="4903014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Step 10: Migrate Project</a:t>
            </a:r>
          </a:p>
          <a:p>
            <a:pPr>
              <a:lnSpc>
                <a:spcPct val="120000"/>
              </a:lnSpc>
              <a:defRPr sz="3000"/>
            </a:pPr>
            <a:r>
              <a:t>*Not in mysql</a:t>
            </a:r>
          </a:p>
          <a:p>
            <a:pPr>
              <a:lnSpc>
                <a:spcPct val="120000"/>
              </a:lnSpc>
              <a:defRPr sz="2700"/>
            </a:pPr>
            <a:r>
              <a:t>rake db:migrate</a:t>
            </a:r>
          </a:p>
        </p:txBody>
      </p:sp>
      <p:pic>
        <p:nvPicPr>
          <p:cNvPr id="180" name="Screen Shot 2018-10-05 at 1.10.08 AM.png" descr="Screen Shot 2018-10-05 at 1.10.08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600" y="5943600"/>
            <a:ext cx="6248400" cy="368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3"/>
      <p:bldP build="whole" bldLvl="1" animBg="1" rev="0" advAuto="0" spid="178" grpId="2"/>
      <p:bldP build="whole" bldLvl="1" animBg="1" rev="0" advAuto="0" spid="176" grpId="1"/>
      <p:bldP build="whole" bldLvl="1" animBg="1" rev="0" advAuto="0" spid="180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View Tables:"/>
          <p:cNvSpPr txBox="1"/>
          <p:nvPr/>
        </p:nvSpPr>
        <p:spPr>
          <a:xfrm>
            <a:off x="5179948" y="527050"/>
            <a:ext cx="26449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View Tables: </a:t>
            </a:r>
          </a:p>
        </p:txBody>
      </p:sp>
      <p:pic>
        <p:nvPicPr>
          <p:cNvPr id="183" name="Screen Shot 2018-10-05 at 1.12.01 AM.png" descr="Screen Shot 2018-10-05 at 1.12.0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8050" y="1825625"/>
            <a:ext cx="6108700" cy="3505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Screen Shot 2018-10-05 at 1.12.26 AM.png" descr="Screen Shot 2018-10-05 at 1.12.26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4950" y="5981700"/>
            <a:ext cx="7454900" cy="223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2"/>
      <p:bldP build="whole" bldLvl="1" animBg="1" rev="0" advAuto="0" spid="183" grpId="1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000000"/>
      </a:dk1>
      <a:lt1>
        <a:srgbClr val="FFFFFF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