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73E099-B5B7-4EAC-849B-9864DA51D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F700E99-5398-4996-A5C5-6612E0B4A2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9900B6-3E6B-4660-8E63-EB44DBB50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00BD-BCBC-42FE-8DE5-0E1747BB12D6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CF22AF-6D16-4221-A088-ECF95CDAC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AA3C03-3AAA-4BC3-AFA5-6008014E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154-E8D0-4C59-99DB-AB6229D10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318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A61FAC-6443-4F99-A73B-192348C10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CB27B9-2ADD-4359-AD32-517C2DC54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464116-9D5C-4BA4-BEBC-02F74C93E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00BD-BCBC-42FE-8DE5-0E1747BB12D6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F93773-5E0D-4081-8BCE-81C24C36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F61EB4-96E0-4DF9-9092-8C5551CF7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154-E8D0-4C59-99DB-AB6229D10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3414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AE93F06-0162-4FAF-ABB7-12A8D73B73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79EC42-64EF-4071-9ED5-0FC197659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AA1B52-EA03-4153-82C9-932464B03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00BD-BCBC-42FE-8DE5-0E1747BB12D6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86AE97-1A35-4E1B-A013-E6BEB60A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CACFBF-75A3-4CA2-AF08-CEC1B0BA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154-E8D0-4C59-99DB-AB6229D10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771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C73AD8-4CFF-42E4-AE54-C86E08CCA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49004F-C1B2-4DF2-9115-CCAB2FEB4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CD0699-CA82-4B51-8986-BA0632A5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00BD-BCBC-42FE-8DE5-0E1747BB12D6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E09E54-173C-4903-870F-33B2E1D0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CE4632-CC06-417A-9792-6C9202A5C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154-E8D0-4C59-99DB-AB6229D10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7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608F8A-38EF-4338-B4EA-979029BF0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D3B3D4-9A69-45F4-B4C4-96FA7C370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3A8E2D-42C4-4BCA-A56C-FD17DFAF8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00BD-BCBC-42FE-8DE5-0E1747BB12D6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C5206E-CECE-4A8A-8A7D-57CEAD08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985B62-FA87-4784-A6A5-AF30978E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154-E8D0-4C59-99DB-AB6229D10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786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B386B5-8B00-42E7-A1CA-8824B0793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479D5B-77C4-4FD8-B289-ABDE232E4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D4BC033-C711-4591-B27F-C09F65173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136CF9-6DDD-4DD0-8AEF-BB85C83D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00BD-BCBC-42FE-8DE5-0E1747BB12D6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4011FB-53F5-400B-A05D-6079F53D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6D8CD3-7070-4805-98A1-6ED63689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154-E8D0-4C59-99DB-AB6229D10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368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4C55C-A147-4290-B4CD-0132E267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518DA0-B029-4ED5-801B-326EB469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38CBC7-52C0-4EDD-B1D5-A5DB6FA68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75837D3-119D-462D-BC58-254BB13FB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109194C-DAB1-481B-A1AC-CFF3D38917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B9B7E6-05DE-44E0-B612-77440FB8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00BD-BCBC-42FE-8DE5-0E1747BB12D6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DAE777E-DB1A-41F4-94CA-34B28482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DA3A23F-0D9D-477A-920C-3EA9430F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154-E8D0-4C59-99DB-AB6229D10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08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5EF9A0-9C48-4FBC-B49A-5CA2F621E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CF0B385-77A8-4B41-A91C-81745D66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00BD-BCBC-42FE-8DE5-0E1747BB12D6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4EFFCC6-1C46-4E1D-806D-9F091E87D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4483559-AD9B-4614-8E1E-84994BDC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154-E8D0-4C59-99DB-AB6229D10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909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05A33C6-E032-4515-A3E9-C44ABE11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00BD-BCBC-42FE-8DE5-0E1747BB12D6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4FF8B1B-F494-4DC8-B3AC-F68F4429A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A7B3C5-7789-469C-A9CD-50A074A7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154-E8D0-4C59-99DB-AB6229D10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53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DC0F0E-9220-4022-9A68-BD0C4D34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5EEE9D-89D2-464D-B5D8-3C8659817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7B7BD3-EBBE-4C2B-A10D-FCB341878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D4553C-F862-4E55-BB24-68B07827A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00BD-BCBC-42FE-8DE5-0E1747BB12D6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38E98B1-D8F5-4CF0-BCC5-D7616AF09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D89406-2182-417B-9BA5-4DA8133F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154-E8D0-4C59-99DB-AB6229D10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356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8F0085-8A86-47BD-BB46-812D2C4A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0042DD7-4DC5-40F7-8B10-B33F4207C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2C916D1-6DA3-4E40-B599-7AAEE1F1B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A11D30-9796-4D86-90E0-709EF4F4B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500BD-BCBC-42FE-8DE5-0E1747BB12D6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39E610-F928-4F0C-B1AC-053801FF3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42BDAD-64DB-493C-93A8-5A4EBD5D2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A154-E8D0-4C59-99DB-AB6229D10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92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717E7E2-1700-44C5-8E03-126682F2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BE94CC-6D0A-4F68-8C24-10B8E2A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E657E3-5499-474B-905C-02BDC4BD9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500BD-BCBC-42FE-8DE5-0E1747BB12D6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6531BD-BA6A-43B8-BCAB-12780AF05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73A06E-F78C-429A-AAE6-B2A42C1F6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EA154-E8D0-4C59-99DB-AB6229D10B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25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4195FEE-9FB9-45E6-BBB2-5248D19B7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324" y="653142"/>
            <a:ext cx="10153351" cy="570894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EA72CDA-5583-45E9-99F1-F627F06947FE}"/>
              </a:ext>
            </a:extLst>
          </p:cNvPr>
          <p:cNvSpPr txBox="1"/>
          <p:nvPr/>
        </p:nvSpPr>
        <p:spPr>
          <a:xfrm>
            <a:off x="186612" y="126581"/>
            <a:ext cx="34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Conograph</a:t>
            </a:r>
            <a:r>
              <a:rPr kumimoji="1" lang="en-US" altLang="ja-JP" dirty="0"/>
              <a:t> (GUI</a:t>
            </a:r>
            <a:r>
              <a:rPr kumimoji="1" lang="ja-JP" altLang="en-US" dirty="0"/>
              <a:t>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6226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A1FF032-9A89-4A88-ADB3-22DD7CAA4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376" y="525149"/>
            <a:ext cx="10328988" cy="580770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789B070-6F87-4DB5-BCD5-C200F2040CDE}"/>
              </a:ext>
            </a:extLst>
          </p:cNvPr>
          <p:cNvSpPr txBox="1"/>
          <p:nvPr/>
        </p:nvSpPr>
        <p:spPr>
          <a:xfrm>
            <a:off x="186612" y="126581"/>
            <a:ext cx="34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Conograph</a:t>
            </a:r>
            <a:r>
              <a:rPr kumimoji="1" lang="en-US" altLang="ja-JP" dirty="0"/>
              <a:t> (GUI</a:t>
            </a:r>
            <a:r>
              <a:rPr kumimoji="1" lang="ja-JP" altLang="en-US" dirty="0"/>
              <a:t>版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783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132F772-B4B9-4459-80B8-9DFEB99467C9}"/>
              </a:ext>
            </a:extLst>
          </p:cNvPr>
          <p:cNvSpPr txBox="1"/>
          <p:nvPr/>
        </p:nvSpPr>
        <p:spPr>
          <a:xfrm flipH="1">
            <a:off x="0" y="0"/>
            <a:ext cx="320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PeakSearch</a:t>
            </a:r>
            <a:r>
              <a:rPr kumimoji="1" lang="ja-JP" altLang="en-US" dirty="0"/>
              <a:t>（</a:t>
            </a:r>
            <a:r>
              <a:rPr kumimoji="1" lang="en-US" altLang="ja-JP" dirty="0"/>
              <a:t>CUI</a:t>
            </a:r>
            <a:r>
              <a:rPr kumimoji="1" lang="ja-JP" altLang="en-US" dirty="0"/>
              <a:t>版）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3697B22-2972-4C81-9EAB-D907AC50E36C}"/>
              </a:ext>
            </a:extLst>
          </p:cNvPr>
          <p:cNvSpPr txBox="1"/>
          <p:nvPr/>
        </p:nvSpPr>
        <p:spPr>
          <a:xfrm>
            <a:off x="4623316" y="400429"/>
            <a:ext cx="2118049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b="1" dirty="0"/>
              <a:t>PeakSearch.exe</a:t>
            </a:r>
            <a:endParaRPr kumimoji="1"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4093AB2-57DC-4621-BBAC-B3F68B38DCD4}"/>
              </a:ext>
            </a:extLst>
          </p:cNvPr>
          <p:cNvSpPr txBox="1"/>
          <p:nvPr/>
        </p:nvSpPr>
        <p:spPr>
          <a:xfrm flipH="1">
            <a:off x="214604" y="2607656"/>
            <a:ext cx="3750906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>
                <a:highlight>
                  <a:srgbClr val="00FFFF"/>
                </a:highlight>
              </a:rPr>
              <a:t>XXXX</a:t>
            </a:r>
            <a:r>
              <a:rPr kumimoji="1" lang="en-US" altLang="ja-JP" dirty="0">
                <a:highlight>
                  <a:srgbClr val="00FFFF"/>
                </a:highlight>
              </a:rPr>
              <a:t>.inp.xml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 err="1"/>
              <a:t>NumberOfPointsForSGMethod</a:t>
            </a:r>
            <a:r>
              <a:rPr lang="ja-JP" altLang="en-US" sz="1200" dirty="0"/>
              <a:t>：</a:t>
            </a:r>
            <a:r>
              <a:rPr lang="en-US" altLang="ja-JP" sz="1200" dirty="0"/>
              <a:t>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200" dirty="0" err="1"/>
              <a:t>EndOfRegion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: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Max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 err="1"/>
              <a:t>SearchPeakRange</a:t>
            </a:r>
            <a:r>
              <a:rPr lang="en-US" altLang="ja-JP" sz="1200" dirty="0"/>
              <a:t> (Begin : MIN, End : MAX)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200" dirty="0" err="1"/>
              <a:t>UseErrorData</a:t>
            </a:r>
            <a:r>
              <a:rPr kumimoji="1" lang="en-US" altLang="ja-JP" sz="1200" dirty="0"/>
              <a:t> : 0 (No) or 1 (Yes)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Threshold : 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sz="1200" dirty="0"/>
              <a:t>Alpha2Correction : 0 (No) or 1 (Yes)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200" dirty="0"/>
              <a:t>Waves (Kalpha1WaveLength : 1.540600, Kalpha2WaveLength : 1.544390)</a:t>
            </a:r>
            <a:endParaRPr kumimoji="1" lang="en-US" altLang="ja-JP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0BEC823-5E11-41B2-B00F-152CC6AC9ECA}"/>
              </a:ext>
            </a:extLst>
          </p:cNvPr>
          <p:cNvSpPr txBox="1"/>
          <p:nvPr/>
        </p:nvSpPr>
        <p:spPr>
          <a:xfrm>
            <a:off x="7373514" y="78716"/>
            <a:ext cx="320273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highlight>
                  <a:srgbClr val="00FF00"/>
                </a:highlight>
              </a:rPr>
              <a:t>output/</a:t>
            </a:r>
            <a:r>
              <a:rPr kumimoji="1" lang="en-US" altLang="ja-JP" sz="1400" dirty="0" err="1">
                <a:highlight>
                  <a:srgbClr val="00FF00"/>
                </a:highlight>
              </a:rPr>
              <a:t>XXXX_pks.histogramlgor</a:t>
            </a:r>
            <a:endParaRPr kumimoji="1" lang="ja-JP" altLang="en-US" sz="1400" dirty="0">
              <a:highlight>
                <a:srgbClr val="00FF00"/>
              </a:highlight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60F8C2A-978F-4594-A02C-F6E592FE2CC6}"/>
              </a:ext>
            </a:extLst>
          </p:cNvPr>
          <p:cNvSpPr/>
          <p:nvPr/>
        </p:nvSpPr>
        <p:spPr>
          <a:xfrm>
            <a:off x="373227" y="409760"/>
            <a:ext cx="3592286" cy="14773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cntl.inp.xml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</a:rPr>
              <a:t>&lt;!-- File of input parameters</a:t>
            </a:r>
            <a:r>
              <a:rPr lang="ja-JP" altLang="en-US" sz="1200" b="0" i="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</a:rPr>
              <a:t>．</a:t>
            </a:r>
            <a:r>
              <a:rPr lang="ja-JP" altLang="en-US" sz="12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</a:rPr>
              <a:t> 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</a:rPr>
              <a:t>--&gt;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</a:rPr>
              <a:t>XXXX.inp.xml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&lt;!-- Histogram data file</a:t>
            </a:r>
            <a:r>
              <a:rPr lang="ja-JP" altLang="en-US" sz="12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．</a:t>
            </a:r>
            <a:r>
              <a:rPr lang="ja-JP" altLang="en-US" sz="1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 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--&gt;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XXXX.dat</a:t>
            </a:r>
            <a:r>
              <a:rPr lang="ja-JP" altLang="en-US" sz="1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　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or </a:t>
            </a:r>
            <a:r>
              <a:rPr lang="en-US" altLang="ja-JP" sz="1200" b="0" i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XXXX.histogramlgor</a:t>
            </a:r>
            <a:endParaRPr lang="en-US" altLang="ja-JP" sz="1200" b="0" i="0" dirty="0">
              <a:solidFill>
                <a:srgbClr val="000000"/>
              </a:solidFill>
              <a:effectLst/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&lt;!-- Name of output file. --&gt;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output/</a:t>
            </a:r>
            <a:r>
              <a:rPr lang="en-US" altLang="ja-JP" sz="1200" b="0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</a:rPr>
              <a:t>XXXX_pks.histogramIgor</a:t>
            </a:r>
            <a:endParaRPr lang="en-US" altLang="ja-JP" sz="1200" b="0" i="0" dirty="0">
              <a:solidFill>
                <a:srgbClr val="000000"/>
              </a:solidFill>
              <a:effectLst/>
              <a:highlight>
                <a:srgbClr val="00FF00"/>
              </a:highlight>
              <a:latin typeface="Courier New" panose="02070309020205020404" pitchFamily="49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37FB5EC-C87D-45D1-96B1-3BD66AEF8053}"/>
              </a:ext>
            </a:extLst>
          </p:cNvPr>
          <p:cNvSpPr txBox="1"/>
          <p:nvPr/>
        </p:nvSpPr>
        <p:spPr>
          <a:xfrm flipH="1">
            <a:off x="2051803" y="2038551"/>
            <a:ext cx="19137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>
                <a:highlight>
                  <a:srgbClr val="FFFF00"/>
                </a:highlight>
              </a:rPr>
              <a:t>XXXX</a:t>
            </a:r>
            <a:r>
              <a:rPr kumimoji="1" lang="en-US" altLang="ja-JP" dirty="0">
                <a:highlight>
                  <a:srgbClr val="FFFF00"/>
                </a:highlight>
              </a:rPr>
              <a:t>.dat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C96B5A05-F775-4584-8F5B-1A75374363BC}"/>
              </a:ext>
            </a:extLst>
          </p:cNvPr>
          <p:cNvCxnSpPr>
            <a:cxnSpLocks/>
            <a:stCxn id="7" idx="1"/>
            <a:endCxn id="5" idx="1"/>
          </p:cNvCxnSpPr>
          <p:nvPr/>
        </p:nvCxnSpPr>
        <p:spPr>
          <a:xfrm flipV="1">
            <a:off x="3965510" y="585095"/>
            <a:ext cx="657806" cy="2945891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BA4EF7B2-7714-474E-813E-F9DDED40713F}"/>
              </a:ext>
            </a:extLst>
          </p:cNvPr>
          <p:cNvCxnSpPr>
            <a:cxnSpLocks/>
            <a:stCxn id="11" idx="1"/>
            <a:endCxn id="5" idx="1"/>
          </p:cNvCxnSpPr>
          <p:nvPr/>
        </p:nvCxnSpPr>
        <p:spPr>
          <a:xfrm flipV="1">
            <a:off x="3965513" y="585095"/>
            <a:ext cx="657803" cy="1638122"/>
          </a:xfrm>
          <a:prstGeom prst="bentConnector3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735F7685-9654-4533-A2D4-D474BA0DBC95}"/>
              </a:ext>
            </a:extLst>
          </p:cNvPr>
          <p:cNvCxnSpPr>
            <a:cxnSpLocks/>
            <a:stCxn id="10" idx="3"/>
            <a:endCxn id="5" idx="1"/>
          </p:cNvCxnSpPr>
          <p:nvPr/>
        </p:nvCxnSpPr>
        <p:spPr>
          <a:xfrm flipV="1">
            <a:off x="3965513" y="585095"/>
            <a:ext cx="657803" cy="563329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E4FA962-5241-4799-B73F-521EEBF8AC9A}"/>
              </a:ext>
            </a:extLst>
          </p:cNvPr>
          <p:cNvSpPr/>
          <p:nvPr/>
        </p:nvSpPr>
        <p:spPr>
          <a:xfrm>
            <a:off x="7361859" y="345229"/>
            <a:ext cx="4833256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100" dirty="0"/>
              <a:t>IGOR</a:t>
            </a:r>
          </a:p>
          <a:p>
            <a:r>
              <a:rPr lang="ja-JP" altLang="en-US" sz="1100" b="1" dirty="0"/>
              <a:t>WAVES/O xphase, yphase, err_yphase, smth_yphase</a:t>
            </a:r>
          </a:p>
          <a:p>
            <a:r>
              <a:rPr lang="ja-JP" altLang="en-US" sz="1100" dirty="0"/>
              <a:t>BEGIN</a:t>
            </a:r>
          </a:p>
          <a:p>
            <a:r>
              <a:rPr lang="ja-JP" altLang="en-US" sz="1100" dirty="0"/>
              <a:t>   10.0000    1.500000E+01    3.872983E+00             NAN</a:t>
            </a:r>
          </a:p>
          <a:p>
            <a:r>
              <a:rPr lang="ja-JP" altLang="en-US" sz="1100" dirty="0"/>
              <a:t>   10.0200    1.600000E+01    4.000000E+00             NAN</a:t>
            </a:r>
          </a:p>
          <a:p>
            <a:r>
              <a:rPr lang="ja-JP" altLang="en-US" sz="1100" dirty="0"/>
              <a:t>   10.0400    2.600000E+01    5.099020E+00             NAN</a:t>
            </a:r>
          </a:p>
          <a:p>
            <a:r>
              <a:rPr lang="ja-JP" altLang="en-US" sz="1100" dirty="0"/>
              <a:t>   10.0600    1.900000E+01    4.358899E+00             NAN</a:t>
            </a:r>
          </a:p>
          <a:p>
            <a:r>
              <a:rPr lang="ja-JP" altLang="en-US" sz="1100" dirty="0"/>
              <a:t>   10.0800    3.000000E+01    5.477226E+00             NAN</a:t>
            </a:r>
          </a:p>
          <a:p>
            <a:r>
              <a:rPr lang="ja-JP" altLang="en-US" sz="1100" dirty="0"/>
              <a:t>   10.1000    1.500000E+01    3.872983E+00    2.334033E+01</a:t>
            </a:r>
          </a:p>
          <a:p>
            <a:r>
              <a:rPr lang="ja-JP" altLang="en-US" sz="1100" dirty="0"/>
              <a:t>   10.1200    2.300000E+01    4.795832E+00    2.373193E+01</a:t>
            </a:r>
          </a:p>
          <a:p>
            <a:r>
              <a:rPr lang="ja-JP" altLang="en-US" sz="1100" dirty="0"/>
              <a:t>   10.1400    2.200000E+01    4.690416E+00    2.311888E+01</a:t>
            </a:r>
          </a:p>
          <a:p>
            <a:r>
              <a:rPr lang="ja-JP" altLang="en-US" sz="1100" dirty="0"/>
              <a:t>・・・・・</a:t>
            </a:r>
            <a:endParaRPr lang="en-US" altLang="ja-JP" sz="1100" dirty="0"/>
          </a:p>
          <a:p>
            <a:r>
              <a:rPr lang="en-US" altLang="ja-JP" sz="1100" dirty="0"/>
              <a:t>   79.9600    1.100000E+01    3.316625E+00             NAN</a:t>
            </a:r>
          </a:p>
          <a:p>
            <a:r>
              <a:rPr lang="en-US" altLang="ja-JP" sz="1100" dirty="0"/>
              <a:t>   79.9800    1.000000E+00    </a:t>
            </a:r>
            <a:r>
              <a:rPr lang="en-US" altLang="ja-JP" sz="1100" dirty="0" err="1"/>
              <a:t>1.000000E+00</a:t>
            </a:r>
            <a:r>
              <a:rPr lang="en-US" altLang="ja-JP" sz="1100" dirty="0"/>
              <a:t>             NAN</a:t>
            </a:r>
          </a:p>
          <a:p>
            <a:r>
              <a:rPr lang="en-US" altLang="ja-JP" sz="1100" dirty="0"/>
              <a:t>END</a:t>
            </a:r>
          </a:p>
          <a:p>
            <a:r>
              <a:rPr lang="en-US" altLang="ja-JP" sz="1100" b="1" dirty="0"/>
              <a:t>WAVES/O peak, </a:t>
            </a:r>
            <a:r>
              <a:rPr lang="en-US" altLang="ja-JP" sz="1100" b="1" dirty="0" err="1"/>
              <a:t>peakpos</a:t>
            </a:r>
            <a:r>
              <a:rPr lang="en-US" altLang="ja-JP" sz="1100" b="1" dirty="0"/>
              <a:t>, height, FWHM, Flag</a:t>
            </a:r>
          </a:p>
          <a:p>
            <a:r>
              <a:rPr lang="en-US" altLang="ja-JP" sz="1100" dirty="0"/>
              <a:t>BEGIN</a:t>
            </a:r>
          </a:p>
          <a:p>
            <a:r>
              <a:rPr lang="en-US" altLang="ja-JP" sz="1100" dirty="0"/>
              <a:t>    1   2.842205E+01   1.020099E+04   1.666815E-01    1</a:t>
            </a:r>
          </a:p>
          <a:p>
            <a:r>
              <a:rPr lang="en-US" altLang="ja-JP" sz="1100" dirty="0"/>
              <a:t>    2   4.726844E+01   4.984465E+03   1.514675E-01    1</a:t>
            </a:r>
          </a:p>
          <a:p>
            <a:r>
              <a:rPr lang="en-US" altLang="ja-JP" sz="1100" dirty="0"/>
              <a:t>    3   4.742599E+01   1.915198E+03   6.768379E-02    1</a:t>
            </a:r>
          </a:p>
          <a:p>
            <a:r>
              <a:rPr lang="en-US" altLang="ja-JP" sz="1100" dirty="0"/>
              <a:t>    4   5.608817E+01   2.612863E+03   1.405071E-01    1</a:t>
            </a:r>
          </a:p>
          <a:p>
            <a:r>
              <a:rPr lang="en-US" altLang="ja-JP" sz="1100" dirty="0"/>
              <a:t>    5   5.626789E+01   1.147908E+03   9.668794E-02    0</a:t>
            </a:r>
          </a:p>
          <a:p>
            <a:r>
              <a:rPr lang="en-US" altLang="ja-JP" sz="1100" dirty="0"/>
              <a:t>    6   6.909767E+01   5.790032E+02   1.454302E-01    1</a:t>
            </a:r>
          </a:p>
          <a:p>
            <a:r>
              <a:rPr lang="en-US" altLang="ja-JP" sz="1100" dirty="0"/>
              <a:t>    7   6.930639E+01   2.707030E+02   1.248928E-01    0</a:t>
            </a:r>
          </a:p>
          <a:p>
            <a:r>
              <a:rPr lang="en-US" altLang="ja-JP" sz="1100" dirty="0"/>
              <a:t>    8   7.634785E+01   9.660392E+02   1.489380E-01    1</a:t>
            </a:r>
          </a:p>
          <a:p>
            <a:r>
              <a:rPr lang="en-US" altLang="ja-JP" sz="1100" dirty="0"/>
              <a:t>    9   7.657554E+01   4.747574E+02   1.374379E-01    0</a:t>
            </a:r>
          </a:p>
          <a:p>
            <a:r>
              <a:rPr lang="en-US" altLang="ja-JP" sz="1100" dirty="0"/>
              <a:t>END</a:t>
            </a:r>
          </a:p>
          <a:p>
            <a:r>
              <a:rPr lang="en-US" altLang="ja-JP" sz="1100" dirty="0"/>
              <a:t>X Display </a:t>
            </a:r>
            <a:r>
              <a:rPr lang="en-US" altLang="ja-JP" sz="1100" dirty="0" err="1"/>
              <a:t>yphase</a:t>
            </a:r>
            <a:r>
              <a:rPr lang="en-US" altLang="ja-JP" sz="1100" dirty="0"/>
              <a:t>, </a:t>
            </a:r>
            <a:r>
              <a:rPr lang="en-US" altLang="ja-JP" sz="1100" dirty="0" err="1"/>
              <a:t>err_yphase</a:t>
            </a:r>
            <a:r>
              <a:rPr lang="en-US" altLang="ja-JP" sz="1100" dirty="0"/>
              <a:t>, </a:t>
            </a:r>
            <a:r>
              <a:rPr lang="en-US" altLang="ja-JP" sz="1100" dirty="0" err="1"/>
              <a:t>smth_yphase</a:t>
            </a:r>
            <a:r>
              <a:rPr lang="en-US" altLang="ja-JP" sz="1100" dirty="0"/>
              <a:t> vs </a:t>
            </a:r>
            <a:r>
              <a:rPr lang="en-US" altLang="ja-JP" sz="1100" dirty="0" err="1"/>
              <a:t>xphase</a:t>
            </a:r>
            <a:endParaRPr lang="en-US" altLang="ja-JP" sz="1100" dirty="0"/>
          </a:p>
          <a:p>
            <a:r>
              <a:rPr lang="en-US" altLang="ja-JP" sz="1100" dirty="0"/>
              <a:t>X </a:t>
            </a:r>
            <a:r>
              <a:rPr lang="en-US" altLang="ja-JP" sz="1100" dirty="0" err="1"/>
              <a:t>ModifyGraph</a:t>
            </a:r>
            <a:r>
              <a:rPr lang="en-US" altLang="ja-JP" sz="1100" dirty="0"/>
              <a:t> mirror(left)=2</a:t>
            </a:r>
          </a:p>
          <a:p>
            <a:r>
              <a:rPr lang="en-US" altLang="ja-JP" sz="1100" dirty="0"/>
              <a:t>X </a:t>
            </a:r>
            <a:r>
              <a:rPr lang="en-US" altLang="ja-JP" sz="1100" dirty="0" err="1"/>
              <a:t>ModifyGraph</a:t>
            </a:r>
            <a:r>
              <a:rPr lang="en-US" altLang="ja-JP" sz="1100" dirty="0"/>
              <a:t> mirror(bottom)=2</a:t>
            </a:r>
          </a:p>
          <a:p>
            <a:r>
              <a:rPr lang="en-US" altLang="ja-JP" sz="1100" dirty="0"/>
              <a:t>X </a:t>
            </a:r>
            <a:r>
              <a:rPr lang="en-US" altLang="ja-JP" sz="1100" dirty="0" err="1"/>
              <a:t>ModifyGraph</a:t>
            </a:r>
            <a:r>
              <a:rPr lang="en-US" altLang="ja-JP" sz="1100" dirty="0"/>
              <a:t> mode(</a:t>
            </a:r>
            <a:r>
              <a:rPr lang="en-US" altLang="ja-JP" sz="1100" dirty="0" err="1"/>
              <a:t>yphase</a:t>
            </a:r>
            <a:r>
              <a:rPr lang="en-US" altLang="ja-JP" sz="1100" dirty="0"/>
              <a:t>)=0, </a:t>
            </a:r>
            <a:r>
              <a:rPr lang="en-US" altLang="ja-JP" sz="1100" dirty="0" err="1"/>
              <a:t>msize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yphase</a:t>
            </a:r>
            <a:r>
              <a:rPr lang="en-US" altLang="ja-JP" sz="1100" dirty="0"/>
              <a:t>)=2</a:t>
            </a:r>
          </a:p>
          <a:p>
            <a:r>
              <a:rPr lang="en-US" altLang="ja-JP" sz="1100" dirty="0"/>
              <a:t>X </a:t>
            </a:r>
            <a:r>
              <a:rPr lang="en-US" altLang="ja-JP" sz="1100" dirty="0" err="1"/>
              <a:t>ModifyGraph</a:t>
            </a:r>
            <a:r>
              <a:rPr lang="en-US" altLang="ja-JP" sz="1100" dirty="0"/>
              <a:t> mode(</a:t>
            </a:r>
            <a:r>
              <a:rPr lang="en-US" altLang="ja-JP" sz="1100" dirty="0" err="1"/>
              <a:t>err_yphase</a:t>
            </a:r>
            <a:r>
              <a:rPr lang="en-US" altLang="ja-JP" sz="1100" dirty="0"/>
              <a:t>)=0, </a:t>
            </a:r>
            <a:r>
              <a:rPr lang="en-US" altLang="ja-JP" sz="1100" dirty="0" err="1"/>
              <a:t>msize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err_yphase</a:t>
            </a:r>
            <a:r>
              <a:rPr lang="en-US" altLang="ja-JP" sz="1100" dirty="0"/>
              <a:t>)=2</a:t>
            </a:r>
          </a:p>
          <a:p>
            <a:r>
              <a:rPr lang="en-US" altLang="ja-JP" sz="1100" dirty="0"/>
              <a:t>X </a:t>
            </a:r>
            <a:r>
              <a:rPr lang="en-US" altLang="ja-JP" sz="1100" dirty="0" err="1"/>
              <a:t>ModifyGraph</a:t>
            </a:r>
            <a:r>
              <a:rPr lang="en-US" altLang="ja-JP" sz="1100" dirty="0"/>
              <a:t> mode(</a:t>
            </a:r>
            <a:r>
              <a:rPr lang="en-US" altLang="ja-JP" sz="1100" dirty="0" err="1"/>
              <a:t>smth_yphase</a:t>
            </a:r>
            <a:r>
              <a:rPr lang="en-US" altLang="ja-JP" sz="1100" dirty="0"/>
              <a:t>)=0, </a:t>
            </a:r>
            <a:r>
              <a:rPr lang="en-US" altLang="ja-JP" sz="1100" dirty="0" err="1"/>
              <a:t>msize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smth_yphase</a:t>
            </a:r>
            <a:r>
              <a:rPr lang="en-US" altLang="ja-JP" sz="1100" dirty="0"/>
              <a:t>)=2</a:t>
            </a:r>
          </a:p>
          <a:p>
            <a:r>
              <a:rPr lang="en-US" altLang="ja-JP" sz="1100" dirty="0"/>
              <a:t>X </a:t>
            </a:r>
            <a:r>
              <a:rPr lang="en-US" altLang="ja-JP" sz="1100" dirty="0" err="1"/>
              <a:t>ModifyGraph</a:t>
            </a:r>
            <a:r>
              <a:rPr lang="en-US" altLang="ja-JP" sz="1100" dirty="0"/>
              <a:t> </a:t>
            </a:r>
            <a:r>
              <a:rPr lang="en-US" altLang="ja-JP" sz="1100" dirty="0" err="1"/>
              <a:t>rgb</a:t>
            </a:r>
            <a:r>
              <a:rPr lang="en-US" altLang="ja-JP" sz="1100" dirty="0"/>
              <a:t>(</a:t>
            </a:r>
            <a:r>
              <a:rPr lang="en-US" altLang="ja-JP" sz="1100" dirty="0" err="1"/>
              <a:t>err_yphase</a:t>
            </a:r>
            <a:r>
              <a:rPr lang="en-US" altLang="ja-JP" sz="1100" dirty="0"/>
              <a:t>)=(65280,43520,0)</a:t>
            </a:r>
          </a:p>
          <a:p>
            <a:r>
              <a:rPr lang="en-US" altLang="ja-JP" sz="1100" dirty="0"/>
              <a:t>X </a:t>
            </a:r>
            <a:r>
              <a:rPr lang="en-US" altLang="ja-JP" sz="1100" dirty="0" err="1"/>
              <a:t>ModifyGraph</a:t>
            </a:r>
            <a:r>
              <a:rPr lang="en-US" altLang="ja-JP" sz="1100" dirty="0"/>
              <a:t> </a:t>
            </a:r>
            <a:r>
              <a:rPr lang="en-US" altLang="ja-JP" sz="1100" dirty="0" err="1"/>
              <a:t>rgb</a:t>
            </a:r>
            <a:r>
              <a:rPr lang="en-US" altLang="ja-JP" sz="1100" dirty="0"/>
              <a:t>(</a:t>
            </a:r>
            <a:r>
              <a:rPr lang="en-US" altLang="ja-JP" sz="1100" dirty="0" err="1"/>
              <a:t>smth_yphase</a:t>
            </a:r>
            <a:r>
              <a:rPr lang="en-US" altLang="ja-JP" sz="1100" dirty="0"/>
              <a:t>)=(0,15872,65280)</a:t>
            </a:r>
          </a:p>
          <a:p>
            <a:r>
              <a:rPr lang="en-US" altLang="ja-JP" sz="1100" dirty="0"/>
              <a:t>X </a:t>
            </a:r>
            <a:r>
              <a:rPr lang="en-US" altLang="ja-JP" sz="1100" dirty="0" err="1"/>
              <a:t>AppendToGraph</a:t>
            </a:r>
            <a:r>
              <a:rPr lang="en-US" altLang="ja-JP" sz="1100" dirty="0"/>
              <a:t> height vs </a:t>
            </a:r>
            <a:r>
              <a:rPr lang="en-US" altLang="ja-JP" sz="1100" dirty="0" err="1"/>
              <a:t>peakpos</a:t>
            </a:r>
            <a:endParaRPr lang="en-US" altLang="ja-JP" sz="1100" dirty="0"/>
          </a:p>
          <a:p>
            <a:r>
              <a:rPr lang="en-US" altLang="ja-JP" sz="1100" dirty="0"/>
              <a:t>X </a:t>
            </a:r>
            <a:r>
              <a:rPr lang="en-US" altLang="ja-JP" sz="1100" dirty="0" err="1"/>
              <a:t>ModifyGraph</a:t>
            </a:r>
            <a:r>
              <a:rPr lang="en-US" altLang="ja-JP" sz="1100" dirty="0"/>
              <a:t> mode(height)=3,marker(height)=17</a:t>
            </a:r>
          </a:p>
          <a:p>
            <a:r>
              <a:rPr lang="en-US" altLang="ja-JP" sz="1100" dirty="0"/>
              <a:t>X </a:t>
            </a:r>
            <a:r>
              <a:rPr lang="en-US" altLang="ja-JP" sz="1100" dirty="0" err="1"/>
              <a:t>ModifyGraph</a:t>
            </a:r>
            <a:r>
              <a:rPr lang="en-US" altLang="ja-JP" sz="1100" dirty="0"/>
              <a:t> </a:t>
            </a:r>
            <a:r>
              <a:rPr lang="en-US" altLang="ja-JP" sz="1100" dirty="0" err="1"/>
              <a:t>rgb</a:t>
            </a:r>
            <a:r>
              <a:rPr lang="en-US" altLang="ja-JP" sz="1100" dirty="0"/>
              <a:t>(height)=(0,65280,65280)</a:t>
            </a:r>
            <a:endParaRPr lang="ja-JP" altLang="en-US" sz="1100" dirty="0"/>
          </a:p>
        </p:txBody>
      </p: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F238C8B2-3AAB-4F34-B074-B3DB0FB9B8F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6741365" y="232605"/>
            <a:ext cx="632149" cy="352490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058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66B81CC-711E-4D2E-91D8-AAA436C8C24C}"/>
              </a:ext>
            </a:extLst>
          </p:cNvPr>
          <p:cNvSpPr/>
          <p:nvPr/>
        </p:nvSpPr>
        <p:spPr>
          <a:xfrm>
            <a:off x="96416" y="197300"/>
            <a:ext cx="1166015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ZCodeParameters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ja-JP" sz="1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PeakSearchPSParameters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ja-JP" sz="1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ParametersForSmoothingDevision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&lt;!-- "</a:t>
            </a:r>
            <a:r>
              <a:rPr lang="en-US" altLang="ja-JP" sz="1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ParametersForSmoothingDevision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" can be set more than once in order to </a:t>
            </a:r>
            <a:r>
              <a:rPr lang="en-US" altLang="ja-JP" sz="1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devide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the smoothing range into several intervals. --&gt;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ja-JP" sz="1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NumberOfPointsForSGMethod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&lt;!-- Number of points used for smoothing at a point (input an odd number &gt;= 5). --&gt;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11</a:t>
            </a:r>
            <a:r>
              <a:rPr lang="ja-JP" altLang="en-U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US" altLang="ja-JP" sz="1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NumberOfPointsForSGMethod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ja-JP" sz="1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EndOfRegion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&lt;!-- The end point of the range to which the corresponding figure in "</a:t>
            </a:r>
            <a:r>
              <a:rPr lang="en-US" altLang="ja-JP" sz="1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NumberOfPointsForSGMethod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" is applied. "MAX" is replaced with the end point of x-coordinates of the histogram. --&gt;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 &lt;/</a:t>
            </a:r>
            <a:r>
              <a:rPr lang="en-US" altLang="ja-JP" sz="1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EndOfRegion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US" altLang="ja-JP" sz="1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ParametersForSmoothingDevision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ja-JP" sz="1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PeakSearchRange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&lt;!-- The range in which peak search is carried out. "MIN" is replaced with the starting point of x-coordinates of the histogram. "MAX" is replaced with the end point of x-coordinates of the histogram. --&gt;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&lt;Begin&gt; MIN &lt;/Begin&gt;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&lt;End&gt; MAX &lt;/End&gt;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&lt;/</a:t>
            </a:r>
            <a:r>
              <a:rPr lang="en-US" altLang="ja-JP" sz="1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PeakSearchRange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en-US" altLang="ja-JP" sz="1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UseErrorData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&lt;!-- Use errors of y-values in histogram data to compute a threshold for peak-search? 0 : No. (Use a constant given in "Threshold".) 1 : Yes. (Use a constant times of the errors.) --&gt;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&lt;/</a:t>
            </a:r>
            <a:r>
              <a:rPr lang="en-US" altLang="ja-JP" sz="1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UseErrorData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&lt;Threshold&gt;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&lt;!-- If "</a:t>
            </a:r>
            <a:r>
              <a:rPr lang="en-US" altLang="ja-JP" sz="1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UseErrorData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" is 0, this value is used as a threshold on peak-heights. Otherwise, "Threshold" times Error[y-value] is used as the threshold at a point. --&gt;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1.5 &lt;/Threshold&gt;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&lt;Alpha2Correction&gt;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&lt;!-- alpha2 reflections are contained? 0 : No. (Deconvolution is not applied.) 1 : Yes. (Deconvolution is applied.) --&gt;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1 &lt;/Alpha2Correction&gt;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&lt;Waves&gt;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&lt;!-- Input wave-lengths of alpha1 and alpha2. --&gt;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&lt;Kalpha1WaveLength&gt; 1.540600 &lt;/Kalpha1WaveLength&gt;</a:t>
            </a:r>
          </a:p>
          <a:p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&lt;Kalpha2WaveLength&gt; 1.544390 &lt;/Kalpha2WaveLength&gt; &lt;/Waves&gt; &lt;/</a:t>
            </a:r>
            <a:r>
              <a:rPr lang="en-US" altLang="ja-JP" sz="1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PeakSearchPSParameters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 &lt;/</a:t>
            </a:r>
            <a:r>
              <a:rPr lang="en-US" altLang="ja-JP" sz="12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ZCodeParameters</a:t>
            </a:r>
            <a:r>
              <a:rPr lang="en-US" altLang="ja-JP" sz="12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92023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838</Words>
  <Application>Microsoft Office PowerPoint</Application>
  <PresentationFormat>ワイド画面</PresentationFormat>
  <Paragraphs>88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Courier New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隆 有村</dc:creator>
  <cp:lastModifiedBy>隆 有村</cp:lastModifiedBy>
  <cp:revision>10</cp:revision>
  <dcterms:created xsi:type="dcterms:W3CDTF">2025-05-13T00:17:35Z</dcterms:created>
  <dcterms:modified xsi:type="dcterms:W3CDTF">2025-05-13T06:52:51Z</dcterms:modified>
</cp:coreProperties>
</file>