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lab 라곰 Bold" charset="1" panose="02000600000000000000"/>
      <p:regular r:id="rId18"/>
    </p:embeddedFont>
    <p:embeddedFont>
      <p:font typeface="210 디딤고딕 Light" charset="1" panose="02020503020101020101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746289" y="2317812"/>
            <a:ext cx="6795423" cy="852248"/>
            <a:chOff x="0" y="0"/>
            <a:chExt cx="3181762" cy="3990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181762" cy="399040"/>
            </a:xfrm>
            <a:custGeom>
              <a:avLst/>
              <a:gdLst/>
              <a:ahLst/>
              <a:cxnLst/>
              <a:rect r="r" b="b" t="t" l="l"/>
              <a:pathLst>
                <a:path h="399040" w="3181762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127253" y="2692670"/>
            <a:ext cx="102532" cy="10253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4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058215" y="2692670"/>
            <a:ext cx="102532" cy="102532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4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5746289" y="2367251"/>
            <a:ext cx="6795423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Project Presentation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31390" y="4577083"/>
            <a:ext cx="12300228" cy="133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9"/>
              </a:lnSpc>
            </a:pPr>
            <a:r>
              <a:rPr lang="en-US" sz="10099">
                <a:solidFill>
                  <a:srgbClr val="40352D"/>
                </a:solidFill>
                <a:latin typeface="Tlab 라곰 Bold"/>
                <a:ea typeface="Tlab 라곰 Bold"/>
              </a:rPr>
              <a:t>프로젝트 설명 PPT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425968" y="7602493"/>
            <a:ext cx="3444153" cy="51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2800">
                <a:solidFill>
                  <a:srgbClr val="40352D"/>
                </a:solidFill>
                <a:ea typeface="210 디딤고딕 Light"/>
              </a:rPr>
              <a:t>이단비</a:t>
            </a:r>
          </a:p>
        </p:txBody>
      </p:sp>
      <p:sp>
        <p:nvSpPr>
          <p:cNvPr name="AutoShape 42" id="42"/>
          <p:cNvSpPr/>
          <p:nvPr/>
        </p:nvSpPr>
        <p:spPr>
          <a:xfrm>
            <a:off x="7407636" y="7688218"/>
            <a:ext cx="0" cy="384008"/>
          </a:xfrm>
          <a:prstGeom prst="line">
            <a:avLst/>
          </a:prstGeom>
          <a:ln cap="flat" w="19050">
            <a:solidFill>
              <a:srgbClr val="4035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10851789" y="7709002"/>
            <a:ext cx="0" cy="384008"/>
          </a:xfrm>
          <a:prstGeom prst="line">
            <a:avLst/>
          </a:prstGeom>
          <a:ln cap="flat" w="19050">
            <a:solidFill>
              <a:srgbClr val="40352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717629" y="3864542"/>
            <a:ext cx="6603661" cy="4266096"/>
            <a:chOff x="0" y="0"/>
            <a:chExt cx="1983103" cy="12811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3103" cy="1281124"/>
            </a:xfrm>
            <a:custGeom>
              <a:avLst/>
              <a:gdLst/>
              <a:ahLst/>
              <a:cxnLst/>
              <a:rect r="r" b="b" t="t" l="l"/>
              <a:pathLst>
                <a:path h="1281124" w="1983103">
                  <a:moveTo>
                    <a:pt x="36343" y="0"/>
                  </a:moveTo>
                  <a:lnTo>
                    <a:pt x="1946760" y="0"/>
                  </a:lnTo>
                  <a:cubicBezTo>
                    <a:pt x="1956398" y="0"/>
                    <a:pt x="1965643" y="3829"/>
                    <a:pt x="1972458" y="10645"/>
                  </a:cubicBezTo>
                  <a:cubicBezTo>
                    <a:pt x="1979274" y="17460"/>
                    <a:pt x="1983103" y="26705"/>
                    <a:pt x="1983103" y="36343"/>
                  </a:cubicBezTo>
                  <a:lnTo>
                    <a:pt x="1983103" y="1244781"/>
                  </a:lnTo>
                  <a:cubicBezTo>
                    <a:pt x="1983103" y="1254420"/>
                    <a:pt x="1979274" y="1263664"/>
                    <a:pt x="1972458" y="1270479"/>
                  </a:cubicBezTo>
                  <a:cubicBezTo>
                    <a:pt x="1965643" y="1277295"/>
                    <a:pt x="1956398" y="1281124"/>
                    <a:pt x="1946760" y="1281124"/>
                  </a:cubicBezTo>
                  <a:lnTo>
                    <a:pt x="36343" y="1281124"/>
                  </a:lnTo>
                  <a:cubicBezTo>
                    <a:pt x="16271" y="1281124"/>
                    <a:pt x="0" y="1264853"/>
                    <a:pt x="0" y="1244781"/>
                  </a:cubicBezTo>
                  <a:lnTo>
                    <a:pt x="0" y="36343"/>
                  </a:lnTo>
                  <a:cubicBezTo>
                    <a:pt x="0" y="26705"/>
                    <a:pt x="3829" y="17460"/>
                    <a:pt x="10645" y="10645"/>
                  </a:cubicBezTo>
                  <a:cubicBezTo>
                    <a:pt x="17460" y="3829"/>
                    <a:pt x="26705" y="0"/>
                    <a:pt x="36343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983103" cy="130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396270" y="3381247"/>
            <a:ext cx="6747730" cy="5486679"/>
          </a:xfrm>
          <a:custGeom>
            <a:avLst/>
            <a:gdLst/>
            <a:ahLst/>
            <a:cxnLst/>
            <a:rect r="r" b="b" t="t" l="l"/>
            <a:pathLst>
              <a:path h="5486679" w="6747730">
                <a:moveTo>
                  <a:pt x="0" y="0"/>
                </a:moveTo>
                <a:lnTo>
                  <a:pt x="6747730" y="0"/>
                </a:lnTo>
                <a:lnTo>
                  <a:pt x="6747730" y="5486679"/>
                </a:lnTo>
                <a:lnTo>
                  <a:pt x="0" y="5486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622476" y="1910150"/>
            <a:ext cx="1270822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  <a:ea typeface="Tlab 라곰 Bold"/>
              </a:rPr>
              <a:t>프로젝트 진행(리액트)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487289" y="4339601"/>
            <a:ext cx="5064341" cy="346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ea typeface="210 디딤고딕 Light"/>
              </a:rPr>
              <a:t>검색 화면</a:t>
            </a:r>
          </a:p>
          <a:p>
            <a:pPr algn="just">
              <a:lnSpc>
                <a:spcPts val="4590"/>
              </a:lnSpc>
            </a:pPr>
          </a:p>
          <a:p>
            <a:pPr algn="just">
              <a:lnSpc>
                <a:spcPts val="4590"/>
              </a:lnSpc>
              <a:spcBef>
                <a:spcPct val="0"/>
              </a:spcBef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제목과 가수를 순서대로 입력하여 검색 시 왼쪽과 같이 유튜브 영상이 나타난다. 웹 사이트에서 재생도 가능하다.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717629" y="3864542"/>
            <a:ext cx="6603661" cy="4783332"/>
            <a:chOff x="0" y="0"/>
            <a:chExt cx="1983103" cy="14364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3103" cy="1436452"/>
            </a:xfrm>
            <a:custGeom>
              <a:avLst/>
              <a:gdLst/>
              <a:ahLst/>
              <a:cxnLst/>
              <a:rect r="r" b="b" t="t" l="l"/>
              <a:pathLst>
                <a:path h="1436452" w="1983103">
                  <a:moveTo>
                    <a:pt x="36343" y="0"/>
                  </a:moveTo>
                  <a:lnTo>
                    <a:pt x="1946760" y="0"/>
                  </a:lnTo>
                  <a:cubicBezTo>
                    <a:pt x="1956398" y="0"/>
                    <a:pt x="1965643" y="3829"/>
                    <a:pt x="1972458" y="10645"/>
                  </a:cubicBezTo>
                  <a:cubicBezTo>
                    <a:pt x="1979274" y="17460"/>
                    <a:pt x="1983103" y="26705"/>
                    <a:pt x="1983103" y="36343"/>
                  </a:cubicBezTo>
                  <a:lnTo>
                    <a:pt x="1983103" y="1400108"/>
                  </a:lnTo>
                  <a:cubicBezTo>
                    <a:pt x="1983103" y="1420180"/>
                    <a:pt x="1966831" y="1436452"/>
                    <a:pt x="1946760" y="1436452"/>
                  </a:cubicBezTo>
                  <a:lnTo>
                    <a:pt x="36343" y="1436452"/>
                  </a:lnTo>
                  <a:cubicBezTo>
                    <a:pt x="26705" y="1436452"/>
                    <a:pt x="17460" y="1432623"/>
                    <a:pt x="10645" y="1425807"/>
                  </a:cubicBezTo>
                  <a:cubicBezTo>
                    <a:pt x="3829" y="1418991"/>
                    <a:pt x="0" y="1409747"/>
                    <a:pt x="0" y="1400108"/>
                  </a:cubicBezTo>
                  <a:lnTo>
                    <a:pt x="0" y="36343"/>
                  </a:lnTo>
                  <a:cubicBezTo>
                    <a:pt x="0" y="26705"/>
                    <a:pt x="3829" y="17460"/>
                    <a:pt x="10645" y="10645"/>
                  </a:cubicBezTo>
                  <a:cubicBezTo>
                    <a:pt x="17460" y="3829"/>
                    <a:pt x="26705" y="0"/>
                    <a:pt x="36343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983103" cy="1455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622476" y="3601299"/>
            <a:ext cx="6410791" cy="5046575"/>
          </a:xfrm>
          <a:custGeom>
            <a:avLst/>
            <a:gdLst/>
            <a:ahLst/>
            <a:cxnLst/>
            <a:rect r="r" b="b" t="t" l="l"/>
            <a:pathLst>
              <a:path h="5046575" w="6410791">
                <a:moveTo>
                  <a:pt x="0" y="0"/>
                </a:moveTo>
                <a:lnTo>
                  <a:pt x="6410792" y="0"/>
                </a:lnTo>
                <a:lnTo>
                  <a:pt x="6410792" y="5046575"/>
                </a:lnTo>
                <a:lnTo>
                  <a:pt x="0" y="5046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622476" y="1910150"/>
            <a:ext cx="1270822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  <a:ea typeface="Tlab 라곰 Bold"/>
              </a:rPr>
              <a:t>프로젝트 진행(리액트)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133898" y="4180710"/>
            <a:ext cx="5771123" cy="404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ea typeface="210 디딤고딕 Light"/>
              </a:rPr>
              <a:t>검색기록 화면</a:t>
            </a:r>
          </a:p>
          <a:p>
            <a:pPr algn="just">
              <a:lnSpc>
                <a:spcPts val="4590"/>
              </a:lnSpc>
            </a:pPr>
          </a:p>
          <a:p>
            <a:pPr algn="just">
              <a:lnSpc>
                <a:spcPts val="4590"/>
              </a:lnSpc>
              <a:spcBef>
                <a:spcPct val="0"/>
              </a:spcBef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검색한 기록의 유튜브 영상이 차례로 뜨고 DELETE 버튼을 누를시 삭제, EDIT 버튼을 누를 시 제목, 가수를 새로 입력해 그에 맞는 유튜브 링크를 새로 나타낸다.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746289" y="2317812"/>
            <a:ext cx="6795423" cy="852248"/>
            <a:chOff x="0" y="0"/>
            <a:chExt cx="3181762" cy="3990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181762" cy="399040"/>
            </a:xfrm>
            <a:custGeom>
              <a:avLst/>
              <a:gdLst/>
              <a:ahLst/>
              <a:cxnLst/>
              <a:rect r="r" b="b" t="t" l="l"/>
              <a:pathLst>
                <a:path h="399040" w="3181762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127253" y="2692670"/>
            <a:ext cx="102532" cy="10253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4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058215" y="2692670"/>
            <a:ext cx="102532" cy="102532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4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6465547" y="2367251"/>
            <a:ext cx="5356906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THANK YOU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460321" y="4257675"/>
            <a:ext cx="11383536" cy="133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99"/>
              </a:lnSpc>
              <a:spcBef>
                <a:spcPct val="0"/>
              </a:spcBef>
            </a:pPr>
            <a:r>
              <a:rPr lang="en-US" sz="10099" strike="noStrike" u="none">
                <a:solidFill>
                  <a:srgbClr val="40352D"/>
                </a:solidFill>
                <a:ea typeface="Tlab 라곰 Bold"/>
              </a:rPr>
              <a:t>감사합니다</a:t>
            </a:r>
          </a:p>
        </p:txBody>
      </p:sp>
      <p:sp>
        <p:nvSpPr>
          <p:cNvPr name="AutoShape 41" id="41"/>
          <p:cNvSpPr/>
          <p:nvPr/>
        </p:nvSpPr>
        <p:spPr>
          <a:xfrm>
            <a:off x="7407636" y="7688218"/>
            <a:ext cx="0" cy="384008"/>
          </a:xfrm>
          <a:prstGeom prst="line">
            <a:avLst/>
          </a:prstGeom>
          <a:ln cap="flat" w="19050">
            <a:solidFill>
              <a:srgbClr val="4035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10851789" y="7709002"/>
            <a:ext cx="0" cy="384008"/>
          </a:xfrm>
          <a:prstGeom prst="line">
            <a:avLst/>
          </a:prstGeom>
          <a:ln cap="flat" w="19050">
            <a:solidFill>
              <a:srgbClr val="4035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7425968" y="7602493"/>
            <a:ext cx="3444153" cy="51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2800">
                <a:solidFill>
                  <a:srgbClr val="40352D"/>
                </a:solidFill>
                <a:ea typeface="210 디딤고딕 Light"/>
              </a:rPr>
              <a:t>이단비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622476" y="1910150"/>
            <a:ext cx="7399557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</a:rPr>
              <a:t>CONTENTS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2957319" y="3944398"/>
            <a:ext cx="12142429" cy="852248"/>
            <a:chOff x="0" y="0"/>
            <a:chExt cx="5685344" cy="39904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685344" cy="399040"/>
            </a:xfrm>
            <a:custGeom>
              <a:avLst/>
              <a:gdLst/>
              <a:ahLst/>
              <a:cxnLst/>
              <a:rect r="r" b="b" t="t" l="l"/>
              <a:pathLst>
                <a:path h="399040" w="5685344">
                  <a:moveTo>
                    <a:pt x="18490" y="0"/>
                  </a:moveTo>
                  <a:lnTo>
                    <a:pt x="5666854" y="0"/>
                  </a:lnTo>
                  <a:cubicBezTo>
                    <a:pt x="5671758" y="0"/>
                    <a:pt x="5676461" y="1948"/>
                    <a:pt x="5679928" y="5416"/>
                  </a:cubicBezTo>
                  <a:cubicBezTo>
                    <a:pt x="5683396" y="8883"/>
                    <a:pt x="5685344" y="13586"/>
                    <a:pt x="5685344" y="18490"/>
                  </a:cubicBezTo>
                  <a:lnTo>
                    <a:pt x="5685344" y="380550"/>
                  </a:lnTo>
                  <a:cubicBezTo>
                    <a:pt x="5685344" y="385454"/>
                    <a:pt x="5683396" y="390157"/>
                    <a:pt x="5679928" y="393625"/>
                  </a:cubicBezTo>
                  <a:cubicBezTo>
                    <a:pt x="5676461" y="397092"/>
                    <a:pt x="5671758" y="399040"/>
                    <a:pt x="5666854" y="399040"/>
                  </a:cubicBezTo>
                  <a:lnTo>
                    <a:pt x="18490" y="399040"/>
                  </a:lnTo>
                  <a:cubicBezTo>
                    <a:pt x="13586" y="399040"/>
                    <a:pt x="8883" y="397092"/>
                    <a:pt x="5416" y="393625"/>
                  </a:cubicBezTo>
                  <a:cubicBezTo>
                    <a:pt x="1948" y="390157"/>
                    <a:pt x="0" y="385454"/>
                    <a:pt x="0" y="380550"/>
                  </a:cubicBezTo>
                  <a:lnTo>
                    <a:pt x="0" y="18490"/>
                  </a:lnTo>
                  <a:cubicBezTo>
                    <a:pt x="0" y="13586"/>
                    <a:pt x="1948" y="8883"/>
                    <a:pt x="5416" y="5416"/>
                  </a:cubicBezTo>
                  <a:cubicBezTo>
                    <a:pt x="8883" y="1948"/>
                    <a:pt x="13586" y="0"/>
                    <a:pt x="18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5685344" cy="418090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957319" y="5296518"/>
            <a:ext cx="12142429" cy="852248"/>
            <a:chOff x="0" y="0"/>
            <a:chExt cx="5685344" cy="3990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685344" cy="399040"/>
            </a:xfrm>
            <a:custGeom>
              <a:avLst/>
              <a:gdLst/>
              <a:ahLst/>
              <a:cxnLst/>
              <a:rect r="r" b="b" t="t" l="l"/>
              <a:pathLst>
                <a:path h="399040" w="5685344">
                  <a:moveTo>
                    <a:pt x="18490" y="0"/>
                  </a:moveTo>
                  <a:lnTo>
                    <a:pt x="5666854" y="0"/>
                  </a:lnTo>
                  <a:cubicBezTo>
                    <a:pt x="5671758" y="0"/>
                    <a:pt x="5676461" y="1948"/>
                    <a:pt x="5679928" y="5416"/>
                  </a:cubicBezTo>
                  <a:cubicBezTo>
                    <a:pt x="5683396" y="8883"/>
                    <a:pt x="5685344" y="13586"/>
                    <a:pt x="5685344" y="18490"/>
                  </a:cubicBezTo>
                  <a:lnTo>
                    <a:pt x="5685344" y="380550"/>
                  </a:lnTo>
                  <a:cubicBezTo>
                    <a:pt x="5685344" y="385454"/>
                    <a:pt x="5683396" y="390157"/>
                    <a:pt x="5679928" y="393625"/>
                  </a:cubicBezTo>
                  <a:cubicBezTo>
                    <a:pt x="5676461" y="397092"/>
                    <a:pt x="5671758" y="399040"/>
                    <a:pt x="5666854" y="399040"/>
                  </a:cubicBezTo>
                  <a:lnTo>
                    <a:pt x="18490" y="399040"/>
                  </a:lnTo>
                  <a:cubicBezTo>
                    <a:pt x="13586" y="399040"/>
                    <a:pt x="8883" y="397092"/>
                    <a:pt x="5416" y="393625"/>
                  </a:cubicBezTo>
                  <a:cubicBezTo>
                    <a:pt x="1948" y="390157"/>
                    <a:pt x="0" y="385454"/>
                    <a:pt x="0" y="380550"/>
                  </a:cubicBezTo>
                  <a:lnTo>
                    <a:pt x="0" y="18490"/>
                  </a:lnTo>
                  <a:cubicBezTo>
                    <a:pt x="0" y="13586"/>
                    <a:pt x="1948" y="8883"/>
                    <a:pt x="5416" y="5416"/>
                  </a:cubicBezTo>
                  <a:cubicBezTo>
                    <a:pt x="8883" y="1948"/>
                    <a:pt x="13586" y="0"/>
                    <a:pt x="18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19050"/>
              <a:ext cx="5685344" cy="418090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957319" y="6644066"/>
            <a:ext cx="12142429" cy="852248"/>
            <a:chOff x="0" y="0"/>
            <a:chExt cx="5685344" cy="39904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685344" cy="399040"/>
            </a:xfrm>
            <a:custGeom>
              <a:avLst/>
              <a:gdLst/>
              <a:ahLst/>
              <a:cxnLst/>
              <a:rect r="r" b="b" t="t" l="l"/>
              <a:pathLst>
                <a:path h="399040" w="5685344">
                  <a:moveTo>
                    <a:pt x="18490" y="0"/>
                  </a:moveTo>
                  <a:lnTo>
                    <a:pt x="5666854" y="0"/>
                  </a:lnTo>
                  <a:cubicBezTo>
                    <a:pt x="5671758" y="0"/>
                    <a:pt x="5676461" y="1948"/>
                    <a:pt x="5679928" y="5416"/>
                  </a:cubicBezTo>
                  <a:cubicBezTo>
                    <a:pt x="5683396" y="8883"/>
                    <a:pt x="5685344" y="13586"/>
                    <a:pt x="5685344" y="18490"/>
                  </a:cubicBezTo>
                  <a:lnTo>
                    <a:pt x="5685344" y="380550"/>
                  </a:lnTo>
                  <a:cubicBezTo>
                    <a:pt x="5685344" y="385454"/>
                    <a:pt x="5683396" y="390157"/>
                    <a:pt x="5679928" y="393625"/>
                  </a:cubicBezTo>
                  <a:cubicBezTo>
                    <a:pt x="5676461" y="397092"/>
                    <a:pt x="5671758" y="399040"/>
                    <a:pt x="5666854" y="399040"/>
                  </a:cubicBezTo>
                  <a:lnTo>
                    <a:pt x="18490" y="399040"/>
                  </a:lnTo>
                  <a:cubicBezTo>
                    <a:pt x="13586" y="399040"/>
                    <a:pt x="8883" y="397092"/>
                    <a:pt x="5416" y="393625"/>
                  </a:cubicBezTo>
                  <a:cubicBezTo>
                    <a:pt x="1948" y="390157"/>
                    <a:pt x="0" y="385454"/>
                    <a:pt x="0" y="380550"/>
                  </a:cubicBezTo>
                  <a:lnTo>
                    <a:pt x="0" y="18490"/>
                  </a:lnTo>
                  <a:cubicBezTo>
                    <a:pt x="0" y="13586"/>
                    <a:pt x="1948" y="8883"/>
                    <a:pt x="5416" y="5416"/>
                  </a:cubicBezTo>
                  <a:cubicBezTo>
                    <a:pt x="8883" y="1948"/>
                    <a:pt x="13586" y="0"/>
                    <a:pt x="18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19050"/>
              <a:ext cx="5685344" cy="418090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4246288" y="4015811"/>
            <a:ext cx="10433967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</a:rPr>
              <a:t>안무 영상 찾기 웹 프로젝트 (DANCEFINDER)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236763" y="5367931"/>
            <a:ext cx="10371554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</a:rPr>
              <a:t>프로젝트 소개 및 스프링 (백엔드) 진행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246288" y="6715478"/>
            <a:ext cx="10371554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</a:rPr>
              <a:t>리액트 (프론트엔드) 진행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243607" y="4015811"/>
            <a:ext cx="636438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243607" y="5365645"/>
            <a:ext cx="636438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243607" y="6720266"/>
            <a:ext cx="636438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746289" y="2317812"/>
            <a:ext cx="6795423" cy="852248"/>
            <a:chOff x="0" y="0"/>
            <a:chExt cx="3181762" cy="3990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181762" cy="399040"/>
            </a:xfrm>
            <a:custGeom>
              <a:avLst/>
              <a:gdLst/>
              <a:ahLst/>
              <a:cxnLst/>
              <a:rect r="r" b="b" t="t" l="l"/>
              <a:pathLst>
                <a:path h="399040" w="3181762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127253" y="2692670"/>
            <a:ext cx="102532" cy="10253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4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058215" y="2692670"/>
            <a:ext cx="102532" cy="102532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4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6465547" y="2367251"/>
            <a:ext cx="5356906" cy="60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GRAPIC EDITOR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085555" y="4577083"/>
            <a:ext cx="12116889" cy="133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99"/>
              </a:lnSpc>
              <a:spcBef>
                <a:spcPct val="0"/>
              </a:spcBef>
            </a:pPr>
            <a:r>
              <a:rPr lang="en-US" sz="10099">
                <a:solidFill>
                  <a:srgbClr val="40352D"/>
                </a:solidFill>
                <a:latin typeface="Tlab 라곰 Bold"/>
              </a:rPr>
              <a:t>DANCE FINDER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622476" y="1910150"/>
            <a:ext cx="7399557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소개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57304" y="3499866"/>
            <a:ext cx="12540484" cy="476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43"/>
              </a:lnSpc>
            </a:pPr>
            <a:r>
              <a:rPr lang="en-US" sz="3040">
                <a:solidFill>
                  <a:srgbClr val="40352D"/>
                </a:solidFill>
                <a:ea typeface="210 디딤고딕 Light"/>
              </a:rPr>
              <a:t>안무 영상 찾기 웹 사이트 개발</a:t>
            </a:r>
          </a:p>
          <a:p>
            <a:pPr algn="just">
              <a:lnSpc>
                <a:spcPts val="4743"/>
              </a:lnSpc>
            </a:pPr>
          </a:p>
          <a:p>
            <a:pPr algn="just" marL="656445" indent="-328222" lvl="1">
              <a:lnSpc>
                <a:spcPts val="4743"/>
              </a:lnSpc>
              <a:buFont typeface="Arial"/>
              <a:buChar char="•"/>
            </a:pPr>
            <a:r>
              <a:rPr lang="en-US" sz="3040">
                <a:solidFill>
                  <a:srgbClr val="40352D"/>
                </a:solidFill>
                <a:latin typeface="210 디딤고딕 Light"/>
                <a:ea typeface="210 디딤고딕 Light"/>
              </a:rPr>
              <a:t>원하는 노래의 제목과 가수를 입력하고 SEARCH 버튼을 누르면 그 노래의 공식 안무영상이 나타난다. (안무 영상이 없는 경우 공식 뮤비가 나타난다)</a:t>
            </a:r>
          </a:p>
          <a:p>
            <a:pPr algn="just">
              <a:lnSpc>
                <a:spcPts val="4743"/>
              </a:lnSpc>
            </a:pPr>
          </a:p>
          <a:p>
            <a:pPr algn="just" marL="656445" indent="-328222" lvl="1">
              <a:lnSpc>
                <a:spcPts val="4743"/>
              </a:lnSpc>
              <a:spcBef>
                <a:spcPct val="0"/>
              </a:spcBef>
              <a:buFont typeface="Arial"/>
              <a:buChar char="•"/>
            </a:pPr>
            <a:r>
              <a:rPr lang="en-US" sz="3040">
                <a:solidFill>
                  <a:srgbClr val="40352D"/>
                </a:solidFill>
                <a:latin typeface="210 디딤고딕 Light"/>
                <a:ea typeface="210 디딤고딕 Light"/>
              </a:rPr>
              <a:t>리액트로 제목, 가수를 POST 형식으로 스프링에 보내고 스프링에서 유튜브 API를 사용하여 제목, 가수, 안무 영상 링크를 JSON 형식으로 다시 보내준다.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622476" y="1910150"/>
            <a:ext cx="7399557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소개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57304" y="3499866"/>
            <a:ext cx="12540484" cy="4164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43"/>
              </a:lnSpc>
            </a:pPr>
            <a:r>
              <a:rPr lang="en-US" sz="3040">
                <a:solidFill>
                  <a:srgbClr val="40352D"/>
                </a:solidFill>
                <a:ea typeface="210 디딤고딕 Light"/>
              </a:rPr>
              <a:t>안무 영상 찾기 웹 사이트 개발</a:t>
            </a:r>
          </a:p>
          <a:p>
            <a:pPr algn="just">
              <a:lnSpc>
                <a:spcPts val="4743"/>
              </a:lnSpc>
            </a:pPr>
          </a:p>
          <a:p>
            <a:pPr algn="just" marL="656445" indent="-328222" lvl="1">
              <a:lnSpc>
                <a:spcPts val="4743"/>
              </a:lnSpc>
              <a:buFont typeface="Arial"/>
              <a:buChar char="•"/>
            </a:pPr>
            <a:r>
              <a:rPr lang="en-US" sz="3040">
                <a:solidFill>
                  <a:srgbClr val="40352D"/>
                </a:solidFill>
                <a:latin typeface="210 디딤고딕 Light"/>
                <a:ea typeface="210 디딤고딕 Light"/>
              </a:rPr>
              <a:t>유튜브를 활용한 웹 사이트를 제작하고 싶어서 어떤 주제가 유튜브 영상을 가장 잘 활용할 수 있을까 고민했다.</a:t>
            </a:r>
          </a:p>
          <a:p>
            <a:pPr algn="just">
              <a:lnSpc>
                <a:spcPts val="4743"/>
              </a:lnSpc>
            </a:pPr>
          </a:p>
          <a:p>
            <a:pPr algn="just" marL="656445" indent="-328222" lvl="1">
              <a:lnSpc>
                <a:spcPts val="4743"/>
              </a:lnSpc>
              <a:spcBef>
                <a:spcPct val="0"/>
              </a:spcBef>
              <a:buFont typeface="Arial"/>
              <a:buChar char="•"/>
            </a:pPr>
            <a:r>
              <a:rPr lang="en-US" sz="3040">
                <a:solidFill>
                  <a:srgbClr val="40352D"/>
                </a:solidFill>
                <a:latin typeface="210 디딤고딕 Light"/>
                <a:ea typeface="210 디딤고딕 Light"/>
              </a:rPr>
              <a:t>춤의 경우 영상을 활용해야 하는 취미이며 관심이 있던 취미이기도 하여 춤 영상 검색 사이트를 만들어 보았다.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717629" y="3864542"/>
            <a:ext cx="6603661" cy="4266096"/>
            <a:chOff x="0" y="0"/>
            <a:chExt cx="1983103" cy="12811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3103" cy="1281124"/>
            </a:xfrm>
            <a:custGeom>
              <a:avLst/>
              <a:gdLst/>
              <a:ahLst/>
              <a:cxnLst/>
              <a:rect r="r" b="b" t="t" l="l"/>
              <a:pathLst>
                <a:path h="1281124" w="1983103">
                  <a:moveTo>
                    <a:pt x="36343" y="0"/>
                  </a:moveTo>
                  <a:lnTo>
                    <a:pt x="1946760" y="0"/>
                  </a:lnTo>
                  <a:cubicBezTo>
                    <a:pt x="1956398" y="0"/>
                    <a:pt x="1965643" y="3829"/>
                    <a:pt x="1972458" y="10645"/>
                  </a:cubicBezTo>
                  <a:cubicBezTo>
                    <a:pt x="1979274" y="17460"/>
                    <a:pt x="1983103" y="26705"/>
                    <a:pt x="1983103" y="36343"/>
                  </a:cubicBezTo>
                  <a:lnTo>
                    <a:pt x="1983103" y="1244781"/>
                  </a:lnTo>
                  <a:cubicBezTo>
                    <a:pt x="1983103" y="1254420"/>
                    <a:pt x="1979274" y="1263664"/>
                    <a:pt x="1972458" y="1270479"/>
                  </a:cubicBezTo>
                  <a:cubicBezTo>
                    <a:pt x="1965643" y="1277295"/>
                    <a:pt x="1956398" y="1281124"/>
                    <a:pt x="1946760" y="1281124"/>
                  </a:cubicBezTo>
                  <a:lnTo>
                    <a:pt x="36343" y="1281124"/>
                  </a:lnTo>
                  <a:cubicBezTo>
                    <a:pt x="16271" y="1281124"/>
                    <a:pt x="0" y="1264853"/>
                    <a:pt x="0" y="1244781"/>
                  </a:cubicBezTo>
                  <a:lnTo>
                    <a:pt x="0" y="36343"/>
                  </a:lnTo>
                  <a:cubicBezTo>
                    <a:pt x="0" y="26705"/>
                    <a:pt x="3829" y="17460"/>
                    <a:pt x="10645" y="10645"/>
                  </a:cubicBezTo>
                  <a:cubicBezTo>
                    <a:pt x="17460" y="3829"/>
                    <a:pt x="26705" y="0"/>
                    <a:pt x="36343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983103" cy="130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3454874" y="3228598"/>
            <a:ext cx="4046600" cy="6029702"/>
          </a:xfrm>
          <a:custGeom>
            <a:avLst/>
            <a:gdLst/>
            <a:ahLst/>
            <a:cxnLst/>
            <a:rect r="r" b="b" t="t" l="l"/>
            <a:pathLst>
              <a:path h="6029702" w="4046600">
                <a:moveTo>
                  <a:pt x="0" y="0"/>
                </a:moveTo>
                <a:lnTo>
                  <a:pt x="4046600" y="0"/>
                </a:lnTo>
                <a:lnTo>
                  <a:pt x="4046600" y="6029702"/>
                </a:lnTo>
                <a:lnTo>
                  <a:pt x="0" y="6029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622476" y="1910150"/>
            <a:ext cx="1270822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  <a:ea typeface="Tlab 라곰 Bold"/>
              </a:rPr>
              <a:t>프로젝트 진행(스프링)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487289" y="4568201"/>
            <a:ext cx="5064341" cy="2884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ea typeface="210 디딤고딕 Light"/>
              </a:rPr>
              <a:t>스프링의 패키지와 클래스</a:t>
            </a:r>
          </a:p>
          <a:p>
            <a:pPr algn="just">
              <a:lnSpc>
                <a:spcPts val="4590"/>
              </a:lnSpc>
            </a:pPr>
          </a:p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메인 패키지 안에 REPOSITORY, COMNTROLLER, MODEL</a:t>
            </a:r>
          </a:p>
          <a:p>
            <a:pPr algn="just">
              <a:lnSpc>
                <a:spcPts val="4590"/>
              </a:lnSpc>
              <a:spcBef>
                <a:spcPct val="0"/>
              </a:spcBef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패키지로 이루어져 있다.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717629" y="3864542"/>
            <a:ext cx="6603661" cy="4266096"/>
            <a:chOff x="0" y="0"/>
            <a:chExt cx="1983103" cy="12811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3103" cy="1281124"/>
            </a:xfrm>
            <a:custGeom>
              <a:avLst/>
              <a:gdLst/>
              <a:ahLst/>
              <a:cxnLst/>
              <a:rect r="r" b="b" t="t" l="l"/>
              <a:pathLst>
                <a:path h="1281124" w="1983103">
                  <a:moveTo>
                    <a:pt x="36343" y="0"/>
                  </a:moveTo>
                  <a:lnTo>
                    <a:pt x="1946760" y="0"/>
                  </a:lnTo>
                  <a:cubicBezTo>
                    <a:pt x="1956398" y="0"/>
                    <a:pt x="1965643" y="3829"/>
                    <a:pt x="1972458" y="10645"/>
                  </a:cubicBezTo>
                  <a:cubicBezTo>
                    <a:pt x="1979274" y="17460"/>
                    <a:pt x="1983103" y="26705"/>
                    <a:pt x="1983103" y="36343"/>
                  </a:cubicBezTo>
                  <a:lnTo>
                    <a:pt x="1983103" y="1244781"/>
                  </a:lnTo>
                  <a:cubicBezTo>
                    <a:pt x="1983103" y="1254420"/>
                    <a:pt x="1979274" y="1263664"/>
                    <a:pt x="1972458" y="1270479"/>
                  </a:cubicBezTo>
                  <a:cubicBezTo>
                    <a:pt x="1965643" y="1277295"/>
                    <a:pt x="1956398" y="1281124"/>
                    <a:pt x="1946760" y="1281124"/>
                  </a:cubicBezTo>
                  <a:lnTo>
                    <a:pt x="36343" y="1281124"/>
                  </a:lnTo>
                  <a:cubicBezTo>
                    <a:pt x="16271" y="1281124"/>
                    <a:pt x="0" y="1264853"/>
                    <a:pt x="0" y="1244781"/>
                  </a:cubicBezTo>
                  <a:lnTo>
                    <a:pt x="0" y="36343"/>
                  </a:lnTo>
                  <a:cubicBezTo>
                    <a:pt x="0" y="26705"/>
                    <a:pt x="3829" y="17460"/>
                    <a:pt x="10645" y="10645"/>
                  </a:cubicBezTo>
                  <a:cubicBezTo>
                    <a:pt x="17460" y="3829"/>
                    <a:pt x="26705" y="0"/>
                    <a:pt x="36343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983103" cy="130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622476" y="3664710"/>
            <a:ext cx="6655887" cy="4795928"/>
          </a:xfrm>
          <a:custGeom>
            <a:avLst/>
            <a:gdLst/>
            <a:ahLst/>
            <a:cxnLst/>
            <a:rect r="r" b="b" t="t" l="l"/>
            <a:pathLst>
              <a:path h="4795928" w="6655887">
                <a:moveTo>
                  <a:pt x="0" y="0"/>
                </a:moveTo>
                <a:lnTo>
                  <a:pt x="6655887" y="0"/>
                </a:lnTo>
                <a:lnTo>
                  <a:pt x="6655887" y="4795928"/>
                </a:lnTo>
                <a:lnTo>
                  <a:pt x="0" y="4795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622476" y="1910150"/>
            <a:ext cx="1270822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  <a:ea typeface="Tlab 라곰 Bold"/>
              </a:rPr>
              <a:t>프로젝트 진행(스프링)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487289" y="4277689"/>
            <a:ext cx="5064341" cy="346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ea typeface="210 디딤고딕 Light"/>
              </a:rPr>
              <a:t>스프링 실행</a:t>
            </a:r>
          </a:p>
          <a:p>
            <a:pPr algn="just">
              <a:lnSpc>
                <a:spcPts val="4590"/>
              </a:lnSpc>
            </a:pPr>
          </a:p>
          <a:p>
            <a:pPr algn="just">
              <a:lnSpc>
                <a:spcPts val="4590"/>
              </a:lnSpc>
              <a:spcBef>
                <a:spcPct val="0"/>
              </a:spcBef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POST 형식으로 제목과 가수를 입력할 시 유튜브 링크가 나온다. 이는 안무 그 노래의 안무영상으로 연결된다.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793917" y="3929626"/>
            <a:ext cx="6603661" cy="4266096"/>
            <a:chOff x="0" y="0"/>
            <a:chExt cx="1983103" cy="12811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3103" cy="1281124"/>
            </a:xfrm>
            <a:custGeom>
              <a:avLst/>
              <a:gdLst/>
              <a:ahLst/>
              <a:cxnLst/>
              <a:rect r="r" b="b" t="t" l="l"/>
              <a:pathLst>
                <a:path h="1281124" w="1983103">
                  <a:moveTo>
                    <a:pt x="36343" y="0"/>
                  </a:moveTo>
                  <a:lnTo>
                    <a:pt x="1946760" y="0"/>
                  </a:lnTo>
                  <a:cubicBezTo>
                    <a:pt x="1956398" y="0"/>
                    <a:pt x="1965643" y="3829"/>
                    <a:pt x="1972458" y="10645"/>
                  </a:cubicBezTo>
                  <a:cubicBezTo>
                    <a:pt x="1979274" y="17460"/>
                    <a:pt x="1983103" y="26705"/>
                    <a:pt x="1983103" y="36343"/>
                  </a:cubicBezTo>
                  <a:lnTo>
                    <a:pt x="1983103" y="1244781"/>
                  </a:lnTo>
                  <a:cubicBezTo>
                    <a:pt x="1983103" y="1254420"/>
                    <a:pt x="1979274" y="1263664"/>
                    <a:pt x="1972458" y="1270479"/>
                  </a:cubicBezTo>
                  <a:cubicBezTo>
                    <a:pt x="1965643" y="1277295"/>
                    <a:pt x="1956398" y="1281124"/>
                    <a:pt x="1946760" y="1281124"/>
                  </a:cubicBezTo>
                  <a:lnTo>
                    <a:pt x="36343" y="1281124"/>
                  </a:lnTo>
                  <a:cubicBezTo>
                    <a:pt x="16271" y="1281124"/>
                    <a:pt x="0" y="1264853"/>
                    <a:pt x="0" y="1244781"/>
                  </a:cubicBezTo>
                  <a:lnTo>
                    <a:pt x="0" y="36343"/>
                  </a:lnTo>
                  <a:cubicBezTo>
                    <a:pt x="0" y="26705"/>
                    <a:pt x="3829" y="17460"/>
                    <a:pt x="10645" y="10645"/>
                  </a:cubicBezTo>
                  <a:cubicBezTo>
                    <a:pt x="17460" y="3829"/>
                    <a:pt x="26705" y="0"/>
                    <a:pt x="36343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983103" cy="130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209305" y="1429119"/>
            <a:ext cx="4967984" cy="7428762"/>
          </a:xfrm>
          <a:custGeom>
            <a:avLst/>
            <a:gdLst/>
            <a:ahLst/>
            <a:cxnLst/>
            <a:rect r="r" b="b" t="t" l="l"/>
            <a:pathLst>
              <a:path h="7428762" w="4967984">
                <a:moveTo>
                  <a:pt x="0" y="0"/>
                </a:moveTo>
                <a:lnTo>
                  <a:pt x="4967985" y="0"/>
                </a:lnTo>
                <a:lnTo>
                  <a:pt x="4967985" y="7428762"/>
                </a:lnTo>
                <a:lnTo>
                  <a:pt x="0" y="7428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7177290" y="1821802"/>
            <a:ext cx="9836915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  <a:ea typeface="Tlab 라곰 Bold"/>
              </a:rPr>
              <a:t>프로젝트 진행(리액트)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563577" y="4568201"/>
            <a:ext cx="5064341" cy="346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ea typeface="210 디딤고딕 Light"/>
              </a:rPr>
              <a:t>리액트 파일</a:t>
            </a:r>
          </a:p>
          <a:p>
            <a:pPr algn="just">
              <a:lnSpc>
                <a:spcPts val="4590"/>
              </a:lnSpc>
            </a:pPr>
          </a:p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APP.JS를 메인으로 검색 바, 검색기록을 표시해주고 스프링과 주고 받는 파일이다.</a:t>
            </a:r>
          </a:p>
          <a:p>
            <a:pPr algn="just">
              <a:lnSpc>
                <a:spcPts val="4590"/>
              </a:lnSpc>
              <a:spcBef>
                <a:spcPct val="0"/>
              </a:spcBef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CSS 파일로 스타일을 꾸며준다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95" y="-986755"/>
            <a:ext cx="18397789" cy="12260510"/>
            <a:chOff x="0" y="0"/>
            <a:chExt cx="24530386" cy="1634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7318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34637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6593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259779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32966" y="0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17318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4637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086593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259779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432966" y="4076253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17318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4637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86593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259779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432966" y="815250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7318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34637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086593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259779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432966" y="12249927"/>
              <a:ext cx="4097420" cy="4097420"/>
            </a:xfrm>
            <a:custGeom>
              <a:avLst/>
              <a:gdLst/>
              <a:ahLst/>
              <a:cxnLst/>
              <a:rect r="r" b="b" t="t" l="l"/>
              <a:pathLst>
                <a:path h="4097420" w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936185"/>
            <a:ext cx="16230600" cy="8414630"/>
            <a:chOff x="0" y="0"/>
            <a:chExt cx="7599513" cy="39399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99513" cy="3939909"/>
            </a:xfrm>
            <a:custGeom>
              <a:avLst/>
              <a:gdLst/>
              <a:ahLst/>
              <a:cxnLst/>
              <a:rect r="r" b="b" t="t" l="l"/>
              <a:pathLst>
                <a:path h="3939909" w="7599513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anchor="ctr" rtlCol="false" tIns="28575" lIns="28575" bIns="28575" rIns="28575"/>
            <a:lstStyle/>
            <a:p>
              <a:pPr algn="ctr" marL="0" indent="0" lvl="0">
                <a:lnSpc>
                  <a:spcPts val="149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717629" y="3864542"/>
            <a:ext cx="6603661" cy="4266096"/>
            <a:chOff x="0" y="0"/>
            <a:chExt cx="1983103" cy="12811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3103" cy="1281124"/>
            </a:xfrm>
            <a:custGeom>
              <a:avLst/>
              <a:gdLst/>
              <a:ahLst/>
              <a:cxnLst/>
              <a:rect r="r" b="b" t="t" l="l"/>
              <a:pathLst>
                <a:path h="1281124" w="1983103">
                  <a:moveTo>
                    <a:pt x="36343" y="0"/>
                  </a:moveTo>
                  <a:lnTo>
                    <a:pt x="1946760" y="0"/>
                  </a:lnTo>
                  <a:cubicBezTo>
                    <a:pt x="1956398" y="0"/>
                    <a:pt x="1965643" y="3829"/>
                    <a:pt x="1972458" y="10645"/>
                  </a:cubicBezTo>
                  <a:cubicBezTo>
                    <a:pt x="1979274" y="17460"/>
                    <a:pt x="1983103" y="26705"/>
                    <a:pt x="1983103" y="36343"/>
                  </a:cubicBezTo>
                  <a:lnTo>
                    <a:pt x="1983103" y="1244781"/>
                  </a:lnTo>
                  <a:cubicBezTo>
                    <a:pt x="1983103" y="1254420"/>
                    <a:pt x="1979274" y="1263664"/>
                    <a:pt x="1972458" y="1270479"/>
                  </a:cubicBezTo>
                  <a:cubicBezTo>
                    <a:pt x="1965643" y="1277295"/>
                    <a:pt x="1956398" y="1281124"/>
                    <a:pt x="1946760" y="1281124"/>
                  </a:cubicBezTo>
                  <a:lnTo>
                    <a:pt x="36343" y="1281124"/>
                  </a:lnTo>
                  <a:cubicBezTo>
                    <a:pt x="16271" y="1281124"/>
                    <a:pt x="0" y="1264853"/>
                    <a:pt x="0" y="1244781"/>
                  </a:cubicBezTo>
                  <a:lnTo>
                    <a:pt x="0" y="36343"/>
                  </a:lnTo>
                  <a:cubicBezTo>
                    <a:pt x="0" y="26705"/>
                    <a:pt x="3829" y="17460"/>
                    <a:pt x="10645" y="10645"/>
                  </a:cubicBezTo>
                  <a:cubicBezTo>
                    <a:pt x="17460" y="3829"/>
                    <a:pt x="26705" y="0"/>
                    <a:pt x="36343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983103" cy="130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048847" y="3864542"/>
            <a:ext cx="7095153" cy="4102521"/>
          </a:xfrm>
          <a:custGeom>
            <a:avLst/>
            <a:gdLst/>
            <a:ahLst/>
            <a:cxnLst/>
            <a:rect r="r" b="b" t="t" l="l"/>
            <a:pathLst>
              <a:path h="4102521" w="7095153">
                <a:moveTo>
                  <a:pt x="0" y="0"/>
                </a:moveTo>
                <a:lnTo>
                  <a:pt x="7095153" y="0"/>
                </a:lnTo>
                <a:lnTo>
                  <a:pt x="7095153" y="4102520"/>
                </a:lnTo>
                <a:lnTo>
                  <a:pt x="0" y="4102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622476" y="1910150"/>
            <a:ext cx="1270822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  <a:ea typeface="Tlab 라곰 Bold"/>
              </a:rPr>
              <a:t>프로젝트 진행(리액트)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487289" y="4339601"/>
            <a:ext cx="5064341" cy="346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ea typeface="210 디딤고딕 Light"/>
              </a:rPr>
              <a:t>초기 화면</a:t>
            </a:r>
          </a:p>
          <a:p>
            <a:pPr algn="just">
              <a:lnSpc>
                <a:spcPts val="4590"/>
              </a:lnSpc>
            </a:pPr>
          </a:p>
          <a:p>
            <a:pPr algn="just">
              <a:lnSpc>
                <a:spcPts val="4590"/>
              </a:lnSpc>
            </a:pPr>
            <a:r>
              <a:rPr lang="en-US" sz="3000">
                <a:solidFill>
                  <a:srgbClr val="40352D"/>
                </a:solidFill>
                <a:latin typeface="210 디딤고딕 Light"/>
                <a:ea typeface="210 디딤고딕 Light"/>
              </a:rPr>
              <a:t>제목과 가수를 순서대로 입력하는 창과 검색버튼이 있다.</a:t>
            </a:r>
          </a:p>
          <a:p>
            <a:pPr algn="just">
              <a:lnSpc>
                <a:spcPts val="4590"/>
              </a:lnSpc>
              <a:spcBef>
                <a:spcPct val="0"/>
              </a:spcBef>
            </a:pPr>
            <a:r>
              <a:rPr lang="en-US" sz="3000">
                <a:solidFill>
                  <a:srgbClr val="40352D"/>
                </a:solidFill>
                <a:ea typeface="210 디딤고딕 Light"/>
              </a:rPr>
              <a:t>검색 후에는 검색 기록도 함께 보여진다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DAGCEJo1eH4</dc:identifier>
  <dcterms:modified xsi:type="dcterms:W3CDTF">2011-08-01T06:04:30Z</dcterms:modified>
  <cp:revision>1</cp:revision>
  <dc:title>민트색 크림색 그룹 프로젝트 프레젠테이션</dc:title>
</cp:coreProperties>
</file>