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29C9774-8F97-4DA5-9EA3-5CF4CA5DE186}"/>
              </a:ext>
            </a:extLst>
          </p:cNvPr>
          <p:cNvSpPr/>
          <p:nvPr/>
        </p:nvSpPr>
        <p:spPr>
          <a:xfrm>
            <a:off x="2210700" y="1606697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br>
              <a:rPr dirty="0"/>
            </a:b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 теме: «База данных Издательства. Подсистема служба маркетинга»</a:t>
            </a:r>
            <a:br>
              <a:rPr dirty="0"/>
            </a:br>
            <a:endParaRPr lang="ru-RU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03B2B2D-1D63-477B-A83E-062431D04C75}"/>
              </a:ext>
            </a:extLst>
          </p:cNvPr>
          <p:cNvSpPr/>
          <p:nvPr/>
        </p:nvSpPr>
        <p:spPr>
          <a:xfrm>
            <a:off x="532660" y="4882671"/>
            <a:ext cx="6399000" cy="11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Выполнила: </a:t>
            </a:r>
            <a:r>
              <a:rPr lang="ru-RU" sz="2800" spc="-1" dirty="0">
                <a:solidFill>
                  <a:srgbClr val="000000"/>
                </a:solidFill>
                <a:latin typeface="Calibri"/>
                <a:ea typeface="DejaVu Sans"/>
              </a:rPr>
              <a:t>Овчинникова </a:t>
            </a:r>
            <a:r>
              <a:rPr lang="ru-RU" sz="2800" spc="-1">
                <a:solidFill>
                  <a:srgbClr val="000000"/>
                </a:solidFill>
                <a:latin typeface="Calibri"/>
                <a:ea typeface="DejaVu Sans"/>
              </a:rPr>
              <a:t>Арина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Игоревна, 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414 группа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Преподаватель: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Пунгин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Илья Вячеславович.</a:t>
            </a:r>
            <a:endParaRPr lang="ru-RU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28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7816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13169"/>
              </p:ext>
            </p:extLst>
          </p:nvPr>
        </p:nvGraphicFramePr>
        <p:xfrm>
          <a:off x="1226330" y="1254883"/>
          <a:ext cx="8596311" cy="55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sz="16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Serial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Уникальный идентификатор 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книги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Название книги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Ссылка на автора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Жанр книги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published_date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Дата публикации книги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NUMERIC(10,2)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Цена книги (не может быть отрицательной)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Остаток на складе (не может быть отрицательным)</a:t>
                      </a:r>
                      <a:br>
                        <a:rPr lang="ru-RU" sz="1600" dirty="0"/>
                      </a:b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691" y="90739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6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books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4871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02482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060388"/>
              </p:ext>
            </p:extLst>
          </p:nvPr>
        </p:nvGraphicFramePr>
        <p:xfrm>
          <a:off x="677691" y="1296298"/>
          <a:ext cx="8596311" cy="574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campaign_id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кампании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campaign_name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Название кампании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Дата начала кампании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Дата окончания кампании (должна быть не раньше </a:t>
                      </a:r>
                      <a:r>
                        <a:rPr lang="ru-RU" dirty="0" err="1">
                          <a:effectLst/>
                        </a:rPr>
                        <a:t>start_date</a:t>
                      </a:r>
                      <a:r>
                        <a:rPr lang="ru-RU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NUMERIC(12,2)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Бюджет кампании (не может быть отрицательным)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Описание кампании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marketer_id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 на маркетолога (внешний ключ)</a:t>
                      </a:r>
                      <a:br>
                        <a:rPr lang="ru-RU" dirty="0"/>
                      </a:b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691" y="99972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7 – Структура таблицы: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campaigns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1854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47790"/>
              </p:ext>
            </p:extLst>
          </p:nvPr>
        </p:nvGraphicFramePr>
        <p:xfrm>
          <a:off x="677691" y="1584170"/>
          <a:ext cx="8596311" cy="416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материала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campaign_id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кампанию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material_type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Тип материала (</a:t>
                      </a:r>
                      <a:r>
                        <a:rPr lang="ru-RU" dirty="0" err="1">
                          <a:effectLst/>
                        </a:rPr>
                        <a:t>Email</a:t>
                      </a:r>
                      <a:r>
                        <a:rPr lang="ru-RU" dirty="0">
                          <a:effectLst/>
                        </a:rPr>
                        <a:t>, Баннер и др.)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Содержание материала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distribution_date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Дата распространения материала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8 – Структура таблицы: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marketing_materials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9491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675413"/>
              </p:ext>
            </p:extLst>
          </p:nvPr>
        </p:nvGraphicFramePr>
        <p:xfrm>
          <a:off x="677691" y="1584170"/>
          <a:ext cx="8596311" cy="41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заказа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клиента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order_date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Дата заказа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total_amount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NUMERIC(10,2)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Сумма заказа (не может быть отрицательной)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Название книги в заказе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Жанр книги в заказе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390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9 – Структура таблицы: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orders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0994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4568A7-FCE8-4447-89BA-D291A2F0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1" y="0"/>
            <a:ext cx="3109229" cy="22252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47153-1753-439C-A6B8-70D6354D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8" y="2351500"/>
            <a:ext cx="9533446" cy="39627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823417-65B6-4994-842B-1CD5037FD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845" y="0"/>
            <a:ext cx="1905165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9FEEFA-D269-4F8E-A9F3-47A26AAF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63505" cy="2423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A45F70-AD66-4D80-8148-78AFB2C2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34" y="194327"/>
            <a:ext cx="7597798" cy="20347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577F1C-A7B0-4962-B011-63092D4D9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403" y="1041849"/>
            <a:ext cx="1920406" cy="21642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8FD744-09F3-41BD-878F-3C4DF2216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63" y="2344431"/>
            <a:ext cx="7628281" cy="20270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AD8046-EC51-4494-910F-44A9B34E8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18" y="4452682"/>
            <a:ext cx="1905165" cy="21414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2C3F56-741A-4177-889C-E43F62BCA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698" y="4967507"/>
            <a:ext cx="4953429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A564EF-4289-456C-9B43-6CC64356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7" y="157852"/>
            <a:ext cx="2872989" cy="22099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A0A3EA-F8D9-4F30-BE1A-A7D652A6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69" y="97928"/>
            <a:ext cx="7597798" cy="19661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E96A4C-CB5F-4B4C-869B-FE374DB84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530" y="932842"/>
            <a:ext cx="2042337" cy="20804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5541F7-3F8D-48E2-946C-54C325159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7" y="2447112"/>
            <a:ext cx="7491109" cy="38103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E94A8C-95E1-46C4-ABE6-ACFBBDC4F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736" y="3078842"/>
            <a:ext cx="3749365" cy="15317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335D8F-6481-402C-9CFB-D85A90226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447" y="4860011"/>
            <a:ext cx="751397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A7669-300F-4986-B7C5-60636991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0"/>
            <a:ext cx="8596668" cy="86040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E3E69-7A57-42C2-8AB7-BC3BFF59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6" y="1435066"/>
            <a:ext cx="7854105" cy="5982228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В рамках курсовой работы была разработана база данных для подсистемы маркетинга издательства, которая позволяет эффективно управлять всеми аспектами маркетинговой деятельности. Система хранит информацию о рекламных кампаниях, маркетинговых материалах, авторах, книгах и клиентах, а также отслеживает продажи и анализирует эффективность маркетинговых активностей.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F06B0-95D3-454E-9914-99ECBED6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часть работы.</a:t>
            </a:r>
            <a:br>
              <a:rPr lang="ru-RU" dirty="0"/>
            </a:br>
            <a:endParaRPr lang="ru-RU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6B3FC6C-E9A8-4D22-ACA1-442207ADC3DB}"/>
              </a:ext>
            </a:extLst>
          </p:cNvPr>
          <p:cNvSpPr/>
          <p:nvPr/>
        </p:nvSpPr>
        <p:spPr>
          <a:xfrm>
            <a:off x="677334" y="1668425"/>
            <a:ext cx="7774920" cy="44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10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Предметная область базы данных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маркетинговая деятельность издательства, включающая управление рекламными кампаниями, продвижение печатных и цифровых изданий (книг, журналов, электронных и аудиокниг), а также анализ эффективности маркетинговых активностей.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Цель курсовой работы: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Разработка специализированной базы данных для автоматизации маркетинговых процессов издательства, обеспечивающей планирование, контроль и анализ рекламных кампаний.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 dirty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1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9D6FF-8D42-4D90-98B8-59FA9AE8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68" y="22786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ER-</a:t>
            </a:r>
            <a:r>
              <a:rPr lang="ru-RU" dirty="0"/>
              <a:t>модель базы данных.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A171175-61FA-4620-B39C-71BA791A4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557" y="815975"/>
            <a:ext cx="8231863" cy="5814165"/>
          </a:xfrm>
        </p:spPr>
      </p:pic>
    </p:spTree>
    <p:extLst>
      <p:ext uri="{BB962C8B-B14F-4D97-AF65-F5344CB8AC3E}">
        <p14:creationId xmlns:p14="http://schemas.microsoft.com/office/powerpoint/2010/main" val="395807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9D6FF-8D42-4D90-98B8-59FA9AE8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68" y="22786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Логическая структура БД.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2631ECE-6996-45F4-A1BD-83B342D8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8" y="994300"/>
            <a:ext cx="10861574" cy="5145380"/>
          </a:xfrm>
        </p:spPr>
      </p:pic>
    </p:spTree>
    <p:extLst>
      <p:ext uri="{BB962C8B-B14F-4D97-AF65-F5344CB8AC3E}">
        <p14:creationId xmlns:p14="http://schemas.microsoft.com/office/powerpoint/2010/main" val="14109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923476"/>
              </p:ext>
            </p:extLst>
          </p:nvPr>
        </p:nvGraphicFramePr>
        <p:xfrm>
          <a:off x="677691" y="1584170"/>
          <a:ext cx="8596311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пользователя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Логин пользователя (уникальный)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Password_hash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Хеш пароля пользователя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user_role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Роль пользователя (Администратор, Маркетолог, Клиент)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Дата и время создания записи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users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7211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51269"/>
              </p:ext>
            </p:extLst>
          </p:nvPr>
        </p:nvGraphicFramePr>
        <p:xfrm>
          <a:off x="677691" y="1584170"/>
          <a:ext cx="8596311" cy="39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администратора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пользователя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администратора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администратора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Контактный телефон администратора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2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administrators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49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384418"/>
              </p:ext>
            </p:extLst>
          </p:nvPr>
        </p:nvGraphicFramePr>
        <p:xfrm>
          <a:off x="677691" y="1584170"/>
          <a:ext cx="8596311" cy="499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пользователя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Отдел маркетолога (</a:t>
                      </a:r>
                      <a:r>
                        <a:rPr lang="ru-RU" dirty="0" err="1">
                          <a:effectLst/>
                        </a:rPr>
                        <a:t>Digital</a:t>
                      </a:r>
                      <a:r>
                        <a:rPr lang="ru-RU" dirty="0">
                          <a:effectLst/>
                        </a:rPr>
                        <a:t>, SMM и др.)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Контактный телефон маркетолога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current_projects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Текущие проекты маркетолога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marketers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582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018545"/>
              </p:ext>
            </p:extLst>
          </p:nvPr>
        </p:nvGraphicFramePr>
        <p:xfrm>
          <a:off x="677691" y="1584170"/>
          <a:ext cx="8596311" cy="499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пользователя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Email </a:t>
                      </a:r>
                      <a:r>
                        <a:rPr lang="ru-RU" dirty="0">
                          <a:effectLst/>
                        </a:rPr>
                        <a:t>клиента (уникальный)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Контактный телефон клиента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Адрес клиента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customers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2498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656806"/>
              </p:ext>
            </p:extLst>
          </p:nvPr>
        </p:nvGraphicFramePr>
        <p:xfrm>
          <a:off x="677691" y="1584170"/>
          <a:ext cx="8596311" cy="299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автора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автора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TEXT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Биография автора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5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authors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0174761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819</Words>
  <Application>Microsoft Office PowerPoint</Application>
  <PresentationFormat>Широкоэкранный</PresentationFormat>
  <Paragraphs>227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Основная часть работы. </vt:lpstr>
      <vt:lpstr>ER-модель базы данных. </vt:lpstr>
      <vt:lpstr>Логическая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Vadim4ig</dc:creator>
  <cp:lastModifiedBy>Vadim4ig</cp:lastModifiedBy>
  <cp:revision>30</cp:revision>
  <dcterms:created xsi:type="dcterms:W3CDTF">2025-03-26T18:59:22Z</dcterms:created>
  <dcterms:modified xsi:type="dcterms:W3CDTF">2025-04-01T21:52:29Z</dcterms:modified>
</cp:coreProperties>
</file>