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charts/chart3.xml" ContentType="application/vnd.openxmlformats-officedocument.drawingml.char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491968449536531"/>
          <c:y val="0.0417178493810829"/>
          <c:w val="0.548275663538488"/>
          <c:h val="0.5916091845412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"/>
                <c:pt idx="0">
                  <c:v>Книги Авторы</c:v>
                </c:pt>
                <c:pt idx="1">
                  <c:v>Компании Маркетологи Маркетинговые материалы</c:v>
                </c:pt>
                <c:pt idx="2">
                  <c:v>Клиенты Заказы</c:v>
                </c:pt>
                <c:pt idx="3">
                  <c:v/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12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"/>
                <c:pt idx="0">
                  <c:v>Книги Авторы</c:v>
                </c:pt>
                <c:pt idx="1">
                  <c:v>Компании Маркетологи Маркетинговые материалы</c:v>
                </c:pt>
                <c:pt idx="2">
                  <c:v>Клиенты Заказы</c:v>
                </c:pt>
                <c:pt idx="3">
                  <c:v/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12</c:v>
                </c:pt>
                <c:pt idx="1">
                  <c:v>10</c:v>
                </c:pt>
                <c:pt idx="2">
                  <c:v>12</c:v>
                </c:pt>
              </c:numCache>
            </c:numRef>
          </c:val>
        </c:ser>
        <c:gapWidth val="100"/>
        <c:overlap val="0"/>
        <c:axId val="44632175"/>
        <c:axId val="61781650"/>
      </c:barChart>
      <c:catAx>
        <c:axId val="44632175"/>
        <c:scaling>
          <c:orientation val="minMax"/>
        </c:scaling>
        <c:delete val="0"/>
        <c:axPos val="b"/>
        <c:numFmt formatCode="[$-419]dd/mm/yyyy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61781650"/>
        <c:crossesAt val="0"/>
        <c:auto val="1"/>
        <c:lblAlgn val="ctr"/>
        <c:lblOffset val="100"/>
        <c:noMultiLvlLbl val="0"/>
      </c:catAx>
      <c:valAx>
        <c:axId val="6178165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44632175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831239452465779"/>
          <c:y val="0.46749638848761"/>
          <c:w val="0.136508531783236"/>
          <c:h val="0.177019668852095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latin typeface="Arial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97664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2700720"/>
            <a:ext cx="8596440" cy="846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97664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2700720"/>
            <a:ext cx="8596440" cy="846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8212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7160" y="497664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8212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8344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49008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7716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8344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49008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677160" y="2700720"/>
            <a:ext cx="8596440" cy="846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08212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77160" y="497664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08212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58344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49008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7716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358344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649008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2700720"/>
            <a:ext cx="8596440" cy="846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ru-RU" sz="5400" spc="-1" strike="noStrike">
                <a:solidFill>
                  <a:srgbClr val="5fcbef"/>
                </a:solidFill>
                <a:latin typeface="Trebuchet MS"/>
              </a:rPr>
              <a:t>Образец заголовка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C152912-473E-4296-9AAE-B07DE40B6E48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4/2/25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5D20E00-ABC1-44A3-AEFC-6DC7180BA485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Второй уровень структуры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Третий уровень структуры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Четвёртый уровень структуры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Пятый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Шестой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Седьмой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Образец заголовка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Образец текста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rgbClr val="404040"/>
                </a:solidFill>
                <a:latin typeface="Trebuchet MS"/>
              </a:rPr>
              <a:t>Второй уровень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rgbClr val="404040"/>
                </a:solidFill>
                <a:latin typeface="Trebuchet MS"/>
              </a:rPr>
              <a:t>Третий уровень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Четвертый уровень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Пятый уровень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91E5A90-85C8-4AC2-8178-541F78058D52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4/2/25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E04F33C-92C5-4CF7-8774-FCF1974A0BA8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B26FE0-16FE-4FF3-A78F-E95F0B5E7915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4/2/25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28" name="PlaceHolder 1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B2FC923-9DCB-43B9-B45B-989057F7FA56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Для правки текста заглавия щёлкните мышью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Второй уровень структуры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Третий уровень структуры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Четвёртый уровень структуры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Пятый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Шестой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Седьмой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6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9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0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1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2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3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4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5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6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7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78" name="PlaceHolder 12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5fcbef"/>
                </a:solidFill>
                <a:latin typeface="Trebuchet MS"/>
              </a:rPr>
              <a:t>Образец заголовка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9" name="PlaceHolder 13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808080"/>
                </a:solidFill>
                <a:latin typeface="Trebuchet MS"/>
              </a:rPr>
              <a:t>Образец текста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0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E65958-5443-43B9-B7C5-99E1E1CD2F9A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4/2/25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181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82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814F330-47F8-4199-87F7-11C448205B56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210760" y="16066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ГПОУ «Сыктывкарский политехнический техникум».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Курсовая работа</a:t>
            </a:r>
            <a:br/>
            <a:r>
              <a:rPr b="0" lang="ru-R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по теме: «База данных Издательства. Подсистема служба маркетинга»</a:t>
            </a:r>
            <a:br/>
            <a:endParaRPr b="0" lang="ru-RU" sz="40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32800" y="4882680"/>
            <a:ext cx="6398640" cy="11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3000"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Выполнила: Овчинникова Арина Игоревна, 414 группа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Преподаватель: Пунгин Илья Вячеславович.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1797840" y="1764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Физическая структура БД.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43" name="Table 2"/>
          <p:cNvGraphicFramePr/>
          <p:nvPr/>
        </p:nvGraphicFramePr>
        <p:xfrm>
          <a:off x="1226160" y="1254960"/>
          <a:ext cx="8596080" cy="4553280"/>
        </p:xfrm>
        <a:graphic>
          <a:graphicData uri="http://schemas.openxmlformats.org/drawingml/2006/table">
            <a:tbl>
              <a:tblPr/>
              <a:tblGrid>
                <a:gridCol w="2865240"/>
                <a:gridCol w="2865240"/>
                <a:gridCol w="2865600"/>
              </a:tblGrid>
              <a:tr h="326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Поле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Тип данных</a:t>
                      </a: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	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Комментарий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561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book_id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Serial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Уникальный идентификатор книги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26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title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VARCHAR(255)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Название книги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561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author_id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INTEGER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Ссылка на автора (внешний ключ)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265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genre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VARCHAR(100)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Жанр книги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265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published_date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DATE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Дата публикации книги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561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price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NUMERIC(10,2)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Цена книги (не может быть отрицательной)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10306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stock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INTEGER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Остаток на складе (не может быть отрицательным)</a:t>
                      </a:r>
                      <a:br/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</a:tbl>
          </a:graphicData>
        </a:graphic>
      </p:graphicFrame>
      <p:sp>
        <p:nvSpPr>
          <p:cNvPr id="244" name="CustomShape 3"/>
          <p:cNvSpPr/>
          <p:nvPr/>
        </p:nvSpPr>
        <p:spPr>
          <a:xfrm>
            <a:off x="677520" y="907560"/>
            <a:ext cx="609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Таблица 6 – Структура таблицы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books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797840" y="20232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Физическая структура БД.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46" name="Table 2"/>
          <p:cNvGraphicFramePr/>
          <p:nvPr/>
        </p:nvGraphicFramePr>
        <p:xfrm>
          <a:off x="677520" y="1296360"/>
          <a:ext cx="8596080" cy="4553280"/>
        </p:xfrm>
        <a:graphic>
          <a:graphicData uri="http://schemas.openxmlformats.org/drawingml/2006/table">
            <a:tbl>
              <a:tblPr/>
              <a:tblGrid>
                <a:gridCol w="2865240"/>
                <a:gridCol w="2865240"/>
                <a:gridCol w="28656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Поле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Тип данных</a:t>
                      </a: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	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Комментарий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campaign_id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Serial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Уникальный идентификатор кампании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campaign_name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VARCHAR(255)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Название кампании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start_date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DATE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Дата начала кампании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11530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end_date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DATE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Дата окончания кампании (должна быть не раньше start_date)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budget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NUMERIC(12,2)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Бюджет кампании (не может быть отрицательным)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description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Описание кампании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11530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marketer_id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INTEGER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Ссылка на маркетолога (внешний ключ)</a:t>
                      </a:r>
                      <a:br/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</a:tbl>
          </a:graphicData>
        </a:graphic>
      </p:graphicFrame>
      <p:sp>
        <p:nvSpPr>
          <p:cNvPr id="247" name="CustomShape 3"/>
          <p:cNvSpPr/>
          <p:nvPr/>
        </p:nvSpPr>
        <p:spPr>
          <a:xfrm>
            <a:off x="677520" y="999720"/>
            <a:ext cx="609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Таблица 7 – Структура таблицы: campaigns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677160" y="26352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Физическая структура БД.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49" name="Table 2"/>
          <p:cNvGraphicFramePr/>
          <p:nvPr/>
        </p:nvGraphicFramePr>
        <p:xfrm>
          <a:off x="677520" y="1584000"/>
          <a:ext cx="8596080" cy="3719160"/>
        </p:xfrm>
        <a:graphic>
          <a:graphicData uri="http://schemas.openxmlformats.org/drawingml/2006/table">
            <a:tbl>
              <a:tblPr/>
              <a:tblGrid>
                <a:gridCol w="2865240"/>
                <a:gridCol w="2865240"/>
                <a:gridCol w="28656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Поле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Тип данных</a:t>
                      </a: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	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Комментарий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material_id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Serial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Уникальный идентификатор материала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622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campaign_id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INTEGER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Ссылка на кампанию (внешний ключ)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material_type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VARCHAR(100)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Тип материала (Email, Баннер и др.)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622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content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Содержание материала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8877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distribution_date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DATE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Дата распространения материала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</a:tbl>
          </a:graphicData>
        </a:graphic>
      </p:graphicFrame>
      <p:sp>
        <p:nvSpPr>
          <p:cNvPr id="250" name="CustomShape 3"/>
          <p:cNvSpPr/>
          <p:nvPr/>
        </p:nvSpPr>
        <p:spPr>
          <a:xfrm>
            <a:off x="677160" y="1153800"/>
            <a:ext cx="609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Таблица 8 – Структура таблицы: marketing_materials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677160" y="26352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Физическая структура БД.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52" name="Table 2"/>
          <p:cNvGraphicFramePr/>
          <p:nvPr/>
        </p:nvGraphicFramePr>
        <p:xfrm>
          <a:off x="677520" y="1584000"/>
          <a:ext cx="8596080" cy="4136040"/>
        </p:xfrm>
        <a:graphic>
          <a:graphicData uri="http://schemas.openxmlformats.org/drawingml/2006/table">
            <a:tbl>
              <a:tblPr/>
              <a:tblGrid>
                <a:gridCol w="2865240"/>
                <a:gridCol w="2865240"/>
                <a:gridCol w="2865600"/>
              </a:tblGrid>
              <a:tr h="365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Поле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Тип данных</a:t>
                      </a: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	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Комментарий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900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order_id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Serial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Уникальный идентификатор заказа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6303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customer_id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INTEGER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Ссылка на клиента (внешний ключ)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654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order_date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DATE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Дата заказа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8877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total_amount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NUMERIC(10,2)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Сумма заказа (не может быть отрицательной)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622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title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VARCHAR(255)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Название книги в заказе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639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genre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VARCHAR(255)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Жанр книги в заказе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  <p:sp>
        <p:nvSpPr>
          <p:cNvPr id="253" name="CustomShape 3"/>
          <p:cNvSpPr/>
          <p:nvPr/>
        </p:nvSpPr>
        <p:spPr>
          <a:xfrm>
            <a:off x="677160" y="1153800"/>
            <a:ext cx="609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Таблица 9 – Структура таблицы: orders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Рисунок 2" descr=""/>
          <p:cNvPicPr/>
          <p:nvPr/>
        </p:nvPicPr>
        <p:blipFill>
          <a:blip r:embed="rId1"/>
          <a:stretch/>
        </p:blipFill>
        <p:spPr>
          <a:xfrm>
            <a:off x="126360" y="0"/>
            <a:ext cx="3108960" cy="2224800"/>
          </a:xfrm>
          <a:prstGeom prst="rect">
            <a:avLst/>
          </a:prstGeom>
          <a:ln>
            <a:noFill/>
          </a:ln>
        </p:spPr>
      </p:pic>
      <p:pic>
        <p:nvPicPr>
          <p:cNvPr id="255" name="Рисунок 4" descr=""/>
          <p:cNvPicPr/>
          <p:nvPr/>
        </p:nvPicPr>
        <p:blipFill>
          <a:blip r:embed="rId2"/>
          <a:stretch/>
        </p:blipFill>
        <p:spPr>
          <a:xfrm>
            <a:off x="176760" y="2351520"/>
            <a:ext cx="9533160" cy="3962520"/>
          </a:xfrm>
          <a:prstGeom prst="rect">
            <a:avLst/>
          </a:prstGeom>
          <a:ln>
            <a:noFill/>
          </a:ln>
        </p:spPr>
      </p:pic>
      <p:pic>
        <p:nvPicPr>
          <p:cNvPr id="256" name="Рисунок 6" descr=""/>
          <p:cNvPicPr/>
          <p:nvPr/>
        </p:nvPicPr>
        <p:blipFill>
          <a:blip r:embed="rId3"/>
          <a:stretch/>
        </p:blipFill>
        <p:spPr>
          <a:xfrm>
            <a:off x="3660840" y="0"/>
            <a:ext cx="1904760" cy="217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3063240" cy="2423160"/>
          </a:xfrm>
          <a:prstGeom prst="rect">
            <a:avLst/>
          </a:prstGeom>
          <a:ln>
            <a:noFill/>
          </a:ln>
        </p:spPr>
      </p:pic>
      <p:pic>
        <p:nvPicPr>
          <p:cNvPr id="258" name="Рисунок 4" descr=""/>
          <p:cNvPicPr/>
          <p:nvPr/>
        </p:nvPicPr>
        <p:blipFill>
          <a:blip r:embed="rId2"/>
          <a:stretch/>
        </p:blipFill>
        <p:spPr>
          <a:xfrm>
            <a:off x="3238200" y="194400"/>
            <a:ext cx="7597440" cy="2034360"/>
          </a:xfrm>
          <a:prstGeom prst="rect">
            <a:avLst/>
          </a:prstGeom>
          <a:ln>
            <a:noFill/>
          </a:ln>
        </p:spPr>
      </p:pic>
      <p:pic>
        <p:nvPicPr>
          <p:cNvPr id="259" name="Рисунок 6" descr=""/>
          <p:cNvPicPr/>
          <p:nvPr/>
        </p:nvPicPr>
        <p:blipFill>
          <a:blip r:embed="rId3"/>
          <a:stretch/>
        </p:blipFill>
        <p:spPr>
          <a:xfrm>
            <a:off x="9228240" y="1041840"/>
            <a:ext cx="1919880" cy="2163960"/>
          </a:xfrm>
          <a:prstGeom prst="rect">
            <a:avLst/>
          </a:prstGeom>
          <a:ln>
            <a:noFill/>
          </a:ln>
        </p:spPr>
      </p:pic>
      <p:pic>
        <p:nvPicPr>
          <p:cNvPr id="260" name="Рисунок 8" descr=""/>
          <p:cNvPicPr/>
          <p:nvPr/>
        </p:nvPicPr>
        <p:blipFill>
          <a:blip r:embed="rId4"/>
          <a:stretch/>
        </p:blipFill>
        <p:spPr>
          <a:xfrm>
            <a:off x="133560" y="2344320"/>
            <a:ext cx="7628040" cy="2026800"/>
          </a:xfrm>
          <a:prstGeom prst="rect">
            <a:avLst/>
          </a:prstGeom>
          <a:ln>
            <a:noFill/>
          </a:ln>
        </p:spPr>
      </p:pic>
      <p:pic>
        <p:nvPicPr>
          <p:cNvPr id="261" name="Рисунок 10" descr=""/>
          <p:cNvPicPr/>
          <p:nvPr/>
        </p:nvPicPr>
        <p:blipFill>
          <a:blip r:embed="rId5"/>
          <a:stretch/>
        </p:blipFill>
        <p:spPr>
          <a:xfrm>
            <a:off x="491400" y="4452840"/>
            <a:ext cx="1904760" cy="2140920"/>
          </a:xfrm>
          <a:prstGeom prst="rect">
            <a:avLst/>
          </a:prstGeom>
          <a:ln>
            <a:noFill/>
          </a:ln>
        </p:spPr>
      </p:pic>
      <p:pic>
        <p:nvPicPr>
          <p:cNvPr id="262" name="Рисунок 12" descr=""/>
          <p:cNvPicPr/>
          <p:nvPr/>
        </p:nvPicPr>
        <p:blipFill>
          <a:blip r:embed="rId6"/>
          <a:stretch/>
        </p:blipFill>
        <p:spPr>
          <a:xfrm>
            <a:off x="2500560" y="4967640"/>
            <a:ext cx="4953240" cy="153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Рисунок 4" descr=""/>
          <p:cNvPicPr/>
          <p:nvPr/>
        </p:nvPicPr>
        <p:blipFill>
          <a:blip r:embed="rId1"/>
          <a:stretch/>
        </p:blipFill>
        <p:spPr>
          <a:xfrm>
            <a:off x="78480" y="157680"/>
            <a:ext cx="2872800" cy="2209680"/>
          </a:xfrm>
          <a:prstGeom prst="rect">
            <a:avLst/>
          </a:prstGeom>
          <a:ln>
            <a:noFill/>
          </a:ln>
        </p:spPr>
      </p:pic>
      <p:pic>
        <p:nvPicPr>
          <p:cNvPr id="264" name="Рисунок 6" descr=""/>
          <p:cNvPicPr/>
          <p:nvPr/>
        </p:nvPicPr>
        <p:blipFill>
          <a:blip r:embed="rId2"/>
          <a:stretch/>
        </p:blipFill>
        <p:spPr>
          <a:xfrm>
            <a:off x="3025080" y="97920"/>
            <a:ext cx="7597440" cy="1965600"/>
          </a:xfrm>
          <a:prstGeom prst="rect">
            <a:avLst/>
          </a:prstGeom>
          <a:ln>
            <a:noFill/>
          </a:ln>
        </p:spPr>
      </p:pic>
      <p:pic>
        <p:nvPicPr>
          <p:cNvPr id="265" name="Рисунок 8" descr=""/>
          <p:cNvPicPr/>
          <p:nvPr/>
        </p:nvPicPr>
        <p:blipFill>
          <a:blip r:embed="rId3"/>
          <a:stretch/>
        </p:blipFill>
        <p:spPr>
          <a:xfrm>
            <a:off x="8580600" y="932760"/>
            <a:ext cx="2041920" cy="2080080"/>
          </a:xfrm>
          <a:prstGeom prst="rect">
            <a:avLst/>
          </a:prstGeom>
          <a:ln>
            <a:noFill/>
          </a:ln>
        </p:spPr>
      </p:pic>
      <p:pic>
        <p:nvPicPr>
          <p:cNvPr id="266" name="Рисунок 10" descr=""/>
          <p:cNvPicPr/>
          <p:nvPr/>
        </p:nvPicPr>
        <p:blipFill>
          <a:blip r:embed="rId4"/>
          <a:stretch/>
        </p:blipFill>
        <p:spPr>
          <a:xfrm>
            <a:off x="78480" y="2447280"/>
            <a:ext cx="7490880" cy="3809880"/>
          </a:xfrm>
          <a:prstGeom prst="rect">
            <a:avLst/>
          </a:prstGeom>
          <a:ln>
            <a:noFill/>
          </a:ln>
        </p:spPr>
      </p:pic>
      <p:pic>
        <p:nvPicPr>
          <p:cNvPr id="267" name="Рисунок 12" descr=""/>
          <p:cNvPicPr/>
          <p:nvPr/>
        </p:nvPicPr>
        <p:blipFill>
          <a:blip r:embed="rId5"/>
          <a:stretch/>
        </p:blipFill>
        <p:spPr>
          <a:xfrm>
            <a:off x="7569720" y="3078720"/>
            <a:ext cx="3749040" cy="1531440"/>
          </a:xfrm>
          <a:prstGeom prst="rect">
            <a:avLst/>
          </a:prstGeom>
          <a:ln>
            <a:noFill/>
          </a:ln>
        </p:spPr>
      </p:pic>
      <p:pic>
        <p:nvPicPr>
          <p:cNvPr id="268" name="Рисунок 15" descr=""/>
          <p:cNvPicPr/>
          <p:nvPr/>
        </p:nvPicPr>
        <p:blipFill>
          <a:blip r:embed="rId6"/>
          <a:stretch/>
        </p:blipFill>
        <p:spPr>
          <a:xfrm>
            <a:off x="4194360" y="4860000"/>
            <a:ext cx="7513560" cy="17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36000" y="278640"/>
            <a:ext cx="504000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4000" spc="-1" strike="noStrike">
                <a:latin typeface="Arial"/>
              </a:rPr>
              <a:t>Дашборд</a:t>
            </a:r>
            <a:endParaRPr b="0" lang="ru-RU" sz="4000" spc="-1" strike="noStrike">
              <a:latin typeface="Arial"/>
            </a:endParaRPr>
          </a:p>
        </p:txBody>
      </p:sp>
      <p:graphicFrame>
        <p:nvGraphicFramePr>
          <p:cNvPr id="270" name=""/>
          <p:cNvGraphicFramePr/>
          <p:nvPr/>
        </p:nvGraphicFramePr>
        <p:xfrm>
          <a:off x="571680" y="941400"/>
          <a:ext cx="8303400" cy="573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77160" y="0"/>
            <a:ext cx="8596440" cy="860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ru-RU" sz="4000" spc="-1" strike="noStrike">
                <a:solidFill>
                  <a:srgbClr val="5fcbef"/>
                </a:solidFill>
                <a:latin typeface="Trebuchet MS"/>
              </a:rPr>
              <a:t>Заключение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677160" y="1434960"/>
            <a:ext cx="7853760" cy="5981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</a:rPr>
              <a:t>В рамках курсовой работы была разработана база данных для подсистемы маркетинга издательства, которая позволяет эффективно управлять всеми аспектами маркетинговой деятельности. Система хранит информацию о рекламных кампаниях, маркетинговых материалах, авторах, книгах и клиентах, а также отслеживает продажи и анализирует эффективность маркетинговых активностей.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Основная часть работы.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77160" y="1668600"/>
            <a:ext cx="7774560" cy="44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15000"/>
          </a:bodyPr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Предметная область базы данных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– маркетинговая деятельность издательства, включающая управление рекламными кампаниями, продвижение печатных и цифровых изданий (книг, журналов, электронных и аудиокниг), а также анализ эффективности маркетинговых активностей.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Цель курсовой работы: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Разработка специализированной базы данных для автоматизации маркетинговых процессов издательства, обеспечивающей планирование, контроль и анализ рекламных кампаний.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Задачи курсовой работы: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Разработать структуру базы данных.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Спроектировать логическую структуру БД.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Спроектировать физическую структуру БД.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Реализовать БД в определенной СУБД.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132560" y="2278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ER-</a:t>
            </a: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модель базы данных.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24" name="Объект 6" descr=""/>
          <p:cNvPicPr/>
          <p:nvPr/>
        </p:nvPicPr>
        <p:blipFill>
          <a:blip r:embed="rId1"/>
          <a:stretch/>
        </p:blipFill>
        <p:spPr>
          <a:xfrm>
            <a:off x="1556640" y="816120"/>
            <a:ext cx="8231400" cy="581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132560" y="2278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Логическая структура БД.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26" name="Объект 5" descr=""/>
          <p:cNvPicPr/>
          <p:nvPr/>
        </p:nvPicPr>
        <p:blipFill>
          <a:blip r:embed="rId1"/>
          <a:stretch/>
        </p:blipFill>
        <p:spPr>
          <a:xfrm>
            <a:off x="198000" y="994320"/>
            <a:ext cx="10861200" cy="514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77160" y="26352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Физическая структура БД.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28" name="Table 2"/>
          <p:cNvGraphicFramePr/>
          <p:nvPr/>
        </p:nvGraphicFramePr>
        <p:xfrm>
          <a:off x="677520" y="1584000"/>
          <a:ext cx="8596080" cy="2224800"/>
        </p:xfrm>
        <a:graphic>
          <a:graphicData uri="http://schemas.openxmlformats.org/drawingml/2006/table">
            <a:tbl>
              <a:tblPr/>
              <a:tblGrid>
                <a:gridCol w="2865240"/>
                <a:gridCol w="2865240"/>
                <a:gridCol w="28656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Поле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Тип данных</a:t>
                      </a: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	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Комментарий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user_id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Serial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Уникальный идентификатор пользователя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Username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varchar(50)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Логин пользователя (уникальный)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Password_hash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varchar(50)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Хеш пароля пользователя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role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user_role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Роль пользователя (Администратор, Маркетолог, Клиент)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Created_at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TIMESTAMP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Дата и время создания записи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</a:tbl>
          </a:graphicData>
        </a:graphic>
      </p:graphicFrame>
      <p:sp>
        <p:nvSpPr>
          <p:cNvPr id="229" name="CustomShape 3"/>
          <p:cNvSpPr/>
          <p:nvPr/>
        </p:nvSpPr>
        <p:spPr>
          <a:xfrm>
            <a:off x="677160" y="1153800"/>
            <a:ext cx="609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Таблица 1 – Структура таблицы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users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77160" y="26352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Физическая структура БД.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31" name="Table 2"/>
          <p:cNvGraphicFramePr/>
          <p:nvPr/>
        </p:nvGraphicFramePr>
        <p:xfrm>
          <a:off x="677520" y="1584000"/>
          <a:ext cx="8596080" cy="3719160"/>
        </p:xfrm>
        <a:graphic>
          <a:graphicData uri="http://schemas.openxmlformats.org/drawingml/2006/table">
            <a:tbl>
              <a:tblPr/>
              <a:tblGrid>
                <a:gridCol w="2865240"/>
                <a:gridCol w="2865240"/>
                <a:gridCol w="28656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Поле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Тип данных</a:t>
                      </a: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	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Комментарий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administrator_id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Serial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Уникальный идентификатор администратора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user_id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Serial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Ссылка на пользователя (внешний ключ)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first_name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VARCHAR(100)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Имя администратора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622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last_name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VARCHAR(100)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Фамилия администратора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phone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VARCHAR(20)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Контактный телефон администратора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</a:tbl>
          </a:graphicData>
        </a:graphic>
      </p:graphicFrame>
      <p:sp>
        <p:nvSpPr>
          <p:cNvPr id="232" name="CustomShape 3"/>
          <p:cNvSpPr/>
          <p:nvPr/>
        </p:nvSpPr>
        <p:spPr>
          <a:xfrm>
            <a:off x="677160" y="1153800"/>
            <a:ext cx="609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Таблица 2 – Структура таблицы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administrators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77160" y="26352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Физическая </a:t>
            </a: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структура БД.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34" name="Table 2"/>
          <p:cNvGraphicFramePr/>
          <p:nvPr/>
        </p:nvGraphicFramePr>
        <p:xfrm>
          <a:off x="677520" y="1584000"/>
          <a:ext cx="8596080" cy="4553280"/>
        </p:xfrm>
        <a:graphic>
          <a:graphicData uri="http://schemas.openxmlformats.org/drawingml/2006/table">
            <a:tbl>
              <a:tblPr/>
              <a:tblGrid>
                <a:gridCol w="2865240"/>
                <a:gridCol w="2865240"/>
                <a:gridCol w="28656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Поле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Тип данных</a:t>
                      </a: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	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Комментарий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marketer_id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Serial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Уникальный идентификатор маркетолога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user_id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Serial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Ссылка на пользователя (внешний ключ)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department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VARCHAR(255)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Отдел маркетолога (Digital, SMM и др.)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622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phone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VARCHAR(20)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Контактный телефон маркетолога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current_projects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Текущие проекты маркетолога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first_name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VARCHAR(100)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Имя маркетолога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622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last_name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VARCHAR(100)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Фамилия маркетолога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</a:tbl>
          </a:graphicData>
        </a:graphic>
      </p:graphicFrame>
      <p:sp>
        <p:nvSpPr>
          <p:cNvPr id="235" name="CustomShape 3"/>
          <p:cNvSpPr/>
          <p:nvPr/>
        </p:nvSpPr>
        <p:spPr>
          <a:xfrm>
            <a:off x="677160" y="1153800"/>
            <a:ext cx="609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Таблица 3 – Структура таблицы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marketers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677160" y="26352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Физическая структура БД.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37" name="Table 2"/>
          <p:cNvGraphicFramePr/>
          <p:nvPr/>
        </p:nvGraphicFramePr>
        <p:xfrm>
          <a:off x="677520" y="1584000"/>
          <a:ext cx="8596080" cy="4553280"/>
        </p:xfrm>
        <a:graphic>
          <a:graphicData uri="http://schemas.openxmlformats.org/drawingml/2006/table">
            <a:tbl>
              <a:tblPr/>
              <a:tblGrid>
                <a:gridCol w="2865240"/>
                <a:gridCol w="2865240"/>
                <a:gridCol w="28656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Поле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Тип данных</a:t>
                      </a: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	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Комментарий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marketer_id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Serial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Уникальный идентификатор клиента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user_id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Serial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Ссылка на пользователя (внешний ключ)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first_name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VARCHAR(100)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Имя маркетолога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622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last_name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VARCHAR(100)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Фамилия маркетолога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email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VARCHAR(150)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Email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клиента (уникальный)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phone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VARCHAR(20)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Контактный телефон клиента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address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Адрес клиента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</a:tbl>
          </a:graphicData>
        </a:graphic>
      </p:graphicFrame>
      <p:sp>
        <p:nvSpPr>
          <p:cNvPr id="238" name="CustomShape 3"/>
          <p:cNvSpPr/>
          <p:nvPr/>
        </p:nvSpPr>
        <p:spPr>
          <a:xfrm>
            <a:off x="677160" y="1153800"/>
            <a:ext cx="609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Таблица 4 – Структура таблицы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customers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77160" y="26352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Физическая структура БД.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40" name="Table 2"/>
          <p:cNvGraphicFramePr/>
          <p:nvPr/>
        </p:nvGraphicFramePr>
        <p:xfrm>
          <a:off x="677520" y="1584000"/>
          <a:ext cx="8596080" cy="2999160"/>
        </p:xfrm>
        <a:graphic>
          <a:graphicData uri="http://schemas.openxmlformats.org/drawingml/2006/table">
            <a:tbl>
              <a:tblPr/>
              <a:tblGrid>
                <a:gridCol w="2865240"/>
                <a:gridCol w="2865240"/>
                <a:gridCol w="2865600"/>
              </a:tblGrid>
              <a:tr h="416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Поле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Тип данных</a:t>
                      </a: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	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Комментарий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1028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author_id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Serial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Уникальный идентификатор автора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416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first_name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VARCHAR(100)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Имя автора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7196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last_name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VARCHAR(100)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Фамилия автора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417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bio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	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Биография автора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  <p:sp>
        <p:nvSpPr>
          <p:cNvPr id="241" name="CustomShape 3"/>
          <p:cNvSpPr/>
          <p:nvPr/>
        </p:nvSpPr>
        <p:spPr>
          <a:xfrm>
            <a:off x="677160" y="1153800"/>
            <a:ext cx="609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Таблица 5 – Структура таблицы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authors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364</TotalTime>
  <Application>LibreOffice/6.4.7.2$Linux_X86_64 LibreOffice_project/40$Build-2</Application>
  <Words>819</Words>
  <Paragraphs>227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2025-03-26T18:59:22Z</dcterms:created>
  <dc:creator>Vadim4ig</dc:creator>
  <dc:description/>
  <dc:language>ru-RU</dc:language>
  <cp:lastModifiedBy/>
  <dcterms:modified xsi:type="dcterms:W3CDTF">2025-04-02T15:19:31Z</dcterms:modified>
  <cp:revision>31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