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1">
            <a:extLst>
              <a:ext uri="{FF2B5EF4-FFF2-40B4-BE49-F238E27FC236}">
                <a16:creationId xmlns:a16="http://schemas.microsoft.com/office/drawing/2014/main" id="{F29C9774-8F97-4DA5-9EA3-5CF4CA5DE186}"/>
              </a:ext>
            </a:extLst>
          </p:cNvPr>
          <p:cNvSpPr/>
          <p:nvPr/>
        </p:nvSpPr>
        <p:spPr>
          <a:xfrm>
            <a:off x="2210700" y="1606697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ГПОУ «Сыктывкарский политехнический техникум».</a:t>
            </a:r>
            <a:endParaRPr lang="ru-RU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ru-RU" sz="2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ru-RU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Курсовая работа</a:t>
            </a:r>
            <a:br>
              <a:rPr dirty="0"/>
            </a:br>
            <a:r>
              <a:rPr lang="ru-RU" sz="4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по теме: «База данных Издательства. Подсистема служба маркетинга»</a:t>
            </a:r>
            <a:br>
              <a:rPr dirty="0"/>
            </a:br>
            <a:endParaRPr lang="ru-RU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403B2B2D-1D63-477B-A83E-062431D04C75}"/>
              </a:ext>
            </a:extLst>
          </p:cNvPr>
          <p:cNvSpPr/>
          <p:nvPr/>
        </p:nvSpPr>
        <p:spPr>
          <a:xfrm>
            <a:off x="532660" y="4882671"/>
            <a:ext cx="6399000" cy="1127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86500" lnSpcReduction="20000"/>
          </a:bodyPr>
          <a:lstStyle/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Выполнила: </a:t>
            </a:r>
            <a:r>
              <a:rPr lang="ru-RU" sz="2800" spc="-1" dirty="0">
                <a:solidFill>
                  <a:srgbClr val="000000"/>
                </a:solidFill>
                <a:latin typeface="Calibri"/>
                <a:ea typeface="DejaVu Sans"/>
              </a:rPr>
              <a:t>Овчинникова </a:t>
            </a:r>
            <a:r>
              <a:rPr lang="ru-RU" sz="2800" spc="-1">
                <a:solidFill>
                  <a:srgbClr val="000000"/>
                </a:solidFill>
                <a:latin typeface="Calibri"/>
                <a:ea typeface="DejaVu Sans"/>
              </a:rPr>
              <a:t>Арина</a:t>
            </a:r>
            <a:r>
              <a:rPr lang="ru-RU" sz="2800" b="0" strike="noStrike" spc="-1">
                <a:solidFill>
                  <a:srgbClr val="000000"/>
                </a:solidFill>
                <a:latin typeface="Calibri"/>
                <a:ea typeface="DejaVu Sans"/>
              </a:rPr>
              <a:t> Игоревна, 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414 группа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.</a:t>
            </a:r>
            <a:endParaRPr lang="ru-RU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pos="0" algn="l"/>
              </a:tabLst>
            </a:pP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Преподаватель: </a:t>
            </a:r>
            <a:r>
              <a:rPr lang="ru-RU" sz="2800" b="0" strike="noStrike" spc="-1" dirty="0" err="1">
                <a:solidFill>
                  <a:srgbClr val="000000"/>
                </a:solidFill>
                <a:latin typeface="Calibri"/>
                <a:ea typeface="DejaVu Sans"/>
              </a:rPr>
              <a:t>Пунгин</a:t>
            </a:r>
            <a:r>
              <a:rPr lang="ru-RU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Илья Вячеславович.</a:t>
            </a:r>
            <a:endParaRPr lang="ru-RU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1281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17816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213169"/>
              </p:ext>
            </p:extLst>
          </p:nvPr>
        </p:nvGraphicFramePr>
        <p:xfrm>
          <a:off x="1226330" y="1254883"/>
          <a:ext cx="8596311" cy="55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sz="1600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book_id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Serial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Уникальный идентификатор 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книги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Название книги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author_id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Ссылка на автора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Жанр книги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600" dirty="0" err="1">
                          <a:effectLst/>
                        </a:rPr>
                        <a:t>published_date</a:t>
                      </a:r>
                      <a:endParaRPr lang="en-US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Дата публикации книги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price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NUMERIC(10,2)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effectLst/>
                        </a:rPr>
                        <a:t>Цена книги (не может быть отрицательной)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205573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600" dirty="0">
                          <a:effectLst/>
                        </a:rPr>
                        <a:t>stock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Остаток на складе (не может быть отрицательным)</a:t>
                      </a:r>
                      <a:br>
                        <a:rPr lang="ru-RU" sz="1600" dirty="0"/>
                      </a:br>
                      <a:endParaRPr lang="ru-RU" sz="16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4420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691" y="907395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6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books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54871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02482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9060388"/>
              </p:ext>
            </p:extLst>
          </p:nvPr>
        </p:nvGraphicFramePr>
        <p:xfrm>
          <a:off x="677691" y="1296298"/>
          <a:ext cx="8596311" cy="5742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campaign_id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кампании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campaign_name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Название кампании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start_date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Дата начала кампании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end_date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Дата окончания кампании (должна быть не раньше </a:t>
                      </a:r>
                      <a:r>
                        <a:rPr lang="ru-RU" dirty="0" err="1">
                          <a:effectLst/>
                        </a:rPr>
                        <a:t>start_date</a:t>
                      </a:r>
                      <a:r>
                        <a:rPr lang="ru-RU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budget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NUMERIC(12,2)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Бюджет кампании (не может быть отрицательным)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Описание кампании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205573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marketer_id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Ссылка на маркетолога (внешний ключ)</a:t>
                      </a:r>
                      <a:br>
                        <a:rPr lang="ru-RU" dirty="0"/>
                      </a:b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4420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691" y="999728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7 – Структура таблицы: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campaigns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41854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047790"/>
              </p:ext>
            </p:extLst>
          </p:nvPr>
        </p:nvGraphicFramePr>
        <p:xfrm>
          <a:off x="677691" y="1584170"/>
          <a:ext cx="8596311" cy="4165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материала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campaign_id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Ссылка на кампанию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material_type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Тип материала (</a:t>
                      </a:r>
                      <a:r>
                        <a:rPr lang="ru-RU" dirty="0" err="1">
                          <a:effectLst/>
                        </a:rPr>
                        <a:t>Email</a:t>
                      </a:r>
                      <a:r>
                        <a:rPr lang="ru-RU" dirty="0">
                          <a:effectLst/>
                        </a:rPr>
                        <a:t>, Баннер и др.)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Содержание материала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distribution_date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Дата распространения материала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8 – Структура таблицы: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marketing_materials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94917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675413"/>
              </p:ext>
            </p:extLst>
          </p:nvPr>
        </p:nvGraphicFramePr>
        <p:xfrm>
          <a:off x="677691" y="1584170"/>
          <a:ext cx="8596311" cy="4136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заказа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customer_id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Ссылка на клиента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order_date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DATE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Дата заказа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total_amount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NUMERIC(10,2)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Сумма заказа (не может быть отрицательной)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title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Название книги в заказе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genre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Жанр книги в заказе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3907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9 – Структура таблицы: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orders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709947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F4568A7-FCE8-4447-89BA-D291A2F00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11" y="0"/>
            <a:ext cx="3109229" cy="222523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147153-1753-439C-A6B8-70D6354D3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18" y="2351500"/>
            <a:ext cx="9533446" cy="396274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9823417-65B6-4994-842B-1CD5037FD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0845" y="0"/>
            <a:ext cx="1905165" cy="2179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09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D9FEEFA-D269-4F8E-A9F3-47A26AAFB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063505" cy="242337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A45F70-AD66-4D80-8148-78AFB2C22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134" y="194327"/>
            <a:ext cx="7597798" cy="203471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8577F1C-A7B0-4962-B011-63092D4D9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403" y="1041849"/>
            <a:ext cx="1920406" cy="216426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08FD744-09F3-41BD-878F-3C4DF22165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463" y="2344431"/>
            <a:ext cx="7628281" cy="20270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AD8046-EC51-4494-910F-44A9B34E8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1518" y="4452682"/>
            <a:ext cx="1905165" cy="214140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A2C3F56-741A-4177-889C-E43F62BCAD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0698" y="4967507"/>
            <a:ext cx="4953429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48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A564EF-4289-456C-9B43-6CC64356B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7" y="157852"/>
            <a:ext cx="2872989" cy="220999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DA0A3EA-F8D9-4F30-BE1A-A7D652A60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069" y="97928"/>
            <a:ext cx="7597798" cy="196613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E96A4C-CB5F-4B4C-869B-FE374DB84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0530" y="932842"/>
            <a:ext cx="2042337" cy="208044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85541F7-3F8D-48E2-946C-54C325159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7" y="2447112"/>
            <a:ext cx="7491109" cy="381033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EE94A8C-95E1-46C4-ABE6-ACFBBDC4F8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9736" y="3078842"/>
            <a:ext cx="3749365" cy="153175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2335D8F-6481-402C-9CFB-D85A902263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4447" y="4860011"/>
            <a:ext cx="7513971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5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7A7669-300F-4986-B7C5-60636991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6" y="0"/>
            <a:ext cx="8596668" cy="860400"/>
          </a:xfrm>
        </p:spPr>
        <p:txBody>
          <a:bodyPr/>
          <a:lstStyle/>
          <a:p>
            <a:pPr algn="ctr"/>
            <a:r>
              <a:rPr lang="ru-RU" dirty="0"/>
              <a:t>Заключение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5E3E69-7A57-42C2-8AB7-BC3BFF596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6" y="1435066"/>
            <a:ext cx="7854105" cy="5982228"/>
          </a:xfrm>
        </p:spPr>
        <p:txBody>
          <a:bodyPr>
            <a:normAutofit/>
          </a:bodyPr>
          <a:lstStyle/>
          <a:p>
            <a:pPr algn="just"/>
            <a:r>
              <a:rPr lang="ru-RU" dirty="0">
                <a:solidFill>
                  <a:schemeClr val="tx1"/>
                </a:solidFill>
              </a:rPr>
              <a:t>В рамках курсовой работы была разработана база данных для подсистемы маркетинга издательства, которая позволяет эффективно управлять всеми аспектами маркетинговой деятельности. Система хранит информацию о рекламных кампаниях, маркетинговых материалах, авторах, книгах и клиентах, а также отслеживает продажи и анализирует эффективность маркетинговых активностей.</a:t>
            </a:r>
          </a:p>
          <a:p>
            <a:pPr algn="just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884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F06B0-95D3-454E-9914-99ECBED6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Основная часть работы.</a:t>
            </a:r>
            <a:br>
              <a:rPr lang="ru-RU" dirty="0"/>
            </a:br>
            <a:endParaRPr lang="ru-RU" dirty="0"/>
          </a:p>
        </p:txBody>
      </p:sp>
      <p:sp>
        <p:nvSpPr>
          <p:cNvPr id="4" name="CustomShape 2">
            <a:extLst>
              <a:ext uri="{FF2B5EF4-FFF2-40B4-BE49-F238E27FC236}">
                <a16:creationId xmlns:a16="http://schemas.microsoft.com/office/drawing/2014/main" id="{C6B3FC6C-E9A8-4D22-ACA1-442207ADC3DB}"/>
              </a:ext>
            </a:extLst>
          </p:cNvPr>
          <p:cNvSpPr/>
          <p:nvPr/>
        </p:nvSpPr>
        <p:spPr>
          <a:xfrm>
            <a:off x="677334" y="1668425"/>
            <a:ext cx="7774920" cy="4462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fontScale="41000" lnSpcReduction="2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1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Предметная область базы данных</a:t>
            </a: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 – маркетинговая деятельность издательства, включающая управление рекламными кампаниями, продвижение печатных и цифровых изданий (книг, журналов, электронных и аудиокниг), а также анализ эффективности маркетинговых активностей.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Цель курсовой работы: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Разработка специализированной базы данных для автоматизации маркетинговых процессов издательства, обеспечивающей планирование, контроль и анализ рекламных кампаний.</a:t>
            </a: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u="sng" strike="noStrike" spc="-1" dirty="0">
                <a:solidFill>
                  <a:srgbClr val="000000"/>
                </a:solidFill>
                <a:uFillTx/>
                <a:latin typeface="Times New Roman"/>
                <a:ea typeface="DejaVu Sans"/>
              </a:rPr>
              <a:t>Задачи курсовой работы: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1. Разработать структуру базы данных.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2. Спроектировать логическую структуру БД.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3. Спроектировать физическую структуру БД.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4. Реализовать БД в определенной СУБД.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r>
              <a:rPr lang="ru-RU" sz="32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 </a:t>
            </a:r>
            <a:endParaRPr lang="ru-RU" sz="32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tabLst>
                <a:tab pos="0" algn="l"/>
              </a:tabLst>
            </a:pPr>
            <a:endParaRPr lang="ru-RU" sz="3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19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9D6FF-8D42-4D90-98B8-59FA9AE8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68" y="227860"/>
            <a:ext cx="8596668" cy="1320800"/>
          </a:xfrm>
        </p:spPr>
        <p:txBody>
          <a:bodyPr/>
          <a:lstStyle/>
          <a:p>
            <a:pPr algn="ctr"/>
            <a:r>
              <a:rPr lang="en-US" dirty="0"/>
              <a:t>ER-</a:t>
            </a:r>
            <a:r>
              <a:rPr lang="ru-RU" dirty="0"/>
              <a:t>модель базы данных.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BC0901-0B4F-467B-BA73-CDC8F1544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0574" y="888260"/>
            <a:ext cx="6840656" cy="5969740"/>
          </a:xfrm>
        </p:spPr>
      </p:pic>
    </p:spTree>
    <p:extLst>
      <p:ext uri="{BB962C8B-B14F-4D97-AF65-F5344CB8AC3E}">
        <p14:creationId xmlns:p14="http://schemas.microsoft.com/office/powerpoint/2010/main" val="395807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89D6FF-8D42-4D90-98B8-59FA9AE86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2568" y="22786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Логическая структура БД.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AAB70942-83EC-4C6E-BB7A-6D99F67A68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2939" y="841395"/>
            <a:ext cx="10478638" cy="5279986"/>
          </a:xfrm>
        </p:spPr>
      </p:pic>
    </p:spTree>
    <p:extLst>
      <p:ext uri="{BB962C8B-B14F-4D97-AF65-F5344CB8AC3E}">
        <p14:creationId xmlns:p14="http://schemas.microsoft.com/office/powerpoint/2010/main" val="1410922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923476"/>
              </p:ext>
            </p:extLst>
          </p:nvPr>
        </p:nvGraphicFramePr>
        <p:xfrm>
          <a:off x="677691" y="1584170"/>
          <a:ext cx="8596311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пользователя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Логин пользователя (уникальный)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Password_hash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varchar(50)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Хеш пароля пользователя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user_role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Роль пользователя (Администратор, Маркетолог, Клиент)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Created_at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TIMESTAMP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Дата и время создания записи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1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users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72118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4151269"/>
              </p:ext>
            </p:extLst>
          </p:nvPr>
        </p:nvGraphicFramePr>
        <p:xfrm>
          <a:off x="677691" y="1584170"/>
          <a:ext cx="8596311" cy="3942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administrator_id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администратора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Ссылка на пользователя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Имя администратора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last_name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Фамилия администратора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Контактный телефон администратора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2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administrators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858497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8384418"/>
              </p:ext>
            </p:extLst>
          </p:nvPr>
        </p:nvGraphicFramePr>
        <p:xfrm>
          <a:off x="677691" y="1584170"/>
          <a:ext cx="8596311" cy="499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маркетолога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Ссылка на пользователя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department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Отдел маркетолога (</a:t>
                      </a:r>
                      <a:r>
                        <a:rPr lang="ru-RU" dirty="0" err="1">
                          <a:effectLst/>
                        </a:rPr>
                        <a:t>Digital</a:t>
                      </a:r>
                      <a:r>
                        <a:rPr lang="ru-RU" dirty="0">
                          <a:effectLst/>
                        </a:rPr>
                        <a:t>, SMM и др.)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Контактный телефон маркетолога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current_projects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Текущие проекты маркетолога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Имя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маркетолога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205573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last_name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Фамилия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маркетолога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4420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3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marketers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35820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4018545"/>
              </p:ext>
            </p:extLst>
          </p:nvPr>
        </p:nvGraphicFramePr>
        <p:xfrm>
          <a:off x="677691" y="1584170"/>
          <a:ext cx="8596311" cy="4999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Ссылка на пользователя (внешний ключ)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4426538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Имя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маркетолога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last_name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Фамилия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маркетолога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Email </a:t>
                      </a:r>
                      <a:r>
                        <a:rPr lang="ru-RU" dirty="0">
                          <a:effectLst/>
                        </a:rPr>
                        <a:t>клиента (уникальный)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Контактный телефон клиента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205573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TEXT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Адрес клиента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94420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4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customers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24988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1B928C-C68E-4359-8466-6E4CBBC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3370"/>
            <a:ext cx="8596668" cy="1320800"/>
          </a:xfrm>
        </p:spPr>
        <p:txBody>
          <a:bodyPr/>
          <a:lstStyle/>
          <a:p>
            <a:pPr algn="ctr"/>
            <a:r>
              <a:rPr lang="ru-RU" dirty="0"/>
              <a:t>Физическая структура БД.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8457D92-F604-4AFF-8FC9-2EB45D8AB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6656806"/>
              </p:ext>
            </p:extLst>
          </p:nvPr>
        </p:nvGraphicFramePr>
        <p:xfrm>
          <a:off x="677691" y="1584170"/>
          <a:ext cx="8596311" cy="29994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437">
                  <a:extLst>
                    <a:ext uri="{9D8B030D-6E8A-4147-A177-3AD203B41FA5}">
                      <a16:colId xmlns:a16="http://schemas.microsoft.com/office/drawing/2014/main" val="448750629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2117594185"/>
                    </a:ext>
                  </a:extLst>
                </a:gridCol>
                <a:gridCol w="2865437">
                  <a:extLst>
                    <a:ext uri="{9D8B030D-6E8A-4147-A177-3AD203B41FA5}">
                      <a16:colId xmlns:a16="http://schemas.microsoft.com/office/drawing/2014/main" val="1588443578"/>
                    </a:ext>
                  </a:extLst>
                </a:gridCol>
              </a:tblGrid>
              <a:tr h="417070">
                <a:tc>
                  <a:txBody>
                    <a:bodyPr/>
                    <a:lstStyle/>
                    <a:p>
                      <a:r>
                        <a:rPr lang="ru-RU" dirty="0"/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Тип данных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919010"/>
                  </a:ext>
                </a:extLst>
              </a:tr>
              <a:tr h="1028392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author_id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Serial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Уникальный идентификатор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автора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396735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first_name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Имя автора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3647217"/>
                  </a:ext>
                </a:extLst>
              </a:tr>
              <a:tr h="719874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last_name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VARCHAR(100)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Фамилия автора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5427871"/>
                  </a:ext>
                </a:extLst>
              </a:tr>
              <a:tr h="41707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TEXT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Биография автора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4106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9E8C87-C797-4BEA-A8F0-837C3A4A44D0}"/>
              </a:ext>
            </a:extLst>
          </p:cNvPr>
          <p:cNvSpPr txBox="1"/>
          <p:nvPr/>
        </p:nvSpPr>
        <p:spPr>
          <a:xfrm>
            <a:off x="677334" y="1153950"/>
            <a:ext cx="60989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Таблица 5 – Структура таблицы</a:t>
            </a:r>
            <a:r>
              <a:rPr lang="en-US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:</a:t>
            </a:r>
            <a:r>
              <a:rPr lang="ru-RU" sz="1800" b="0" strike="noStrike" spc="-1" dirty="0">
                <a:solidFill>
                  <a:srgbClr val="000000"/>
                </a:solidFill>
                <a:latin typeface="Times New Roman"/>
                <a:ea typeface="DejaVu Sans"/>
              </a:rPr>
              <a:t> 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Times New Roman"/>
                <a:ea typeface="DejaVu Sans"/>
              </a:rPr>
              <a:t>authors</a:t>
            </a:r>
            <a:endParaRPr lang="ru-RU" sz="1800" b="0" strike="noStrike" spc="-1" dirty="0">
              <a:solidFill>
                <a:srgbClr val="000000"/>
              </a:solidFill>
              <a:latin typeface="Times New Roman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301747611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358</TotalTime>
  <Words>819</Words>
  <Application>Microsoft Office PowerPoint</Application>
  <PresentationFormat>Широкоэкранный</PresentationFormat>
  <Paragraphs>227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Аспект</vt:lpstr>
      <vt:lpstr>Презентация PowerPoint</vt:lpstr>
      <vt:lpstr>Основная часть работы. </vt:lpstr>
      <vt:lpstr>ER-модель базы данных. </vt:lpstr>
      <vt:lpstr>Логическая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Физическая структура БД.</vt:lpstr>
      <vt:lpstr>Презентация PowerPoint</vt:lpstr>
      <vt:lpstr>Презентация PowerPoint</vt:lpstr>
      <vt:lpstr>Презентация PowerPoint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Vadim4ig</dc:creator>
  <cp:lastModifiedBy>Vadim4ig</cp:lastModifiedBy>
  <cp:revision>29</cp:revision>
  <dcterms:created xsi:type="dcterms:W3CDTF">2025-03-26T18:59:22Z</dcterms:created>
  <dcterms:modified xsi:type="dcterms:W3CDTF">2025-03-27T15:15:34Z</dcterms:modified>
</cp:coreProperties>
</file>