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jectmanager.com/blog/project-management-techniques-for-every-p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6" y="983411"/>
            <a:ext cx="11126085" cy="54346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What is FACETS?</a:t>
            </a:r>
          </a:p>
          <a:p>
            <a:r>
              <a:rPr lang="en-US" b="1" dirty="0"/>
              <a:t>FACETS</a:t>
            </a:r>
            <a:r>
              <a:rPr lang="en-US" dirty="0"/>
              <a:t> is used by healthcare payers (insurance companies) to manage various aspects of healthcare plans, claims processing, and member services. It is an enterprise-level system designed to streamline operations and improve the efficiency of healthcare insurance organizations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Key Features of </a:t>
            </a:r>
            <a:r>
              <a:rPr lang="en-US" b="1" dirty="0"/>
              <a:t>FACETS</a:t>
            </a:r>
            <a:r>
              <a:rPr lang="en-US" dirty="0"/>
              <a:t> in the context of healthcare claims processing: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Claims Adjudication</a:t>
            </a:r>
            <a:r>
              <a:rPr lang="en-US" dirty="0"/>
              <a:t>: FACETS automates the process of claims adjudication, which includes determining the amount the insurance company is responsible for paying based on the patient’s plan, coverage, and other factors.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Eligibility and Enrollment</a:t>
            </a:r>
            <a:r>
              <a:rPr lang="en-US" dirty="0"/>
              <a:t>: The system helps manage member enrollment and eligibility checking for insurance plans. It ensures that the claims are processed based on the correct benefits and eligibility.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Billing and Invoicing</a:t>
            </a:r>
            <a:r>
              <a:rPr lang="en-US" dirty="0"/>
              <a:t>: FACETS helps in managing premium billing, invoicing, and payments for members and groups.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Provider Network Management</a:t>
            </a:r>
            <a:r>
              <a:rPr lang="en-US" dirty="0"/>
              <a:t>: It assists in maintaining relationships with healthcare providers, including processing payments to them and ensuring accurate claims submission.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Member and Provider Portals</a:t>
            </a:r>
            <a:r>
              <a:rPr lang="en-US" dirty="0"/>
              <a:t>: FACETS often includes self-service portals for both members and providers, allowing easy access to information regarding claims, benefits, and services.</a:t>
            </a:r>
          </a:p>
          <a:p>
            <a:endParaRPr lang="en-US" dirty="0"/>
          </a:p>
          <a:p>
            <a:r>
              <a:rPr lang="en-US" dirty="0"/>
              <a:t>Overall, FACETS helps healthcare organizations manage the entire lifecycle of health insurance claims, from eligibility verification to payment, improving operational efficiency and reducing errors in the claims process.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8658931" cy="5915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facets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130060"/>
            <a:ext cx="10972800" cy="5179300"/>
          </a:xfrm>
        </p:spPr>
        <p:txBody>
          <a:bodyPr>
            <a:normAutofit fontScale="85000" lnSpcReduction="10000"/>
          </a:bodyPr>
          <a:lstStyle/>
          <a:p>
            <a:pPr marL="137160" lvl="0" indent="0">
              <a:buNone/>
            </a:pPr>
            <a:r>
              <a:rPr lang="en-US" sz="2000" strike="sngStrike" dirty="0"/>
              <a:t>Blue Cross NC</a:t>
            </a:r>
            <a:r>
              <a:rPr lang="en-US" sz="2000" dirty="0"/>
              <a:t> </a:t>
            </a:r>
            <a:r>
              <a:rPr lang="en-US" sz="2000" dirty="0" smtClean="0"/>
              <a:t>have done with transition of </a:t>
            </a:r>
            <a:r>
              <a:rPr lang="en-US" sz="2000" dirty="0"/>
              <a:t>its Medicare Advantage and Medicare Supplement claims operations to Facets on January 1, 2024</a:t>
            </a:r>
            <a:r>
              <a:rPr lang="en-US" sz="2000" dirty="0" smtClean="0"/>
              <a:t>.</a:t>
            </a:r>
          </a:p>
          <a:p>
            <a:pPr marL="137160" lvl="0" indent="0">
              <a:buNone/>
            </a:pPr>
            <a:endParaRPr lang="en-US" sz="2000" dirty="0"/>
          </a:p>
          <a:p>
            <a:pPr marL="137160" lvl="0" indent="0">
              <a:buNone/>
            </a:pPr>
            <a:r>
              <a:rPr lang="en-US" sz="2000" dirty="0" smtClean="0"/>
              <a:t>About – The project was about implementing FACETS system for all </a:t>
            </a:r>
            <a:r>
              <a:rPr lang="en-US" sz="2000" strike="sngStrike" dirty="0" smtClean="0"/>
              <a:t>BCBS</a:t>
            </a:r>
            <a:r>
              <a:rPr lang="en-US" sz="2000" dirty="0" smtClean="0"/>
              <a:t> members.</a:t>
            </a:r>
          </a:p>
          <a:p>
            <a:pPr marL="137160" lvl="0" indent="0">
              <a:buNone/>
            </a:pPr>
            <a:endParaRPr lang="en-US" sz="2000" dirty="0"/>
          </a:p>
          <a:p>
            <a:pPr marL="137160" lvl="0" indent="0">
              <a:buNone/>
            </a:pPr>
            <a:r>
              <a:rPr lang="en-US" sz="1900" dirty="0" smtClean="0"/>
              <a:t>For this particular project </a:t>
            </a:r>
          </a:p>
          <a:p>
            <a:pPr marL="137160" lvl="0" indent="0">
              <a:buNone/>
            </a:pPr>
            <a:r>
              <a:rPr lang="en-US" sz="1900" dirty="0" smtClean="0"/>
              <a:t>I was a part of Claims team. </a:t>
            </a:r>
          </a:p>
          <a:p>
            <a:pPr marL="137160" lvl="0" indent="0">
              <a:buNone/>
            </a:pPr>
            <a:r>
              <a:rPr lang="en-US" sz="1900" dirty="0" smtClean="0"/>
              <a:t>There we were having team of around </a:t>
            </a:r>
          </a:p>
          <a:p>
            <a:pPr marL="137160" lvl="0" indent="0">
              <a:buNone/>
            </a:pPr>
            <a:r>
              <a:rPr lang="en-US" sz="1900" dirty="0" smtClean="0"/>
              <a:t>20 people.</a:t>
            </a:r>
          </a:p>
          <a:p>
            <a:pPr marL="137160" lvl="0" indent="0">
              <a:buNone/>
            </a:pPr>
            <a:r>
              <a:rPr lang="en-US" sz="1900" dirty="0" smtClean="0"/>
              <a:t>Once the claims has been submitted for </a:t>
            </a:r>
          </a:p>
          <a:p>
            <a:pPr marL="137160" lvl="0" indent="0">
              <a:buNone/>
            </a:pPr>
            <a:r>
              <a:rPr lang="en-US" sz="1900" dirty="0" smtClean="0"/>
              <a:t>processing the system was developed to </a:t>
            </a:r>
          </a:p>
          <a:p>
            <a:pPr marL="137160" lvl="0" indent="0">
              <a:buNone/>
            </a:pPr>
            <a:r>
              <a:rPr lang="en-US" sz="1900" dirty="0" smtClean="0"/>
              <a:t>process all those claims automatically without </a:t>
            </a:r>
          </a:p>
          <a:p>
            <a:pPr marL="137160" lvl="0" indent="0">
              <a:buNone/>
            </a:pPr>
            <a:r>
              <a:rPr lang="en-US" sz="1900" dirty="0" smtClean="0"/>
              <a:t>manual intervention.</a:t>
            </a:r>
          </a:p>
          <a:p>
            <a:pPr marL="137160" lvl="0" indent="0">
              <a:buNone/>
            </a:pPr>
            <a:r>
              <a:rPr lang="en-US" sz="1900" dirty="0" smtClean="0"/>
              <a:t>I worked some modules within this </a:t>
            </a:r>
          </a:p>
          <a:p>
            <a:pPr marL="137160" lvl="0" indent="0">
              <a:buNone/>
            </a:pPr>
            <a:r>
              <a:rPr lang="en-US" sz="1900" dirty="0" smtClean="0"/>
              <a:t>like Member match process, </a:t>
            </a:r>
          </a:p>
          <a:p>
            <a:pPr marL="137160" lvl="0" indent="0">
              <a:buNone/>
            </a:pPr>
            <a:r>
              <a:rPr lang="en-US" sz="1900" dirty="0" smtClean="0"/>
              <a:t>Provider Selection process, </a:t>
            </a:r>
          </a:p>
          <a:p>
            <a:pPr marL="137160" lvl="0" indent="0">
              <a:buNone/>
            </a:pPr>
            <a:r>
              <a:rPr lang="en-US" sz="1900" dirty="0" smtClean="0"/>
              <a:t>claims preprocessing for date validations </a:t>
            </a:r>
          </a:p>
          <a:p>
            <a:pPr marL="137160" lvl="0" indent="0">
              <a:buNone/>
            </a:pPr>
            <a:r>
              <a:rPr lang="en-US" sz="1900" dirty="0" smtClean="0"/>
              <a:t>and for some of the payment process</a:t>
            </a:r>
          </a:p>
          <a:p>
            <a:pPr marL="137160" lvl="0" indent="0">
              <a:buNone/>
            </a:pPr>
            <a:r>
              <a:rPr lang="en-US" sz="1900" dirty="0" smtClean="0"/>
              <a:t>as well.</a:t>
            </a:r>
            <a:endParaRPr lang="en-US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99630" cy="855422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Project - </a:t>
            </a:r>
            <a:r>
              <a:rPr lang="en-US" sz="3200" dirty="0" smtClean="0">
                <a:solidFill>
                  <a:srgbClr val="EC48E0"/>
                </a:solidFill>
                <a:effectLst/>
              </a:rPr>
              <a:t>FACETS </a:t>
            </a:r>
            <a:r>
              <a:rPr lang="en-US" sz="3200" dirty="0" smtClean="0">
                <a:solidFill>
                  <a:srgbClr val="EC48E0"/>
                </a:solidFill>
                <a:effectLst/>
              </a:rPr>
              <a:t>implementation</a:t>
            </a:r>
            <a:endParaRPr lang="en-US" sz="3200" dirty="0">
              <a:solidFill>
                <a:srgbClr val="EC48E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13" y="2380737"/>
            <a:ext cx="7021902" cy="40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871494" cy="881302"/>
          </a:xfrm>
        </p:spPr>
        <p:txBody>
          <a:bodyPr/>
          <a:lstStyle/>
          <a:p>
            <a:r>
              <a:rPr lang="en-US" dirty="0" smtClean="0"/>
              <a:t>Claims Processing –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61040"/>
            <a:ext cx="11076317" cy="51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9600" y="1594228"/>
            <a:ext cx="5384800" cy="4525963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Project Management Methodologies:</a:t>
            </a:r>
            <a:endParaRPr lang="en-US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sz="1800" dirty="0"/>
              <a:t>A project management methodology is a set of principles, </a:t>
            </a:r>
            <a:r>
              <a:rPr lang="en-US" sz="1800" dirty="0">
                <a:solidFill>
                  <a:schemeClr val="bg2"/>
                </a:solidFill>
                <a:hlinkClick r:id="rId2"/>
              </a:rPr>
              <a:t>tools and techniques</a:t>
            </a:r>
            <a:r>
              <a:rPr lang="en-US" sz="1800" dirty="0"/>
              <a:t> that are used to plan, execute and manage projects. Project management methodologies help project managers lead team members and manage work while facilitating team collaboration</a:t>
            </a:r>
            <a:r>
              <a:rPr lang="en-US" sz="1800" dirty="0" smtClean="0"/>
              <a:t>.</a:t>
            </a:r>
          </a:p>
          <a:p>
            <a:pPr marL="137160" indent="0">
              <a:buNone/>
            </a:pPr>
            <a:r>
              <a:rPr lang="en-US" sz="1800" b="1" u="sng" dirty="0" smtClean="0">
                <a:solidFill>
                  <a:schemeClr val="tx2">
                    <a:lumMod val="75000"/>
                  </a:schemeClr>
                </a:solidFill>
              </a:rPr>
              <a:t>Commonly Used Methodologies: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92D050"/>
                </a:solidFill>
              </a:rPr>
              <a:t>Scrum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rgbClr val="92D050"/>
                </a:solidFill>
              </a:rPr>
              <a:t>Kanban</a:t>
            </a:r>
            <a:endParaRPr lang="en-US" sz="1800" dirty="0" smtClean="0">
              <a:solidFill>
                <a:srgbClr val="92D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92D050"/>
                </a:solidFill>
              </a:rPr>
              <a:t>Six Sigma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92D050"/>
                </a:solidFill>
              </a:rPr>
              <a:t>Agile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92D050"/>
                </a:solidFill>
              </a:rPr>
              <a:t>Waterfall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741434" cy="674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Process –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3583" y="1594228"/>
            <a:ext cx="4960598" cy="4326385"/>
          </a:xfrm>
        </p:spPr>
        <p:txBody>
          <a:bodyPr/>
          <a:lstStyle/>
          <a:p>
            <a:pPr marL="13716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Project Management Tools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sz="2000" dirty="0" smtClean="0"/>
              <a:t>JIRA </a:t>
            </a:r>
            <a:r>
              <a:rPr lang="en-US" sz="2000" dirty="0"/>
              <a:t>is widely used in software </a:t>
            </a:r>
            <a:r>
              <a:rPr lang="en-US" sz="2000" dirty="0" smtClean="0"/>
              <a:t>development.</a:t>
            </a:r>
          </a:p>
          <a:p>
            <a:pPr marL="137160" indent="0">
              <a:buNone/>
            </a:pPr>
            <a:r>
              <a:rPr lang="en-US" sz="2000" dirty="0" smtClean="0"/>
              <a:t>Below are some of the Project Management tools used:</a:t>
            </a:r>
          </a:p>
          <a:p>
            <a:pPr marL="137160" indent="0">
              <a:buNone/>
            </a:pPr>
            <a:endParaRPr lang="en-US" sz="2000" dirty="0" smtClean="0"/>
          </a:p>
          <a:p>
            <a:r>
              <a:rPr lang="en-US" sz="2000" dirty="0" smtClean="0"/>
              <a:t>JIRA</a:t>
            </a:r>
          </a:p>
          <a:p>
            <a:r>
              <a:rPr lang="en-US" sz="2000" dirty="0" err="1" smtClean="0"/>
              <a:t>AzureDevops</a:t>
            </a:r>
            <a:endParaRPr lang="en-US" sz="2000" dirty="0" smtClean="0"/>
          </a:p>
          <a:p>
            <a:r>
              <a:rPr lang="en-US" sz="2000" dirty="0" err="1" smtClean="0"/>
              <a:t>ClickUp</a:t>
            </a:r>
            <a:endParaRPr lang="en-US" sz="2000" dirty="0" smtClean="0"/>
          </a:p>
          <a:p>
            <a:r>
              <a:rPr lang="en-US" sz="2000" dirty="0" smtClean="0"/>
              <a:t>Smart Sheet</a:t>
            </a:r>
          </a:p>
          <a:p>
            <a:r>
              <a:rPr lang="en-US" sz="2000" dirty="0" smtClean="0"/>
              <a:t>Microsoft Project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104181"/>
            <a:ext cx="10972800" cy="5443268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rgbClr val="C00000"/>
                </a:solidFill>
              </a:rPr>
              <a:t>Ticketing Tools</a:t>
            </a:r>
          </a:p>
          <a:p>
            <a:pPr marL="13716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7015"/>
          </a:xfrm>
        </p:spPr>
        <p:txBody>
          <a:bodyPr>
            <a:normAutofit fontScale="90000"/>
          </a:bodyPr>
          <a:lstStyle/>
          <a:p>
            <a:r>
              <a:rPr lang="en-US" dirty="0"/>
              <a:t>Work Process – Project Management</a:t>
            </a:r>
            <a:endParaRPr lang="en-IN" dirty="0"/>
          </a:p>
        </p:txBody>
      </p:sp>
      <p:sp>
        <p:nvSpPr>
          <p:cNvPr id="5" name="Content Placeholder 10"/>
          <p:cNvSpPr>
            <a:spLocks noGrp="1"/>
          </p:cNvSpPr>
          <p:nvPr>
            <p:ph sz="half" idx="2"/>
          </p:nvPr>
        </p:nvSpPr>
        <p:spPr>
          <a:xfrm>
            <a:off x="808007" y="1723624"/>
            <a:ext cx="5135593" cy="452596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are numerous ticketing and IT service management (ITSM) </a:t>
            </a:r>
            <a:r>
              <a:rPr lang="en-US" sz="1800" dirty="0" smtClean="0"/>
              <a:t>tools.</a:t>
            </a:r>
          </a:p>
          <a:p>
            <a:pPr marL="137160" indent="0">
              <a:buNone/>
            </a:pPr>
            <a:r>
              <a:rPr lang="en-US" sz="1800" dirty="0" smtClean="0"/>
              <a:t>These </a:t>
            </a:r>
            <a:r>
              <a:rPr lang="en-US" sz="1800" dirty="0"/>
              <a:t>tools help organizations track and manage issues, requests, and incidents, providing a streamlined way to </a:t>
            </a:r>
            <a:r>
              <a:rPr lang="en-US" sz="1800" b="1" dirty="0">
                <a:solidFill>
                  <a:srgbClr val="FFFF00"/>
                </a:solidFill>
              </a:rPr>
              <a:t>support internal or external </a:t>
            </a:r>
            <a:r>
              <a:rPr lang="en-US" sz="1800" b="1" dirty="0" smtClean="0">
                <a:solidFill>
                  <a:srgbClr val="FFFF00"/>
                </a:solidFill>
              </a:rPr>
              <a:t>users.</a:t>
            </a:r>
          </a:p>
          <a:p>
            <a:pPr marL="137160" indent="0">
              <a:buNone/>
            </a:pPr>
            <a:endParaRPr lang="en-US" sz="1800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solidFill>
                  <a:srgbClr val="92D050"/>
                </a:solidFill>
              </a:rPr>
              <a:t>ServiceNow</a:t>
            </a:r>
            <a:endParaRPr lang="en-US" sz="1800" b="1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solidFill>
                  <a:srgbClr val="92D050"/>
                </a:solidFill>
              </a:rPr>
              <a:t>Jira</a:t>
            </a:r>
            <a:r>
              <a:rPr lang="en-US" sz="1800" b="1" dirty="0" smtClean="0">
                <a:solidFill>
                  <a:srgbClr val="92D050"/>
                </a:solidFill>
              </a:rPr>
              <a:t> Service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92D050"/>
                </a:solidFill>
              </a:rPr>
              <a:t>Top Desk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solidFill>
                  <a:srgbClr val="92D050"/>
                </a:solidFill>
              </a:rPr>
              <a:t>RemedyForce</a:t>
            </a:r>
            <a:endParaRPr lang="en-US" sz="1800" dirty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 smtClean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6192807" y="1164567"/>
            <a:ext cx="5384800" cy="508502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Version Control System</a:t>
            </a:r>
            <a:endParaRPr lang="en-US" dirty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sz="1600" dirty="0"/>
              <a:t>There are several tools similar </a:t>
            </a:r>
            <a:r>
              <a:rPr lang="en-US" sz="1600" dirty="0" smtClean="0"/>
              <a:t>that </a:t>
            </a:r>
            <a:r>
              <a:rPr lang="en-US" sz="1600" dirty="0"/>
              <a:t>offer version control, CI/CD (Continuous Integration/Continuous Deployment), and </a:t>
            </a:r>
            <a:r>
              <a:rPr lang="en-US" sz="1600" dirty="0" err="1"/>
              <a:t>DevOps</a:t>
            </a:r>
            <a:r>
              <a:rPr lang="en-US" sz="1600" dirty="0"/>
              <a:t> capabilities. These tools help manage source code, automate testing, and streamline the development workflow. Here are some of the most notable ones:</a:t>
            </a:r>
            <a:endParaRPr lang="en-US" sz="1800" dirty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92D050"/>
                </a:solidFill>
              </a:rPr>
              <a:t>Gitlab</a:t>
            </a:r>
            <a:endParaRPr lang="en-US" sz="18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92D050"/>
                </a:solidFill>
              </a:rPr>
              <a:t>Github</a:t>
            </a:r>
            <a:endParaRPr lang="en-US" sz="18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92D050"/>
                </a:solidFill>
              </a:rPr>
              <a:t>AzureDevops</a:t>
            </a:r>
            <a:endParaRPr lang="en-US" sz="18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92D050"/>
                </a:solidFill>
              </a:rPr>
              <a:t>BitBucket</a:t>
            </a:r>
            <a:endParaRPr lang="en-US" sz="1800" dirty="0" smtClean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>
              <a:solidFill>
                <a:srgbClr val="92D050"/>
              </a:solidFill>
            </a:endParaRPr>
          </a:p>
          <a:p>
            <a:pPr marL="137160" indent="0">
              <a:buNone/>
            </a:pPr>
            <a:endParaRPr 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1217215" cy="452596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 smtClean="0">
                <a:solidFill>
                  <a:srgbClr val="C00000"/>
                </a:solidFill>
              </a:rPr>
              <a:t>Schedular</a:t>
            </a:r>
            <a:endParaRPr lang="en-IN" dirty="0" smtClean="0">
              <a:solidFill>
                <a:srgbClr val="C00000"/>
              </a:solidFill>
            </a:endParaRPr>
          </a:p>
          <a:p>
            <a:pPr marL="13716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automation</a:t>
            </a:r>
            <a:r>
              <a:rPr lang="en-US" dirty="0"/>
              <a:t> and </a:t>
            </a:r>
            <a:r>
              <a:rPr lang="en-US" b="1" dirty="0"/>
              <a:t>job scheduling</a:t>
            </a:r>
            <a:r>
              <a:rPr lang="en-US" dirty="0"/>
              <a:t> platform </a:t>
            </a:r>
            <a:r>
              <a:rPr lang="en-US" dirty="0" smtClean="0"/>
              <a:t>helps </a:t>
            </a:r>
            <a:r>
              <a:rPr lang="en-US" dirty="0"/>
              <a:t>enterprises </a:t>
            </a:r>
            <a:r>
              <a:rPr lang="en-US" dirty="0" smtClean="0"/>
              <a:t>automate complex </a:t>
            </a:r>
            <a:r>
              <a:rPr lang="en-US" dirty="0"/>
              <a:t>workflows across various systems, applications, and environments (on-premise, cloud, and hybrid). There are several similar tools that provide job scheduling, </a:t>
            </a:r>
            <a:r>
              <a:rPr lang="en-US" dirty="0" smtClean="0"/>
              <a:t>workload </a:t>
            </a:r>
            <a:r>
              <a:rPr lang="en-US" dirty="0"/>
              <a:t>automation, and orchestration features.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Control-M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002060"/>
                </a:solidFill>
              </a:rPr>
              <a:t>Stonebranch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Azure logic 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Cisco Workload Automation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 – Project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6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564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Wingdings</vt:lpstr>
      <vt:lpstr>Wingdings 2</vt:lpstr>
      <vt:lpstr>Wingdings 3</vt:lpstr>
      <vt:lpstr>Medical design template</vt:lpstr>
      <vt:lpstr>facets</vt:lpstr>
      <vt:lpstr>Project - FACETS implementation</vt:lpstr>
      <vt:lpstr>Claims Processing – Flow Diagram</vt:lpstr>
      <vt:lpstr>Work Process – Project Management</vt:lpstr>
      <vt:lpstr>Work Process – Project Management</vt:lpstr>
      <vt:lpstr>Work Process – Project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2024-09-19T14:12:51Z</dcterms:created>
  <dcterms:modified xsi:type="dcterms:W3CDTF">2024-09-20T02:54:41Z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