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5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na Joshi" userId="fa9b9e6ad42b8eba" providerId="LiveId" clId="{CB2D300E-56CD-467F-8462-7D4210425492}"/>
    <pc:docChg chg="undo custSel modSld">
      <pc:chgData name="Arina Joshi" userId="fa9b9e6ad42b8eba" providerId="LiveId" clId="{CB2D300E-56CD-467F-8462-7D4210425492}" dt="2024-09-10T16:18:14.941" v="1"/>
      <pc:docMkLst>
        <pc:docMk/>
      </pc:docMkLst>
      <pc:sldChg chg="modSp mod">
        <pc:chgData name="Arina Joshi" userId="fa9b9e6ad42b8eba" providerId="LiveId" clId="{CB2D300E-56CD-467F-8462-7D4210425492}" dt="2024-09-10T16:18:14.941" v="1"/>
        <pc:sldMkLst>
          <pc:docMk/>
          <pc:sldMk cId="2522895281" sldId="257"/>
        </pc:sldMkLst>
        <pc:spChg chg="mod">
          <ac:chgData name="Arina Joshi" userId="fa9b9e6ad42b8eba" providerId="LiveId" clId="{CB2D300E-56CD-467F-8462-7D4210425492}" dt="2024-09-10T16:18:14.941" v="1"/>
          <ac:spMkLst>
            <pc:docMk/>
            <pc:sldMk cId="2522895281"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642205" cy="2177473"/>
          </a:xfrm>
        </p:spPr>
        <p:txBody>
          <a:bodyPr/>
          <a:lstStyle/>
          <a:p>
            <a:r>
              <a:rPr lang="en-US" dirty="0"/>
              <a:t>SQL Index</a:t>
            </a:r>
            <a:endParaRPr lang="en-IN" dirty="0"/>
          </a:p>
        </p:txBody>
      </p:sp>
      <p:sp>
        <p:nvSpPr>
          <p:cNvPr id="3" name="Subtitle 2"/>
          <p:cNvSpPr>
            <a:spLocks noGrp="1"/>
          </p:cNvSpPr>
          <p:nvPr>
            <p:ph type="subTitle" idx="1"/>
          </p:nvPr>
        </p:nvSpPr>
        <p:spPr/>
        <p:txBody>
          <a:bodyPr/>
          <a:lstStyle/>
          <a:p>
            <a:r>
              <a:rPr lang="en-US" dirty="0"/>
              <a:t>All about Index</a:t>
            </a:r>
            <a:endParaRPr lang="en-IN" dirty="0"/>
          </a:p>
        </p:txBody>
      </p:sp>
    </p:spTree>
    <p:extLst>
      <p:ext uri="{BB962C8B-B14F-4D97-AF65-F5344CB8AC3E}">
        <p14:creationId xmlns:p14="http://schemas.microsoft.com/office/powerpoint/2010/main" val="305761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09" y="624110"/>
            <a:ext cx="7804727" cy="668981"/>
          </a:xfrm>
        </p:spPr>
        <p:txBody>
          <a:bodyPr>
            <a:normAutofit/>
          </a:bodyPr>
          <a:lstStyle/>
          <a:p>
            <a:r>
              <a:rPr lang="en-US" b="1" dirty="0"/>
              <a:t>Advantages</a:t>
            </a:r>
            <a:endParaRPr lang="en-IN" b="1" dirty="0"/>
          </a:p>
        </p:txBody>
      </p:sp>
      <p:sp>
        <p:nvSpPr>
          <p:cNvPr id="3" name="Content Placeholder 2"/>
          <p:cNvSpPr>
            <a:spLocks noGrp="1"/>
          </p:cNvSpPr>
          <p:nvPr>
            <p:ph idx="1"/>
          </p:nvPr>
        </p:nvSpPr>
        <p:spPr>
          <a:xfrm>
            <a:off x="1043709" y="1366982"/>
            <a:ext cx="10460903" cy="4544240"/>
          </a:xfrm>
        </p:spPr>
        <p:txBody>
          <a:bodyPr/>
          <a:lstStyle/>
          <a:p>
            <a:pPr marL="0" indent="0">
              <a:buNone/>
            </a:pPr>
            <a:r>
              <a:rPr lang="en-US" b="1" dirty="0"/>
              <a:t>Not only, the SELECT statement, even the following DELETE and UPDATE</a:t>
            </a:r>
            <a:r>
              <a:rPr lang="en-US" dirty="0"/>
              <a:t> statements can also benefit from the index. To update or delete a row, SQL server needs to first find that row, and the index can help in searching and finding that specific row quickly.</a:t>
            </a:r>
          </a:p>
          <a:p>
            <a:r>
              <a:rPr lang="en-US" b="1" dirty="0"/>
              <a:t>Indexes can also help queries</a:t>
            </a:r>
            <a:r>
              <a:rPr lang="en-US" dirty="0"/>
              <a:t>, that ask for sorted results. Since the Salaries are already sorted, the database engine, simply scans the index from the first entry to the last entry and retrieve the rows in sorted order. This avoids, sorting of rows during query execution, which can significantly </a:t>
            </a:r>
            <a:r>
              <a:rPr lang="en-US" dirty="0" err="1"/>
              <a:t>imrpove</a:t>
            </a:r>
            <a:r>
              <a:rPr lang="en-US" dirty="0"/>
              <a:t> the processing time.</a:t>
            </a:r>
            <a:br>
              <a:rPr lang="en-US" dirty="0"/>
            </a:br>
            <a:r>
              <a:rPr lang="en-US" dirty="0">
                <a:solidFill>
                  <a:srgbClr val="FF0000"/>
                </a:solidFill>
              </a:rPr>
              <a:t>Select * from </a:t>
            </a:r>
            <a:r>
              <a:rPr lang="en-US" dirty="0" err="1">
                <a:solidFill>
                  <a:srgbClr val="FF0000"/>
                </a:solidFill>
              </a:rPr>
              <a:t>tblEmployee</a:t>
            </a:r>
            <a:r>
              <a:rPr lang="en-US" dirty="0">
                <a:solidFill>
                  <a:srgbClr val="FF0000"/>
                </a:solidFill>
              </a:rPr>
              <a:t> order by Salary </a:t>
            </a:r>
            <a:r>
              <a:rPr lang="en-US" dirty="0" err="1">
                <a:solidFill>
                  <a:srgbClr val="FF0000"/>
                </a:solidFill>
              </a:rPr>
              <a:t>asc</a:t>
            </a:r>
            <a:r>
              <a:rPr lang="en-US" dirty="0">
                <a:solidFill>
                  <a:srgbClr val="FF0000"/>
                </a:solidFill>
              </a:rPr>
              <a:t>/</a:t>
            </a:r>
            <a:r>
              <a:rPr lang="en-US" dirty="0" err="1">
                <a:solidFill>
                  <a:srgbClr val="FF0000"/>
                </a:solidFill>
              </a:rPr>
              <a:t>desc</a:t>
            </a:r>
            <a:endParaRPr lang="en-US" dirty="0">
              <a:solidFill>
                <a:srgbClr val="FF0000"/>
              </a:solidFill>
            </a:endParaRPr>
          </a:p>
          <a:p>
            <a:r>
              <a:rPr lang="en-US" b="1" dirty="0"/>
              <a:t>GROUP BY queries can also benefit from indexes</a:t>
            </a:r>
            <a:r>
              <a:rPr lang="en-US" dirty="0"/>
              <a:t>. To group the Employees with the same salary, the query engine, can use the index on Salary column, to retrieve the already sorted salaries. Since matching salaries are present in consecutive index entries, it is to count the total number of Employees  at each Salary quickly. </a:t>
            </a:r>
            <a:br>
              <a:rPr lang="en-US" dirty="0"/>
            </a:br>
            <a:r>
              <a:rPr lang="en-US" dirty="0"/>
              <a:t>Select Salary, COUNT(Salary) as Total</a:t>
            </a:r>
            <a:br>
              <a:rPr lang="en-US" dirty="0"/>
            </a:br>
            <a:r>
              <a:rPr lang="en-US" dirty="0"/>
              <a:t>from </a:t>
            </a:r>
            <a:r>
              <a:rPr lang="en-US" dirty="0" err="1"/>
              <a:t>tblEmployee</a:t>
            </a:r>
            <a:br>
              <a:rPr lang="en-US" dirty="0"/>
            </a:br>
            <a:r>
              <a:rPr lang="en-US" dirty="0"/>
              <a:t>Group By Salary</a:t>
            </a:r>
            <a:endParaRPr lang="en-IN" dirty="0">
              <a:solidFill>
                <a:srgbClr val="FF0000"/>
              </a:solidFill>
            </a:endParaRPr>
          </a:p>
        </p:txBody>
      </p:sp>
    </p:spTree>
    <p:extLst>
      <p:ext uri="{BB962C8B-B14F-4D97-AF65-F5344CB8AC3E}">
        <p14:creationId xmlns:p14="http://schemas.microsoft.com/office/powerpoint/2010/main" val="421417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1280890"/>
          </a:xfrm>
        </p:spPr>
        <p:txBody>
          <a:bodyPr/>
          <a:lstStyle/>
          <a:p>
            <a:r>
              <a:rPr lang="en-US" b="1" dirty="0"/>
              <a:t>Disadvantages</a:t>
            </a:r>
            <a:endParaRPr lang="en-IN" b="1" dirty="0"/>
          </a:p>
        </p:txBody>
      </p:sp>
      <p:sp>
        <p:nvSpPr>
          <p:cNvPr id="3" name="Content Placeholder 2"/>
          <p:cNvSpPr>
            <a:spLocks noGrp="1"/>
          </p:cNvSpPr>
          <p:nvPr>
            <p:ph idx="1"/>
          </p:nvPr>
        </p:nvSpPr>
        <p:spPr>
          <a:xfrm>
            <a:off x="1782618" y="2133600"/>
            <a:ext cx="9721994" cy="3777622"/>
          </a:xfrm>
        </p:spPr>
        <p:txBody>
          <a:bodyPr>
            <a:normAutofit/>
          </a:bodyPr>
          <a:lstStyle/>
          <a:p>
            <a:r>
              <a:rPr lang="en-US" b="1" dirty="0" err="1"/>
              <a:t>Diadvantages</a:t>
            </a:r>
            <a:r>
              <a:rPr lang="en-US" b="1" dirty="0"/>
              <a:t> of Indexes:</a:t>
            </a:r>
            <a:br>
              <a:rPr lang="en-US" dirty="0"/>
            </a:br>
            <a:r>
              <a:rPr lang="en-US" b="1" dirty="0"/>
              <a:t>Additional Disk Space</a:t>
            </a:r>
            <a:r>
              <a:rPr lang="en-US" dirty="0"/>
              <a:t>: Clustered Index does not, require any additional storage. Every Non-Clustered index requires additional space as it is stored separately from the </a:t>
            </a:r>
            <a:r>
              <a:rPr lang="en-US" dirty="0" err="1"/>
              <a:t>table.The</a:t>
            </a:r>
            <a:r>
              <a:rPr lang="en-US" dirty="0"/>
              <a:t> amount of space required will depend on the size of the table, and the number and types of columns used in the index.</a:t>
            </a:r>
            <a:br>
              <a:rPr lang="en-US" dirty="0"/>
            </a:br>
            <a:br>
              <a:rPr lang="en-US" dirty="0"/>
            </a:br>
            <a:r>
              <a:rPr lang="en-US" b="1" dirty="0"/>
              <a:t>Insert Update and Delete statements can become slow</a:t>
            </a:r>
            <a:r>
              <a:rPr lang="en-US" dirty="0"/>
              <a:t>: When </a:t>
            </a:r>
            <a:r>
              <a:rPr lang="en-US" b="1" dirty="0"/>
              <a:t>DML</a:t>
            </a:r>
            <a:r>
              <a:rPr lang="en-US" dirty="0"/>
              <a:t> (Data Manipulation Language) statements (</a:t>
            </a:r>
            <a:r>
              <a:rPr lang="en-US" b="1" dirty="0"/>
              <a:t>INSERT, UPDATE, DELETE</a:t>
            </a:r>
            <a:r>
              <a:rPr lang="en-US" dirty="0"/>
              <a:t>) modifies data in a table, the data in all the indexes also needs to be updated. Indexes can help, to search and locate the rows, that we want to delete, but too many indexes to update can actually hurt the performance of data modifications.</a:t>
            </a:r>
            <a:br>
              <a:rPr lang="en-US" dirty="0"/>
            </a:br>
            <a:endParaRPr lang="en-IN" dirty="0"/>
          </a:p>
        </p:txBody>
      </p:sp>
    </p:spTree>
    <p:extLst>
      <p:ext uri="{BB962C8B-B14F-4D97-AF65-F5344CB8AC3E}">
        <p14:creationId xmlns:p14="http://schemas.microsoft.com/office/powerpoint/2010/main" val="155867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Questions??</a:t>
            </a:r>
            <a:endParaRPr lang="en-IN" dirty="0"/>
          </a:p>
        </p:txBody>
      </p:sp>
    </p:spTree>
    <p:extLst>
      <p:ext uri="{BB962C8B-B14F-4D97-AF65-F5344CB8AC3E}">
        <p14:creationId xmlns:p14="http://schemas.microsoft.com/office/powerpoint/2010/main" val="320719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364" y="624110"/>
            <a:ext cx="9273310" cy="715163"/>
          </a:xfrm>
        </p:spPr>
        <p:txBody>
          <a:bodyPr/>
          <a:lstStyle/>
          <a:p>
            <a:r>
              <a:rPr lang="en-US" b="1" dirty="0"/>
              <a:t>How Indexes work/Store Data</a:t>
            </a:r>
            <a:endParaRPr lang="en-IN" b="1" dirty="0"/>
          </a:p>
        </p:txBody>
      </p:sp>
      <p:sp>
        <p:nvSpPr>
          <p:cNvPr id="3" name="Content Placeholder 2"/>
          <p:cNvSpPr>
            <a:spLocks noGrp="1"/>
          </p:cNvSpPr>
          <p:nvPr>
            <p:ph idx="1"/>
          </p:nvPr>
        </p:nvSpPr>
        <p:spPr>
          <a:xfrm>
            <a:off x="1257134" y="5604597"/>
            <a:ext cx="9157401" cy="417511"/>
          </a:xfrm>
        </p:spPr>
        <p:txBody>
          <a:bodyPr>
            <a:normAutofit fontScale="55000" lnSpcReduction="20000"/>
          </a:bodyPr>
          <a:lstStyle/>
          <a:p>
            <a:pPr lvl="1"/>
            <a:r>
              <a:rPr lang="en-US" sz="3600" dirty="0"/>
              <a:t>Consider the following table with Clustered index on ID column:</a:t>
            </a:r>
          </a:p>
          <a:p>
            <a:endParaRPr lang="en-IN" dirty="0"/>
          </a:p>
        </p:txBody>
      </p:sp>
      <p:pic>
        <p:nvPicPr>
          <p:cNvPr id="1028" name="Picture 4" descr="sample employee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454" y="1690734"/>
            <a:ext cx="5786878" cy="391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20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1665171" y="1917115"/>
            <a:ext cx="9153625" cy="83099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C7254E"/>
                </a:solidFill>
                <a:effectLst/>
                <a:latin typeface="Menlo"/>
              </a:rPr>
              <a:t>EmployeeId</a:t>
            </a:r>
            <a:r>
              <a:rPr kumimoji="0" lang="en-US" altLang="en-US" sz="1600" b="0" i="0" u="none" strike="noStrike" cap="none" normalizeH="0" baseline="0" dirty="0">
                <a:ln>
                  <a:noFill/>
                </a:ln>
                <a:solidFill>
                  <a:srgbClr val="333333"/>
                </a:solidFill>
                <a:effectLst/>
                <a:latin typeface="PT Serif"/>
              </a:rPr>
              <a:t> is the primary key, so by default a </a:t>
            </a:r>
            <a:r>
              <a:rPr kumimoji="0" lang="en-US" altLang="en-US" sz="1600" b="0" i="0" u="none" strike="noStrike" cap="none" normalizeH="0" baseline="0" dirty="0" err="1">
                <a:ln>
                  <a:noFill/>
                </a:ln>
                <a:solidFill>
                  <a:srgbClr val="333333"/>
                </a:solidFill>
                <a:effectLst/>
                <a:latin typeface="PT Serif"/>
              </a:rPr>
              <a:t>clusterd</a:t>
            </a:r>
            <a:r>
              <a:rPr kumimoji="0" lang="en-US" altLang="en-US" sz="1600" b="0" i="0" u="none" strike="noStrike" cap="none" normalizeH="0" baseline="0" dirty="0">
                <a:ln>
                  <a:noFill/>
                </a:ln>
                <a:solidFill>
                  <a:srgbClr val="333333"/>
                </a:solidFill>
                <a:effectLst/>
                <a:latin typeface="PT Serif"/>
              </a:rPr>
              <a:t> index on the </a:t>
            </a:r>
            <a:r>
              <a:rPr kumimoji="0" lang="en-US" altLang="en-US" sz="1600" b="0" i="0" u="none" strike="noStrike" cap="none" normalizeH="0" baseline="0" dirty="0" err="1">
                <a:ln>
                  <a:noFill/>
                </a:ln>
                <a:solidFill>
                  <a:srgbClr val="333333"/>
                </a:solidFill>
                <a:effectLst/>
                <a:latin typeface="PT Serif"/>
              </a:rPr>
              <a:t>EmployeeId</a:t>
            </a:r>
            <a:r>
              <a:rPr kumimoji="0" lang="en-US" altLang="en-US" sz="1600" b="0" i="0" u="none" strike="noStrike" cap="none" normalizeH="0" baseline="0" dirty="0">
                <a:ln>
                  <a:noFill/>
                </a:ln>
                <a:solidFill>
                  <a:srgbClr val="333333"/>
                </a:solidFill>
                <a:effectLst/>
                <a:latin typeface="PT Serif"/>
              </a:rPr>
              <a:t> column is created.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PT Serif"/>
              </a:rPr>
              <a:t>This means employee data is sorted by </a:t>
            </a:r>
            <a:r>
              <a:rPr kumimoji="0" lang="en-US" altLang="en-US" sz="1600" b="0" i="0" u="none" strike="noStrike" cap="none" normalizeH="0" baseline="0" dirty="0" err="1">
                <a:ln>
                  <a:noFill/>
                </a:ln>
                <a:solidFill>
                  <a:srgbClr val="333333"/>
                </a:solidFill>
                <a:effectLst/>
                <a:latin typeface="PT Serif"/>
              </a:rPr>
              <a:t>EmployeeId</a:t>
            </a:r>
            <a:r>
              <a:rPr kumimoji="0" lang="en-US" altLang="en-US" sz="1600" b="0" i="0" u="none" strike="noStrike" cap="none" normalizeH="0" baseline="0" dirty="0">
                <a:ln>
                  <a:noFill/>
                </a:ln>
                <a:solidFill>
                  <a:srgbClr val="333333"/>
                </a:solidFill>
                <a:effectLst/>
                <a:latin typeface="PT Serif"/>
              </a:rPr>
              <a:t> column and physically stored in a series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PT Serif"/>
              </a:rPr>
              <a:t>data pages in a tree like structure that looks like the following.</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52" name="Picture 4" descr="how sql server indexing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171" y="2916936"/>
            <a:ext cx="8965884" cy="353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48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03672" y="519763"/>
            <a:ext cx="9894770" cy="5915865"/>
          </a:xfrm>
          <a:prstGeom prst="rect">
            <a:avLst/>
          </a:prstGeom>
        </p:spPr>
      </p:pic>
    </p:spTree>
    <p:extLst>
      <p:ext uri="{BB962C8B-B14F-4D97-AF65-F5344CB8AC3E}">
        <p14:creationId xmlns:p14="http://schemas.microsoft.com/office/powerpoint/2010/main" val="42776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345" y="624110"/>
            <a:ext cx="9537267" cy="687454"/>
          </a:xfrm>
        </p:spPr>
        <p:txBody>
          <a:bodyPr>
            <a:normAutofit fontScale="90000"/>
          </a:bodyPr>
          <a:lstStyle/>
          <a:p>
            <a:r>
              <a:rPr lang="en-US" b="1" dirty="0"/>
              <a:t>How SQL Server finds a row by ID</a:t>
            </a:r>
            <a:br>
              <a:rPr lang="en-US" b="1" dirty="0"/>
            </a:br>
            <a:endParaRPr lang="en-IN" b="1" dirty="0"/>
          </a:p>
        </p:txBody>
      </p:sp>
      <p:sp>
        <p:nvSpPr>
          <p:cNvPr id="5" name="AutoShape 4" descr="database index tutorial"/>
          <p:cNvSpPr>
            <a:spLocks noGrp="1" noChangeAspect="1" noChangeArrowheads="1"/>
          </p:cNvSpPr>
          <p:nvPr>
            <p:ph idx="1"/>
          </p:nvPr>
        </p:nvSpPr>
        <p:spPr bwMode="auto">
          <a:xfrm>
            <a:off x="739302" y="1608702"/>
            <a:ext cx="4533089" cy="42278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en-US" dirty="0"/>
              <a:t>So the database engine starts at the root node and it picks the index node on the right, because the database engine knows it is this node that contains employee IDs from 801 to 1200.</a:t>
            </a:r>
          </a:p>
          <a:p>
            <a:r>
              <a:rPr lang="en-US" dirty="0"/>
              <a:t>From there, it picks the leaf node that is present on the extreme right, because employee data rows from 1001 to 1200 are present in this leaf node.</a:t>
            </a:r>
          </a:p>
          <a:p>
            <a:r>
              <a:rPr lang="en-US" dirty="0"/>
              <a:t>The data rows in the leaf node are sorted by Employee ID, so it's easy for the database engine to find the employee row with Id = 1120.</a:t>
            </a:r>
          </a:p>
          <a:p>
            <a:r>
              <a:rPr lang="en-US" dirty="0"/>
              <a:t>Notice in just 3 operations, SQL Server is able to find the data we are looking for. It's making use of the clustered index we have on the table. Let's look at this in action.</a:t>
            </a:r>
          </a:p>
          <a:p>
            <a:endParaRPr lang="en-IN" dirty="0"/>
          </a:p>
        </p:txBody>
      </p:sp>
      <p:pic>
        <p:nvPicPr>
          <p:cNvPr id="4104" name="Picture 8" descr="database index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855" y="1608703"/>
            <a:ext cx="6498078" cy="422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48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297" y="624110"/>
            <a:ext cx="9791315" cy="684926"/>
          </a:xfrm>
        </p:spPr>
        <p:txBody>
          <a:bodyPr>
            <a:normAutofit fontScale="90000"/>
          </a:bodyPr>
          <a:lstStyle/>
          <a:p>
            <a:r>
              <a:rPr lang="en-US" dirty="0"/>
              <a:t>Script to create Employees table</a:t>
            </a:r>
            <a:br>
              <a:rPr lang="en-US" dirty="0"/>
            </a:br>
            <a:endParaRPr lang="en-IN" dirty="0"/>
          </a:p>
        </p:txBody>
      </p:sp>
      <p:sp>
        <p:nvSpPr>
          <p:cNvPr id="3" name="Content Placeholder 2"/>
          <p:cNvSpPr>
            <a:spLocks noGrp="1"/>
          </p:cNvSpPr>
          <p:nvPr>
            <p:ph idx="1"/>
          </p:nvPr>
        </p:nvSpPr>
        <p:spPr>
          <a:xfrm>
            <a:off x="721895" y="1309036"/>
            <a:ext cx="10782717" cy="5014762"/>
          </a:xfrm>
        </p:spPr>
        <p:txBody>
          <a:bodyPr>
            <a:normAutofit/>
          </a:bodyPr>
          <a:lstStyle/>
          <a:p>
            <a:pPr marL="0" indent="0">
              <a:buNone/>
            </a:pPr>
            <a:r>
              <a:rPr lang="en-IN" sz="1200" dirty="0"/>
              <a:t>Create Table Employees </a:t>
            </a:r>
          </a:p>
          <a:p>
            <a:pPr marL="0" indent="0">
              <a:buNone/>
            </a:pPr>
            <a:r>
              <a:rPr lang="en-IN" sz="1200" dirty="0"/>
              <a:t>( Id </a:t>
            </a:r>
            <a:r>
              <a:rPr lang="en-IN" sz="1200" dirty="0" err="1"/>
              <a:t>int</a:t>
            </a:r>
            <a:r>
              <a:rPr lang="en-IN" sz="1200" dirty="0"/>
              <a:t> primary key identity, </a:t>
            </a:r>
          </a:p>
          <a:p>
            <a:pPr marL="0" indent="0">
              <a:buNone/>
            </a:pPr>
            <a:r>
              <a:rPr lang="en-IN" sz="1200" dirty="0"/>
              <a:t>[Name] </a:t>
            </a:r>
            <a:r>
              <a:rPr lang="en-IN" sz="1200" dirty="0" err="1"/>
              <a:t>nvarchar</a:t>
            </a:r>
            <a:r>
              <a:rPr lang="en-IN" sz="1200" dirty="0"/>
              <a:t>(50), </a:t>
            </a:r>
          </a:p>
          <a:p>
            <a:pPr marL="0" indent="0">
              <a:buNone/>
            </a:pPr>
            <a:r>
              <a:rPr lang="en-IN" sz="1200" dirty="0"/>
              <a:t>Email </a:t>
            </a:r>
            <a:r>
              <a:rPr lang="en-IN" sz="1200" dirty="0" err="1"/>
              <a:t>nvarchar</a:t>
            </a:r>
            <a:r>
              <a:rPr lang="en-IN" sz="1200" dirty="0"/>
              <a:t>(50), </a:t>
            </a:r>
          </a:p>
          <a:p>
            <a:pPr marL="0" indent="0">
              <a:buNone/>
            </a:pPr>
            <a:r>
              <a:rPr lang="en-IN" sz="1200" dirty="0"/>
              <a:t>Department </a:t>
            </a:r>
            <a:r>
              <a:rPr lang="en-IN" sz="1200" dirty="0" err="1"/>
              <a:t>nvarchar</a:t>
            </a:r>
            <a:r>
              <a:rPr lang="en-IN" sz="1200" dirty="0"/>
              <a:t>(50) ) </a:t>
            </a:r>
          </a:p>
          <a:p>
            <a:pPr marL="0" indent="0">
              <a:buNone/>
            </a:pPr>
            <a:r>
              <a:rPr lang="en-IN" sz="1200" dirty="0"/>
              <a:t>Go </a:t>
            </a:r>
          </a:p>
          <a:p>
            <a:pPr marL="0" indent="0">
              <a:buNone/>
            </a:pPr>
            <a:r>
              <a:rPr lang="en-IN" sz="1200" dirty="0"/>
              <a:t>Declare @counter </a:t>
            </a:r>
            <a:r>
              <a:rPr lang="en-IN" sz="1200" dirty="0" err="1"/>
              <a:t>int</a:t>
            </a:r>
            <a:r>
              <a:rPr lang="en-IN" sz="1200" dirty="0"/>
              <a:t> = 1 </a:t>
            </a:r>
          </a:p>
          <a:p>
            <a:pPr marL="0" indent="0">
              <a:buNone/>
            </a:pPr>
            <a:r>
              <a:rPr lang="en-IN" sz="1200" dirty="0"/>
              <a:t>While(@counter &lt;= 1000000) </a:t>
            </a:r>
          </a:p>
          <a:p>
            <a:pPr marL="0" indent="0">
              <a:buNone/>
            </a:pPr>
            <a:r>
              <a:rPr lang="en-IN" sz="1200" dirty="0"/>
              <a:t>Begin </a:t>
            </a:r>
          </a:p>
          <a:p>
            <a:pPr marL="0" indent="0">
              <a:buNone/>
            </a:pPr>
            <a:r>
              <a:rPr lang="en-IN" sz="1200" dirty="0"/>
              <a:t>	Declare @Name </a:t>
            </a:r>
            <a:r>
              <a:rPr lang="en-IN" sz="1200" dirty="0" err="1"/>
              <a:t>nvarchar</a:t>
            </a:r>
            <a:r>
              <a:rPr lang="en-IN" sz="1200" dirty="0"/>
              <a:t>(50) = 'ABC ' + RTRIM(@counter) </a:t>
            </a:r>
          </a:p>
          <a:p>
            <a:pPr marL="0" indent="0">
              <a:buNone/>
            </a:pPr>
            <a:r>
              <a:rPr lang="en-IN" sz="1200" dirty="0"/>
              <a:t>	Declare @Email </a:t>
            </a:r>
            <a:r>
              <a:rPr lang="en-IN" sz="1200" dirty="0" err="1"/>
              <a:t>nvarchar</a:t>
            </a:r>
            <a:r>
              <a:rPr lang="en-IN" sz="1200" dirty="0"/>
              <a:t>(50) = '</a:t>
            </a:r>
            <a:r>
              <a:rPr lang="en-IN" sz="1200" dirty="0" err="1"/>
              <a:t>abc</a:t>
            </a:r>
            <a:r>
              <a:rPr lang="en-IN" sz="1200" dirty="0"/>
              <a:t>' + RTRIM(@counter) + '@pragimtech.com' </a:t>
            </a:r>
          </a:p>
          <a:p>
            <a:pPr marL="0" indent="0">
              <a:buNone/>
            </a:pPr>
            <a:r>
              <a:rPr lang="en-IN" sz="1200" dirty="0"/>
              <a:t>	Declare @</a:t>
            </a:r>
            <a:r>
              <a:rPr lang="en-IN" sz="1200" dirty="0" err="1"/>
              <a:t>Dept</a:t>
            </a:r>
            <a:r>
              <a:rPr lang="en-IN" sz="1200" dirty="0"/>
              <a:t> </a:t>
            </a:r>
            <a:r>
              <a:rPr lang="en-IN" sz="1200" dirty="0" err="1"/>
              <a:t>nvarchar</a:t>
            </a:r>
            <a:r>
              <a:rPr lang="en-IN" sz="1200" dirty="0"/>
              <a:t>(10) = '</a:t>
            </a:r>
            <a:r>
              <a:rPr lang="en-IN" sz="1200" dirty="0" err="1"/>
              <a:t>Dept</a:t>
            </a:r>
            <a:r>
              <a:rPr lang="en-IN" sz="1200" dirty="0"/>
              <a:t> ' + RTRIM(@counter) </a:t>
            </a:r>
          </a:p>
          <a:p>
            <a:pPr marL="0" indent="0">
              <a:buNone/>
            </a:pPr>
            <a:r>
              <a:rPr lang="en-IN" sz="1200" dirty="0"/>
              <a:t>	Insert into Employees values (@Name, @Email, @</a:t>
            </a:r>
            <a:r>
              <a:rPr lang="en-IN" sz="1200" dirty="0" err="1"/>
              <a:t>Dept</a:t>
            </a:r>
            <a:r>
              <a:rPr lang="en-IN" sz="1200" dirty="0"/>
              <a:t>) </a:t>
            </a:r>
          </a:p>
          <a:p>
            <a:pPr marL="0" indent="0">
              <a:buNone/>
            </a:pPr>
            <a:r>
              <a:rPr lang="en-IN" sz="1200" dirty="0"/>
              <a:t>	Set @counter = @counter +1 </a:t>
            </a:r>
          </a:p>
          <a:p>
            <a:pPr marL="0" indent="0">
              <a:buNone/>
            </a:pPr>
            <a:r>
              <a:rPr lang="en-IN" sz="1200" dirty="0"/>
              <a:t>	If(@Counter%100000 = 0) Print RTRIM(@Counter) + ' rows inserted' </a:t>
            </a:r>
          </a:p>
          <a:p>
            <a:pPr marL="0" indent="0">
              <a:buNone/>
            </a:pPr>
            <a:r>
              <a:rPr lang="en-IN" sz="1200" dirty="0"/>
              <a:t>End</a:t>
            </a:r>
          </a:p>
        </p:txBody>
      </p:sp>
    </p:spTree>
    <p:extLst>
      <p:ext uri="{BB962C8B-B14F-4D97-AF65-F5344CB8AC3E}">
        <p14:creationId xmlns:p14="http://schemas.microsoft.com/office/powerpoint/2010/main" val="287492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1048" y="721895"/>
            <a:ext cx="9733564" cy="5189327"/>
          </a:xfrm>
        </p:spPr>
        <p:txBody>
          <a:bodyPr/>
          <a:lstStyle/>
          <a:p>
            <a:r>
              <a:rPr lang="en-IN" b="1" dirty="0"/>
              <a:t>Clustered Index Seek</a:t>
            </a:r>
          </a:p>
          <a:p>
            <a:r>
              <a:rPr lang="en-US" dirty="0"/>
              <a:t>The operation is Clustered Index Seek, meaning the database engine is using the clustered index on the employee Id column to find the employee row with Id = 932000.</a:t>
            </a:r>
          </a:p>
          <a:p>
            <a:pPr>
              <a:buFont typeface="Arial" panose="020B0604020202020204" pitchFamily="34" charset="0"/>
              <a:buChar char="•"/>
            </a:pPr>
            <a:r>
              <a:rPr lang="en-US" dirty="0"/>
              <a:t>Number of rows read = 1</a:t>
            </a:r>
          </a:p>
          <a:p>
            <a:pPr>
              <a:buFont typeface="Arial" panose="020B0604020202020204" pitchFamily="34" charset="0"/>
              <a:buChar char="•"/>
            </a:pPr>
            <a:r>
              <a:rPr lang="en-US" dirty="0"/>
              <a:t>Actual number of rows for all executions = 1</a:t>
            </a:r>
          </a:p>
          <a:p>
            <a:r>
              <a:rPr lang="en-IN" b="1" dirty="0"/>
              <a:t>Clustered Index Scan</a:t>
            </a:r>
          </a:p>
          <a:p>
            <a:r>
              <a:rPr lang="en-US" dirty="0"/>
              <a:t>In this example, there is a clustered index on </a:t>
            </a:r>
            <a:r>
              <a:rPr lang="en-US" dirty="0" err="1"/>
              <a:t>EmployeeId</a:t>
            </a:r>
            <a:r>
              <a:rPr lang="en-US" dirty="0"/>
              <a:t> column, so when we search by employee id, SQL Server can easily and quickly find the data we are looking for. What if we </a:t>
            </a:r>
            <a:r>
              <a:rPr lang="en-US" dirty="0" err="1"/>
              <a:t>serach</a:t>
            </a:r>
            <a:r>
              <a:rPr lang="en-US" dirty="0"/>
              <a:t> by Employee name? At the moment, there is no index on the Name column, so there is no easy way for </a:t>
            </a:r>
            <a:r>
              <a:rPr lang="en-US" dirty="0" err="1"/>
              <a:t>sql</a:t>
            </a:r>
            <a:r>
              <a:rPr lang="en-US" dirty="0"/>
              <a:t> server to find the data we are looking for. SQL server has to read every record in the table which is extremely inefficient from </a:t>
            </a:r>
            <a:r>
              <a:rPr lang="en-US" dirty="0" err="1"/>
              <a:t>performace</a:t>
            </a:r>
            <a:r>
              <a:rPr lang="en-US" dirty="0"/>
              <a:t> standpoint.</a:t>
            </a:r>
          </a:p>
          <a:p>
            <a:endParaRPr lang="en-US" dirty="0"/>
          </a:p>
          <a:p>
            <a:endParaRPr lang="en-IN" dirty="0"/>
          </a:p>
        </p:txBody>
      </p:sp>
    </p:spTree>
    <p:extLst>
      <p:ext uri="{BB962C8B-B14F-4D97-AF65-F5344CB8AC3E}">
        <p14:creationId xmlns:p14="http://schemas.microsoft.com/office/powerpoint/2010/main" val="4059805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672" y="635268"/>
            <a:ext cx="9791315" cy="5526212"/>
          </a:xfrm>
        </p:spPr>
        <p:txBody>
          <a:bodyPr/>
          <a:lstStyle/>
          <a:p>
            <a:r>
              <a:rPr lang="en-US" dirty="0"/>
              <a:t>Execute the query below:</a:t>
            </a:r>
          </a:p>
          <a:p>
            <a:pPr marL="0" indent="0">
              <a:buNone/>
            </a:pPr>
            <a:r>
              <a:rPr lang="en-US" dirty="0"/>
              <a:t>Select * from Employees Where Name = 'ABC 932000‘</a:t>
            </a:r>
          </a:p>
          <a:p>
            <a:pPr marL="0" indent="0">
              <a:buNone/>
            </a:pPr>
            <a:r>
              <a:rPr lang="en-US" dirty="0"/>
              <a:t>Now if you see actual execution plan, The operation is clustered index scan. Since there is no proper index to help this query, the database engine has no other choice than to read every record in the table. This is exactly the reason why Number of rows read is 1 million, </a:t>
            </a:r>
            <a:r>
              <a:rPr lang="en-US" dirty="0" err="1"/>
              <a:t>i.e</a:t>
            </a:r>
            <a:r>
              <a:rPr lang="en-US" dirty="0"/>
              <a:t> every row in the table.</a:t>
            </a:r>
          </a:p>
          <a:p>
            <a:pPr marL="0" indent="0">
              <a:buNone/>
            </a:pPr>
            <a:r>
              <a:rPr lang="en-US" dirty="0"/>
              <a:t>How many rows are we expecting in the result? Well, only one row because there is only one employee whose Name = 'ABC 932000'. So, to produce this 1 row as the result, SQL server has to read all the 1 million rows from the table because there is no index to help this query. This is called Index Scan and in general, Index Scans are bad for performance.</a:t>
            </a:r>
            <a:endParaRPr lang="en-IN" dirty="0"/>
          </a:p>
        </p:txBody>
      </p:sp>
    </p:spTree>
    <p:extLst>
      <p:ext uri="{BB962C8B-B14F-4D97-AF65-F5344CB8AC3E}">
        <p14:creationId xmlns:p14="http://schemas.microsoft.com/office/powerpoint/2010/main" val="215201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783" y="624110"/>
            <a:ext cx="8580582" cy="733635"/>
          </a:xfrm>
        </p:spPr>
        <p:txBody>
          <a:bodyPr/>
          <a:lstStyle/>
          <a:p>
            <a:r>
              <a:rPr lang="en-US" dirty="0"/>
              <a:t>Why Indexes?</a:t>
            </a:r>
            <a:endParaRPr lang="en-IN" dirty="0"/>
          </a:p>
        </p:txBody>
      </p:sp>
      <p:sp>
        <p:nvSpPr>
          <p:cNvPr id="3" name="Content Placeholder 2"/>
          <p:cNvSpPr>
            <a:spLocks noGrp="1"/>
          </p:cNvSpPr>
          <p:nvPr>
            <p:ph idx="1"/>
          </p:nvPr>
        </p:nvSpPr>
        <p:spPr>
          <a:xfrm>
            <a:off x="1671782" y="1357745"/>
            <a:ext cx="9832830" cy="5033819"/>
          </a:xfrm>
        </p:spPr>
        <p:txBody>
          <a:bodyPr>
            <a:normAutofit fontScale="92500" lnSpcReduction="10000"/>
          </a:bodyPr>
          <a:lstStyle/>
          <a:p>
            <a:r>
              <a:rPr lang="en-US" dirty="0"/>
              <a:t>Indexes are used by queries to find data from tables quickly. Indexes are created on tables and views. Index on a table or a view, is very similar to an index that we find in a book.</a:t>
            </a:r>
          </a:p>
          <a:p>
            <a:r>
              <a:rPr lang="en-US" dirty="0"/>
              <a:t>If you don't have an index in a book, and I ask you to locate a specific chapter in that book, you will have to look at every page starting from the first page of the book.</a:t>
            </a:r>
            <a:br>
              <a:rPr lang="en-US" dirty="0"/>
            </a:br>
            <a:br>
              <a:rPr lang="en-US" dirty="0"/>
            </a:br>
            <a:r>
              <a:rPr lang="en-US" dirty="0"/>
              <a:t>On, the other hand, if you have the index, you lookup the page number of the chapter in the index, and then directly go to that page number to locate the chapter.</a:t>
            </a:r>
            <a:br>
              <a:rPr lang="en-US" dirty="0"/>
            </a:br>
            <a:br>
              <a:rPr lang="en-US" dirty="0"/>
            </a:br>
            <a:r>
              <a:rPr lang="en-US" dirty="0"/>
              <a:t>Obviously, the book index is helping to drastically reduce the time it takes to find the chapter.</a:t>
            </a:r>
            <a:br>
              <a:rPr lang="en-US" dirty="0"/>
            </a:br>
            <a:br>
              <a:rPr lang="en-US" dirty="0"/>
            </a:br>
            <a:r>
              <a:rPr lang="en-US" dirty="0"/>
              <a:t>In a similar way, Table and View indexes, can help the query to find data quickly.</a:t>
            </a:r>
            <a:br>
              <a:rPr lang="en-US" dirty="0"/>
            </a:br>
            <a:br>
              <a:rPr lang="en-US" dirty="0"/>
            </a:br>
            <a:r>
              <a:rPr lang="en-US" dirty="0"/>
              <a:t>In fact, the existence of the right indexes, can drastically improve the performance of the query. If there is no index to help the query, then the query engine, checks every row in the table from the beginning to the end. This is called as Table Scan. Table scan is bad for performance.</a:t>
            </a:r>
          </a:p>
          <a:p>
            <a:r>
              <a:rPr lang="en-US" dirty="0" err="1"/>
              <a:t>Sql</a:t>
            </a:r>
            <a:r>
              <a:rPr lang="en-US" dirty="0"/>
              <a:t> Server Index will store data in ascending order by default.</a:t>
            </a:r>
            <a:endParaRPr lang="en-IN" dirty="0"/>
          </a:p>
        </p:txBody>
      </p:sp>
    </p:spTree>
    <p:extLst>
      <p:ext uri="{BB962C8B-B14F-4D97-AF65-F5344CB8AC3E}">
        <p14:creationId xmlns:p14="http://schemas.microsoft.com/office/powerpoint/2010/main" val="252289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545" y="624110"/>
            <a:ext cx="9849067" cy="800429"/>
          </a:xfrm>
        </p:spPr>
        <p:txBody>
          <a:bodyPr/>
          <a:lstStyle/>
          <a:p>
            <a:r>
              <a:rPr lang="en-IN" b="1" dirty="0"/>
              <a:t>Non-Clustered Index in SQL Server</a:t>
            </a:r>
          </a:p>
        </p:txBody>
      </p:sp>
      <p:sp>
        <p:nvSpPr>
          <p:cNvPr id="3" name="Content Placeholder 2"/>
          <p:cNvSpPr>
            <a:spLocks noGrp="1"/>
          </p:cNvSpPr>
          <p:nvPr>
            <p:ph idx="1"/>
          </p:nvPr>
        </p:nvSpPr>
        <p:spPr>
          <a:xfrm>
            <a:off x="1655545" y="1424539"/>
            <a:ext cx="9849067" cy="1046287"/>
          </a:xfrm>
        </p:spPr>
        <p:txBody>
          <a:bodyPr/>
          <a:lstStyle/>
          <a:p>
            <a:r>
              <a:rPr lang="en-US" dirty="0"/>
              <a:t>This is when we create a non-clustered index on the Name column.</a:t>
            </a:r>
          </a:p>
          <a:p>
            <a:pPr marL="0" indent="0">
              <a:buNone/>
            </a:pPr>
            <a:r>
              <a:rPr lang="en-US" dirty="0"/>
              <a:t>CREATE NONCLUSTERED INDEX </a:t>
            </a:r>
            <a:r>
              <a:rPr lang="en-US" dirty="0" err="1"/>
              <a:t>IX_Employees_Name</a:t>
            </a:r>
            <a:r>
              <a:rPr lang="en-US" dirty="0"/>
              <a:t> ON [</a:t>
            </a:r>
            <a:r>
              <a:rPr lang="en-US" dirty="0" err="1"/>
              <a:t>dbo</a:t>
            </a:r>
            <a:r>
              <a:rPr lang="en-US" dirty="0"/>
              <a:t>].[Employees] ([Name])</a:t>
            </a:r>
          </a:p>
          <a:p>
            <a:pPr marL="0" indent="0">
              <a:buNone/>
            </a:pPr>
            <a:endParaRPr lang="en-IN" dirty="0"/>
          </a:p>
        </p:txBody>
      </p:sp>
      <p:pic>
        <p:nvPicPr>
          <p:cNvPr id="7172" name="Picture 4" descr="non clustered index structure in sq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545" y="2224968"/>
            <a:ext cx="9492353" cy="414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4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5" y="701963"/>
            <a:ext cx="9842067" cy="5218545"/>
          </a:xfrm>
        </p:spPr>
        <p:txBody>
          <a:bodyPr/>
          <a:lstStyle/>
          <a:p>
            <a:r>
              <a:rPr lang="en-US" dirty="0"/>
              <a:t>In an non-</a:t>
            </a:r>
            <a:r>
              <a:rPr lang="en-US" dirty="0" err="1"/>
              <a:t>clusterd</a:t>
            </a:r>
            <a:r>
              <a:rPr lang="en-US" dirty="0"/>
              <a:t> index we do not have table data. We have key values and row locators.</a:t>
            </a:r>
          </a:p>
          <a:p>
            <a:r>
              <a:rPr lang="en-US" dirty="0"/>
              <a:t>We created a non-clustered index on the Name column, so the key values, in this case Employee names are sorted and stored in alphabetical order.</a:t>
            </a:r>
          </a:p>
          <a:p>
            <a:r>
              <a:rPr lang="en-US" dirty="0"/>
              <a:t>The row locators at the bottom of the tree contain Employee Names and cluster key of the row. In our example, Employee Id is the cluster key.</a:t>
            </a:r>
          </a:p>
          <a:p>
            <a:r>
              <a:rPr lang="en-US" dirty="0"/>
              <a:t>Run the query and see execution plan:</a:t>
            </a:r>
          </a:p>
          <a:p>
            <a:pPr marL="0" indent="0">
              <a:buNone/>
            </a:pPr>
            <a:r>
              <a:rPr lang="en-US" dirty="0"/>
              <a:t>Select * from Employees Where Name = 'ABC 932000'</a:t>
            </a:r>
          </a:p>
        </p:txBody>
      </p:sp>
    </p:spTree>
    <p:extLst>
      <p:ext uri="{BB962C8B-B14F-4D97-AF65-F5344CB8AC3E}">
        <p14:creationId xmlns:p14="http://schemas.microsoft.com/office/powerpoint/2010/main" val="262238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5" y="624110"/>
            <a:ext cx="8017165" cy="585854"/>
          </a:xfrm>
        </p:spPr>
        <p:txBody>
          <a:bodyPr>
            <a:normAutofit fontScale="90000"/>
          </a:bodyPr>
          <a:lstStyle/>
          <a:p>
            <a:r>
              <a:rPr lang="en-US" dirty="0"/>
              <a:t>Table Scan and Index Seek</a:t>
            </a:r>
            <a:endParaRPr lang="en-IN" dirty="0"/>
          </a:p>
        </p:txBody>
      </p:sp>
      <p:sp>
        <p:nvSpPr>
          <p:cNvPr id="3" name="Content Placeholder 2"/>
          <p:cNvSpPr>
            <a:spLocks noGrp="1"/>
          </p:cNvSpPr>
          <p:nvPr>
            <p:ph idx="1"/>
          </p:nvPr>
        </p:nvSpPr>
        <p:spPr>
          <a:xfrm>
            <a:off x="1662545" y="1357745"/>
            <a:ext cx="9842067" cy="5181600"/>
          </a:xfrm>
        </p:spPr>
        <p:txBody>
          <a:bodyPr/>
          <a:lstStyle/>
          <a:p>
            <a:r>
              <a:rPr lang="en-US" b="1" dirty="0"/>
              <a:t>Consider, the following query</a:t>
            </a:r>
            <a:br>
              <a:rPr lang="en-US" dirty="0"/>
            </a:br>
            <a:r>
              <a:rPr lang="en-US" dirty="0"/>
              <a:t>Select * from </a:t>
            </a:r>
            <a:r>
              <a:rPr lang="en-US" dirty="0" err="1"/>
              <a:t>dbo.Emp</a:t>
            </a:r>
            <a:r>
              <a:rPr lang="en-US" dirty="0"/>
              <a:t> where Salary &gt; 5000 and Salary &lt; 7000</a:t>
            </a:r>
          </a:p>
          <a:p>
            <a:pPr marL="0" indent="0">
              <a:buNone/>
            </a:pPr>
            <a:r>
              <a:rPr lang="en-US" dirty="0"/>
              <a:t>To find all the employees, who has salary </a:t>
            </a:r>
            <a:r>
              <a:rPr lang="en-US" b="1" dirty="0"/>
              <a:t>greater than 5000 and less than 7000</a:t>
            </a:r>
            <a:r>
              <a:rPr lang="en-US" dirty="0"/>
              <a:t>, the query engine has to check each and every row in the table, resulting in a table scan, which can adversely affect the performance, especially if the table is large. Since there is no index, to help the query, the query engine performs an entire </a:t>
            </a:r>
            <a:r>
              <a:rPr lang="en-US" b="1" dirty="0"/>
              <a:t>table scan</a:t>
            </a:r>
            <a:r>
              <a:rPr lang="en-US" dirty="0"/>
              <a:t>.</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1893743" y="3472295"/>
            <a:ext cx="8515350" cy="3067050"/>
          </a:xfrm>
          <a:prstGeom prst="rect">
            <a:avLst/>
          </a:prstGeom>
        </p:spPr>
      </p:pic>
    </p:spTree>
    <p:extLst>
      <p:ext uri="{BB962C8B-B14F-4D97-AF65-F5344CB8AC3E}">
        <p14:creationId xmlns:p14="http://schemas.microsoft.com/office/powerpoint/2010/main" val="263756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0255" y="674255"/>
            <a:ext cx="9814357" cy="5236967"/>
          </a:xfrm>
        </p:spPr>
        <p:txBody>
          <a:bodyPr>
            <a:normAutofit fontScale="92500" lnSpcReduction="10000"/>
          </a:bodyPr>
          <a:lstStyle/>
          <a:p>
            <a:r>
              <a:rPr lang="en-US" b="1" dirty="0"/>
              <a:t>Now Let's Create the Index to help the query:</a:t>
            </a:r>
          </a:p>
          <a:p>
            <a:r>
              <a:rPr lang="en-US" b="1" dirty="0"/>
              <a:t>General Syntax – CREATE Index </a:t>
            </a:r>
            <a:r>
              <a:rPr lang="en-US" b="1" dirty="0" err="1"/>
              <a:t>IndexName</a:t>
            </a:r>
            <a:r>
              <a:rPr lang="en-US" b="1" dirty="0"/>
              <a:t> ON </a:t>
            </a:r>
            <a:r>
              <a:rPr lang="en-US" b="1" dirty="0" err="1"/>
              <a:t>TableName</a:t>
            </a:r>
            <a:r>
              <a:rPr lang="en-US" b="1" dirty="0"/>
              <a:t> (Col1, COL2.. ASC/DESC)</a:t>
            </a:r>
          </a:p>
          <a:p>
            <a:r>
              <a:rPr lang="en-US" dirty="0"/>
              <a:t>Here, we are creating an index on Salary column in the employee table</a:t>
            </a:r>
            <a:br>
              <a:rPr lang="en-US" dirty="0"/>
            </a:br>
            <a:r>
              <a:rPr lang="en-US" dirty="0"/>
              <a:t>CREATE Index </a:t>
            </a:r>
            <a:r>
              <a:rPr lang="en-US" dirty="0" err="1"/>
              <a:t>IX_tblEmployee_Salary</a:t>
            </a:r>
            <a:r>
              <a:rPr lang="en-US" dirty="0"/>
              <a:t> </a:t>
            </a:r>
            <a:br>
              <a:rPr lang="en-US" dirty="0"/>
            </a:br>
            <a:r>
              <a:rPr lang="en-US" dirty="0"/>
              <a:t>ON </a:t>
            </a:r>
            <a:r>
              <a:rPr lang="en-US" dirty="0" err="1"/>
              <a:t>tblEmployee</a:t>
            </a:r>
            <a:r>
              <a:rPr lang="en-US" dirty="0"/>
              <a:t> (SALARY ASC)</a:t>
            </a:r>
            <a:br>
              <a:rPr lang="en-US" dirty="0"/>
            </a:br>
            <a:br>
              <a:rPr lang="en-US" dirty="0"/>
            </a:br>
            <a:r>
              <a:rPr lang="en-US" b="1" dirty="0"/>
              <a:t>The index stores salary of each employee, in the ascending order.</a:t>
            </a:r>
          </a:p>
          <a:p>
            <a:r>
              <a:rPr lang="en-US" b="1" dirty="0"/>
              <a:t>Now, when the SQL server has to execute the same query</a:t>
            </a:r>
            <a:r>
              <a:rPr lang="en-US" dirty="0"/>
              <a:t>, it has an index on the salary column to help this query.</a:t>
            </a:r>
          </a:p>
          <a:p>
            <a:r>
              <a:rPr lang="en-US" dirty="0"/>
              <a:t>SQL server picks up the row addresses from the index and directly fetch the records from the table, rather than scanning each row in the table. This is called as </a:t>
            </a:r>
            <a:r>
              <a:rPr lang="en-US" b="1" dirty="0"/>
              <a:t>Index Seek.</a:t>
            </a:r>
          </a:p>
          <a:p>
            <a:endParaRPr lang="en-US" b="1" dirty="0"/>
          </a:p>
          <a:p>
            <a:r>
              <a:rPr lang="en-US" b="1" dirty="0"/>
              <a:t>To delete or drop the index: </a:t>
            </a:r>
            <a:r>
              <a:rPr lang="en-US" dirty="0"/>
              <a:t>When dropping an index, specify the table name as well</a:t>
            </a:r>
          </a:p>
          <a:p>
            <a:r>
              <a:rPr lang="en-US" dirty="0"/>
              <a:t>General Syntax – DROP INDEX </a:t>
            </a:r>
            <a:r>
              <a:rPr lang="en-US" dirty="0" err="1"/>
              <a:t>SchemaName.TableName.IndexName</a:t>
            </a:r>
            <a:endParaRPr lang="en-US" dirty="0"/>
          </a:p>
          <a:p>
            <a:pPr marL="0" indent="0">
              <a:buNone/>
            </a:pPr>
            <a:br>
              <a:rPr lang="en-US" dirty="0"/>
            </a:br>
            <a:r>
              <a:rPr lang="en-US" dirty="0"/>
              <a:t>-- Drop Index </a:t>
            </a:r>
            <a:r>
              <a:rPr lang="en-US" dirty="0" err="1"/>
              <a:t>tblEmployee.IX_tblEmployee_Salary</a:t>
            </a:r>
            <a:endParaRPr lang="en-IN" b="1" dirty="0"/>
          </a:p>
        </p:txBody>
      </p:sp>
    </p:spTree>
    <p:extLst>
      <p:ext uri="{BB962C8B-B14F-4D97-AF65-F5344CB8AC3E}">
        <p14:creationId xmlns:p14="http://schemas.microsoft.com/office/powerpoint/2010/main" val="123887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a:t>
            </a:r>
            <a:endParaRPr lang="en-IN" dirty="0"/>
          </a:p>
        </p:txBody>
      </p:sp>
      <p:sp>
        <p:nvSpPr>
          <p:cNvPr id="3" name="Content Placeholder 2"/>
          <p:cNvSpPr>
            <a:spLocks noGrp="1"/>
          </p:cNvSpPr>
          <p:nvPr>
            <p:ph idx="1"/>
          </p:nvPr>
        </p:nvSpPr>
        <p:spPr/>
        <p:txBody>
          <a:bodyPr>
            <a:normAutofit fontScale="92500"/>
          </a:bodyPr>
          <a:lstStyle/>
          <a:p>
            <a:r>
              <a:rPr lang="en-US" b="1" dirty="0"/>
              <a:t>The following are the different types of indexes in SQL Server</a:t>
            </a:r>
            <a:br>
              <a:rPr lang="en-US" dirty="0"/>
            </a:br>
            <a:r>
              <a:rPr lang="en-US" dirty="0"/>
              <a:t>1. Clustered</a:t>
            </a:r>
            <a:br>
              <a:rPr lang="en-US" dirty="0"/>
            </a:br>
            <a:r>
              <a:rPr lang="en-US" dirty="0"/>
              <a:t>2. </a:t>
            </a:r>
            <a:r>
              <a:rPr lang="en-US" dirty="0" err="1"/>
              <a:t>Nonclustered</a:t>
            </a:r>
            <a:br>
              <a:rPr lang="en-US" dirty="0"/>
            </a:br>
            <a:r>
              <a:rPr lang="en-US" dirty="0"/>
              <a:t>3. Unique</a:t>
            </a:r>
            <a:br>
              <a:rPr lang="en-US" dirty="0"/>
            </a:br>
            <a:r>
              <a:rPr lang="en-US" dirty="0"/>
              <a:t>4. Filtered</a:t>
            </a:r>
            <a:br>
              <a:rPr lang="en-US" dirty="0"/>
            </a:br>
            <a:r>
              <a:rPr lang="en-US" dirty="0"/>
              <a:t>5. XML</a:t>
            </a:r>
            <a:br>
              <a:rPr lang="en-US" dirty="0"/>
            </a:br>
            <a:r>
              <a:rPr lang="en-US" dirty="0"/>
              <a:t>6. Full Text</a:t>
            </a:r>
            <a:br>
              <a:rPr lang="en-US" dirty="0"/>
            </a:br>
            <a:r>
              <a:rPr lang="en-US" dirty="0"/>
              <a:t>7. Spatial</a:t>
            </a:r>
            <a:br>
              <a:rPr lang="en-US" dirty="0"/>
            </a:br>
            <a:r>
              <a:rPr lang="en-US" dirty="0"/>
              <a:t>8. </a:t>
            </a:r>
            <a:r>
              <a:rPr lang="en-US" dirty="0" err="1"/>
              <a:t>Columnstore</a:t>
            </a:r>
            <a:br>
              <a:rPr lang="en-US" dirty="0"/>
            </a:br>
            <a:r>
              <a:rPr lang="en-US" dirty="0"/>
              <a:t>9. Index with included columns</a:t>
            </a:r>
            <a:br>
              <a:rPr lang="en-US" dirty="0"/>
            </a:br>
            <a:r>
              <a:rPr lang="en-US" dirty="0"/>
              <a:t>10. Index on computed columns</a:t>
            </a:r>
          </a:p>
          <a:p>
            <a:endParaRPr lang="en-US" dirty="0"/>
          </a:p>
          <a:p>
            <a:r>
              <a:rPr lang="en-US" dirty="0"/>
              <a:t>From the list above we are going to learn Clustered and NON-Clustered Index</a:t>
            </a:r>
            <a:endParaRPr lang="en-IN" dirty="0"/>
          </a:p>
        </p:txBody>
      </p:sp>
    </p:spTree>
    <p:extLst>
      <p:ext uri="{BB962C8B-B14F-4D97-AF65-F5344CB8AC3E}">
        <p14:creationId xmlns:p14="http://schemas.microsoft.com/office/powerpoint/2010/main" val="229921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436" y="624110"/>
            <a:ext cx="8968510" cy="687454"/>
          </a:xfrm>
        </p:spPr>
        <p:txBody>
          <a:bodyPr/>
          <a:lstStyle/>
          <a:p>
            <a:r>
              <a:rPr lang="en-US" b="1" dirty="0"/>
              <a:t>Clustered Index:</a:t>
            </a:r>
            <a:endParaRPr lang="en-IN" dirty="0"/>
          </a:p>
        </p:txBody>
      </p:sp>
      <p:sp>
        <p:nvSpPr>
          <p:cNvPr id="3" name="Content Placeholder 2"/>
          <p:cNvSpPr>
            <a:spLocks noGrp="1"/>
          </p:cNvSpPr>
          <p:nvPr>
            <p:ph idx="1"/>
          </p:nvPr>
        </p:nvSpPr>
        <p:spPr>
          <a:xfrm>
            <a:off x="1736436" y="1394691"/>
            <a:ext cx="9768176" cy="5033818"/>
          </a:xfrm>
        </p:spPr>
        <p:txBody>
          <a:bodyPr/>
          <a:lstStyle/>
          <a:p>
            <a:r>
              <a:rPr lang="en-US" dirty="0"/>
              <a:t>A clustered index determines the physical order of data in a table. Primary key by default creates clustered index on a table. For this reason, a table can have only one clustered index. </a:t>
            </a:r>
          </a:p>
          <a:p>
            <a:r>
              <a:rPr lang="en-US" b="1" dirty="0"/>
              <a:t>Create </a:t>
            </a:r>
            <a:r>
              <a:rPr lang="en-US" b="1" dirty="0" err="1"/>
              <a:t>tblEmployees</a:t>
            </a:r>
            <a:r>
              <a:rPr lang="en-US" b="1" dirty="0"/>
              <a:t> table using the script below.</a:t>
            </a:r>
            <a:br>
              <a:rPr lang="en-US" dirty="0"/>
            </a:br>
            <a:r>
              <a:rPr lang="en-US" dirty="0"/>
              <a:t>CREATE TABLE [</a:t>
            </a:r>
            <a:r>
              <a:rPr lang="en-US" dirty="0" err="1"/>
              <a:t>tblEmployee</a:t>
            </a:r>
            <a:r>
              <a:rPr lang="en-US" dirty="0"/>
              <a:t>]</a:t>
            </a:r>
            <a:br>
              <a:rPr lang="en-US" dirty="0"/>
            </a:br>
            <a:r>
              <a:rPr lang="en-US" dirty="0"/>
              <a:t>(</a:t>
            </a:r>
            <a:br>
              <a:rPr lang="en-US" dirty="0"/>
            </a:br>
            <a:r>
              <a:rPr lang="en-US" dirty="0"/>
              <a:t>[Id] </a:t>
            </a:r>
            <a:r>
              <a:rPr lang="en-US" dirty="0" err="1"/>
              <a:t>int</a:t>
            </a:r>
            <a:r>
              <a:rPr lang="en-US" dirty="0"/>
              <a:t> Primary Key,</a:t>
            </a:r>
            <a:br>
              <a:rPr lang="en-US" dirty="0"/>
            </a:br>
            <a:r>
              <a:rPr lang="en-US" dirty="0"/>
              <a:t>[Name] </a:t>
            </a:r>
            <a:r>
              <a:rPr lang="en-US" dirty="0" err="1"/>
              <a:t>nvarchar</a:t>
            </a:r>
            <a:r>
              <a:rPr lang="en-US" dirty="0"/>
              <a:t>(50),</a:t>
            </a:r>
            <a:br>
              <a:rPr lang="en-US" dirty="0"/>
            </a:br>
            <a:r>
              <a:rPr lang="en-US" dirty="0"/>
              <a:t>[Salary] </a:t>
            </a:r>
            <a:r>
              <a:rPr lang="en-US" dirty="0" err="1"/>
              <a:t>int</a:t>
            </a:r>
            <a:r>
              <a:rPr lang="en-US" dirty="0"/>
              <a:t>,</a:t>
            </a:r>
            <a:br>
              <a:rPr lang="en-US" dirty="0"/>
            </a:br>
            <a:r>
              <a:rPr lang="en-US" dirty="0"/>
              <a:t>[Gender] </a:t>
            </a:r>
            <a:r>
              <a:rPr lang="en-US" dirty="0" err="1"/>
              <a:t>nvarchar</a:t>
            </a:r>
            <a:r>
              <a:rPr lang="en-US" dirty="0"/>
              <a:t>(10),</a:t>
            </a:r>
            <a:br>
              <a:rPr lang="en-US" dirty="0"/>
            </a:br>
            <a:r>
              <a:rPr lang="en-US" dirty="0"/>
              <a:t>[City] </a:t>
            </a:r>
            <a:r>
              <a:rPr lang="en-US" dirty="0" err="1"/>
              <a:t>nvarchar</a:t>
            </a:r>
            <a:r>
              <a:rPr lang="en-US" dirty="0"/>
              <a:t>(50)</a:t>
            </a:r>
            <a:br>
              <a:rPr lang="en-US" dirty="0"/>
            </a:br>
            <a:r>
              <a:rPr lang="en-US" dirty="0"/>
              <a:t>)</a:t>
            </a:r>
            <a:br>
              <a:rPr lang="en-US" dirty="0"/>
            </a:br>
            <a:br>
              <a:rPr lang="en-US" dirty="0"/>
            </a:br>
            <a:r>
              <a:rPr lang="en-US" dirty="0"/>
              <a:t>Note that </a:t>
            </a:r>
            <a:r>
              <a:rPr lang="en-US" b="1" dirty="0"/>
              <a:t>Id </a:t>
            </a:r>
            <a:r>
              <a:rPr lang="en-US" dirty="0"/>
              <a:t>column is marked as </a:t>
            </a:r>
            <a:r>
              <a:rPr lang="en-US" b="1" dirty="0"/>
              <a:t>primary key</a:t>
            </a:r>
            <a:r>
              <a:rPr lang="en-US" dirty="0"/>
              <a:t>. Primary key, constraint create </a:t>
            </a:r>
            <a:r>
              <a:rPr lang="en-US" b="1" dirty="0"/>
              <a:t>clustered indexes automatically</a:t>
            </a:r>
            <a:r>
              <a:rPr lang="en-US" dirty="0"/>
              <a:t> if no clustered index already exists on the table. </a:t>
            </a:r>
            <a:endParaRPr lang="en-IN" dirty="0"/>
          </a:p>
        </p:txBody>
      </p:sp>
    </p:spTree>
    <p:extLst>
      <p:ext uri="{BB962C8B-B14F-4D97-AF65-F5344CB8AC3E}">
        <p14:creationId xmlns:p14="http://schemas.microsoft.com/office/powerpoint/2010/main" val="314401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1781" y="609599"/>
            <a:ext cx="10446327" cy="5874327"/>
          </a:xfrm>
        </p:spPr>
        <p:txBody>
          <a:bodyPr>
            <a:normAutofit fontScale="92500" lnSpcReduction="10000"/>
          </a:bodyPr>
          <a:lstStyle/>
          <a:p>
            <a:r>
              <a:rPr lang="en-IN" b="1" dirty="0"/>
              <a:t>Now execute the following insert queries</a:t>
            </a:r>
            <a:r>
              <a:rPr lang="en-IN" dirty="0"/>
              <a:t>. Note that, the values for Id column are not in a sequential order.</a:t>
            </a:r>
            <a:br>
              <a:rPr lang="en-IN" dirty="0"/>
            </a:br>
            <a:r>
              <a:rPr lang="en-IN" dirty="0"/>
              <a:t>Insert into </a:t>
            </a:r>
            <a:r>
              <a:rPr lang="en-IN" dirty="0" err="1"/>
              <a:t>tblEmployee</a:t>
            </a:r>
            <a:r>
              <a:rPr lang="en-IN" dirty="0"/>
              <a:t> Values(3,'John',4500,'Male','New York')</a:t>
            </a:r>
            <a:br>
              <a:rPr lang="en-IN" dirty="0"/>
            </a:br>
            <a:r>
              <a:rPr lang="en-IN" dirty="0"/>
              <a:t>Insert into </a:t>
            </a:r>
            <a:r>
              <a:rPr lang="en-IN" dirty="0" err="1"/>
              <a:t>tblEmployee</a:t>
            </a:r>
            <a:r>
              <a:rPr lang="en-IN" dirty="0"/>
              <a:t> Values(1,'Sam',2500,'Male','London')</a:t>
            </a:r>
            <a:br>
              <a:rPr lang="en-IN" dirty="0"/>
            </a:br>
            <a:r>
              <a:rPr lang="en-IN" dirty="0"/>
              <a:t>Insert into </a:t>
            </a:r>
            <a:r>
              <a:rPr lang="en-IN" dirty="0" err="1"/>
              <a:t>tblEmployee</a:t>
            </a:r>
            <a:r>
              <a:rPr lang="en-IN" dirty="0"/>
              <a:t> Values(4,'Sara',5500,'Female','Tokyo')</a:t>
            </a:r>
            <a:br>
              <a:rPr lang="en-IN" dirty="0"/>
            </a:br>
            <a:r>
              <a:rPr lang="en-IN" dirty="0"/>
              <a:t>Insert into </a:t>
            </a:r>
            <a:r>
              <a:rPr lang="en-IN" dirty="0" err="1"/>
              <a:t>tblEmployee</a:t>
            </a:r>
            <a:r>
              <a:rPr lang="en-IN" dirty="0"/>
              <a:t> Values(5,'Todd',3100,'Male','Toronto')</a:t>
            </a:r>
            <a:br>
              <a:rPr lang="en-IN" dirty="0"/>
            </a:br>
            <a:r>
              <a:rPr lang="en-IN" dirty="0"/>
              <a:t>Insert into </a:t>
            </a:r>
            <a:r>
              <a:rPr lang="en-IN" dirty="0" err="1"/>
              <a:t>tblEmployee</a:t>
            </a:r>
            <a:r>
              <a:rPr lang="en-IN" dirty="0"/>
              <a:t> Values(2,'Pam',6500,'Female','Sydney')</a:t>
            </a:r>
            <a:br>
              <a:rPr lang="en-IN" dirty="0"/>
            </a:br>
            <a:br>
              <a:rPr lang="en-IN" dirty="0"/>
            </a:br>
            <a:r>
              <a:rPr lang="en-IN" b="1" dirty="0"/>
              <a:t>Execute the following SELECT query</a:t>
            </a:r>
            <a:br>
              <a:rPr lang="en-IN" dirty="0"/>
            </a:br>
            <a:r>
              <a:rPr lang="en-IN" dirty="0"/>
              <a:t>Select * from </a:t>
            </a:r>
            <a:r>
              <a:rPr lang="en-IN" dirty="0" err="1"/>
              <a:t>tblEmployee</a:t>
            </a:r>
            <a:endParaRPr lang="en-IN" dirty="0"/>
          </a:p>
          <a:p>
            <a:r>
              <a:rPr lang="en-US" b="1" dirty="0" err="1"/>
              <a:t>Inspite</a:t>
            </a:r>
            <a:r>
              <a:rPr lang="en-US" b="1" dirty="0"/>
              <a:t>, of inserting the rows in a random order</a:t>
            </a:r>
            <a:r>
              <a:rPr lang="en-US" dirty="0"/>
              <a:t>, when we execute the select query we can see that all the rows in the table are arranged in an ascending order based on the Id column. This is because a clustered index determines the physical order of data in a table, and we have got a clustered index on the Id column.</a:t>
            </a:r>
          </a:p>
          <a:p>
            <a:r>
              <a:rPr lang="en-US" b="1" dirty="0"/>
              <a:t>Because of the fact that, a clustered index dictates the physical storage order</a:t>
            </a:r>
            <a:r>
              <a:rPr lang="en-US" dirty="0"/>
              <a:t> of the data in a table, a table can contain only one clustered index. If you take the example of </a:t>
            </a:r>
            <a:r>
              <a:rPr lang="en-US" b="1" dirty="0" err="1"/>
              <a:t>tblEmployee</a:t>
            </a:r>
            <a:r>
              <a:rPr lang="en-US" dirty="0"/>
              <a:t> table, the data is already arranged by the Id column, and if we try to create another clustered index on the </a:t>
            </a:r>
            <a:r>
              <a:rPr lang="en-US" b="1" dirty="0"/>
              <a:t>Name column</a:t>
            </a:r>
            <a:r>
              <a:rPr lang="en-US" dirty="0"/>
              <a:t>, the data needs to be rearranged based on the </a:t>
            </a:r>
            <a:r>
              <a:rPr lang="en-US" b="1" dirty="0"/>
              <a:t>NAME column</a:t>
            </a:r>
            <a:r>
              <a:rPr lang="en-US" dirty="0"/>
              <a:t>, which will affect the ordering of rows that's already done based on the ID column.</a:t>
            </a:r>
          </a:p>
          <a:p>
            <a:r>
              <a:rPr lang="en-US" b="1" dirty="0"/>
              <a:t>For this reason</a:t>
            </a:r>
            <a:r>
              <a:rPr lang="en-US" dirty="0"/>
              <a:t>, SQL server doesn't allow us to create more than one clustered index per table. </a:t>
            </a:r>
            <a:endParaRPr lang="en-IN" dirty="0"/>
          </a:p>
        </p:txBody>
      </p:sp>
    </p:spTree>
    <p:extLst>
      <p:ext uri="{BB962C8B-B14F-4D97-AF65-F5344CB8AC3E}">
        <p14:creationId xmlns:p14="http://schemas.microsoft.com/office/powerpoint/2010/main" val="208395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7" y="624110"/>
            <a:ext cx="6382328" cy="650508"/>
          </a:xfrm>
        </p:spPr>
        <p:txBody>
          <a:bodyPr/>
          <a:lstStyle/>
          <a:p>
            <a:r>
              <a:rPr lang="en-US" dirty="0"/>
              <a:t>Clustered Index..</a:t>
            </a:r>
            <a:r>
              <a:rPr lang="en-US" dirty="0" err="1"/>
              <a:t>cont</a:t>
            </a:r>
            <a:endParaRPr lang="en-IN" dirty="0"/>
          </a:p>
        </p:txBody>
      </p:sp>
      <p:sp>
        <p:nvSpPr>
          <p:cNvPr id="3" name="Content Placeholder 2"/>
          <p:cNvSpPr>
            <a:spLocks noGrp="1"/>
          </p:cNvSpPr>
          <p:nvPr>
            <p:ph idx="1"/>
          </p:nvPr>
        </p:nvSpPr>
        <p:spPr>
          <a:xfrm>
            <a:off x="1736436" y="1385455"/>
            <a:ext cx="10206182" cy="5347854"/>
          </a:xfrm>
        </p:spPr>
        <p:txBody>
          <a:bodyPr/>
          <a:lstStyle/>
          <a:p>
            <a:r>
              <a:rPr lang="en-US" dirty="0"/>
              <a:t>We just learnt that, a table can have only one clustered index. However, the index can contain multiple columns (a composite index), like the way a telephone directory is organized by last name and first name.</a:t>
            </a:r>
          </a:p>
          <a:p>
            <a:r>
              <a:rPr lang="en-US" b="1" dirty="0"/>
              <a:t>Let's now create a clustered index on 2 columns</a:t>
            </a:r>
            <a:r>
              <a:rPr lang="en-US" dirty="0"/>
              <a:t>.</a:t>
            </a:r>
          </a:p>
          <a:p>
            <a:r>
              <a:rPr lang="en-US" dirty="0"/>
              <a:t>To create a composite clustered Index on the Gender and Salary columns.</a:t>
            </a:r>
            <a:br>
              <a:rPr lang="en-US" dirty="0"/>
            </a:br>
            <a:r>
              <a:rPr lang="en-US" dirty="0"/>
              <a:t>Create Clustered Index </a:t>
            </a:r>
            <a:r>
              <a:rPr lang="en-US" dirty="0" err="1"/>
              <a:t>IX_tblEmployee_Gender_Salary</a:t>
            </a:r>
            <a:br>
              <a:rPr lang="en-US" dirty="0"/>
            </a:br>
            <a:r>
              <a:rPr lang="en-US" dirty="0"/>
              <a:t>ON </a:t>
            </a:r>
            <a:r>
              <a:rPr lang="en-US" dirty="0" err="1"/>
              <a:t>tblEmployee</a:t>
            </a:r>
            <a:r>
              <a:rPr lang="en-US" dirty="0"/>
              <a:t>(Gender DESC, Salary ASC)</a:t>
            </a:r>
          </a:p>
          <a:p>
            <a:r>
              <a:rPr lang="en-US" b="1" dirty="0"/>
              <a:t>Now, if you issue a select query against this table</a:t>
            </a:r>
            <a:r>
              <a:rPr lang="en-US" dirty="0"/>
              <a:t> you should see the data physically arranged, FIRST by Gender in descending order and then by Salary in ascending order.</a:t>
            </a:r>
            <a:endParaRPr lang="en-IN" dirty="0"/>
          </a:p>
        </p:txBody>
      </p:sp>
    </p:spTree>
    <p:extLst>
      <p:ext uri="{BB962C8B-B14F-4D97-AF65-F5344CB8AC3E}">
        <p14:creationId xmlns:p14="http://schemas.microsoft.com/office/powerpoint/2010/main" val="322231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624110"/>
            <a:ext cx="8155709" cy="696690"/>
          </a:xfrm>
        </p:spPr>
        <p:txBody>
          <a:bodyPr/>
          <a:lstStyle/>
          <a:p>
            <a:r>
              <a:rPr lang="en-IN" b="1" dirty="0"/>
              <a:t>Non Clustered Index:</a:t>
            </a:r>
            <a:endParaRPr lang="en-IN" dirty="0"/>
          </a:p>
        </p:txBody>
      </p:sp>
      <p:sp>
        <p:nvSpPr>
          <p:cNvPr id="3" name="Content Placeholder 2"/>
          <p:cNvSpPr>
            <a:spLocks noGrp="1"/>
          </p:cNvSpPr>
          <p:nvPr>
            <p:ph idx="1"/>
          </p:nvPr>
        </p:nvSpPr>
        <p:spPr>
          <a:xfrm>
            <a:off x="1801091" y="1385455"/>
            <a:ext cx="9703521" cy="4858327"/>
          </a:xfrm>
        </p:spPr>
        <p:txBody>
          <a:bodyPr>
            <a:normAutofit fontScale="92500"/>
          </a:bodyPr>
          <a:lstStyle/>
          <a:p>
            <a:r>
              <a:rPr lang="en-US" dirty="0"/>
              <a:t>A </a:t>
            </a:r>
            <a:r>
              <a:rPr lang="en-US" dirty="0" err="1"/>
              <a:t>nonclustered</a:t>
            </a:r>
            <a:r>
              <a:rPr lang="en-US" dirty="0"/>
              <a:t> index is analogous to an index in a textbook. The data is stored in one place, the index in another place. The index will have pointers to the storage location of the data. Since, the </a:t>
            </a:r>
            <a:r>
              <a:rPr lang="en-US" dirty="0" err="1"/>
              <a:t>nonclustered</a:t>
            </a:r>
            <a:r>
              <a:rPr lang="en-US" dirty="0"/>
              <a:t> index is stored separately from the actual data, a table can have more than one non clustered index, just like how a book can have an index by Chapters at the beginning and another index by common terms at the end.</a:t>
            </a:r>
          </a:p>
          <a:p>
            <a:r>
              <a:rPr lang="en-US" b="1" dirty="0"/>
              <a:t>The following SQL creates a </a:t>
            </a:r>
            <a:r>
              <a:rPr lang="en-US" b="1" dirty="0" err="1"/>
              <a:t>Nonclustered</a:t>
            </a:r>
            <a:r>
              <a:rPr lang="en-US" dirty="0"/>
              <a:t> index on the NAME column on </a:t>
            </a:r>
            <a:r>
              <a:rPr lang="en-US" dirty="0" err="1"/>
              <a:t>tblEmployee</a:t>
            </a:r>
            <a:r>
              <a:rPr lang="en-US" dirty="0"/>
              <a:t> table:</a:t>
            </a:r>
            <a:br>
              <a:rPr lang="en-US" dirty="0"/>
            </a:br>
            <a:r>
              <a:rPr lang="en-US" dirty="0"/>
              <a:t>Create </a:t>
            </a:r>
            <a:r>
              <a:rPr lang="en-US" dirty="0" err="1"/>
              <a:t>NonClustered</a:t>
            </a:r>
            <a:r>
              <a:rPr lang="en-US" dirty="0"/>
              <a:t> Index </a:t>
            </a:r>
            <a:r>
              <a:rPr lang="en-US" dirty="0" err="1"/>
              <a:t>IX_tblEmployee_Name</a:t>
            </a:r>
            <a:br>
              <a:rPr lang="en-US" dirty="0"/>
            </a:br>
            <a:r>
              <a:rPr lang="en-US" dirty="0"/>
              <a:t>ON </a:t>
            </a:r>
            <a:r>
              <a:rPr lang="en-US" dirty="0" err="1"/>
              <a:t>tblEmployee</a:t>
            </a:r>
            <a:r>
              <a:rPr lang="en-US" dirty="0"/>
              <a:t>(Name)</a:t>
            </a:r>
          </a:p>
          <a:p>
            <a:r>
              <a:rPr lang="en-US" b="1" dirty="0"/>
              <a:t>Difference between Clustered and </a:t>
            </a:r>
            <a:r>
              <a:rPr lang="en-US" b="1" dirty="0" err="1"/>
              <a:t>NonClustered</a:t>
            </a:r>
            <a:r>
              <a:rPr lang="en-US" b="1" dirty="0"/>
              <a:t> Index:</a:t>
            </a:r>
            <a:br>
              <a:rPr lang="en-US" dirty="0"/>
            </a:br>
            <a:r>
              <a:rPr lang="en-US" dirty="0"/>
              <a:t>1. </a:t>
            </a:r>
            <a:r>
              <a:rPr lang="en-US" b="1" dirty="0"/>
              <a:t>Only one clustered index per table</a:t>
            </a:r>
            <a:r>
              <a:rPr lang="en-US" dirty="0"/>
              <a:t>, where as you can have more than one non clustered index</a:t>
            </a:r>
            <a:br>
              <a:rPr lang="en-US" dirty="0"/>
            </a:br>
            <a:r>
              <a:rPr lang="en-US" dirty="0"/>
              <a:t>2. </a:t>
            </a:r>
            <a:r>
              <a:rPr lang="en-US" b="1" dirty="0"/>
              <a:t>Clustered index is faster than a non clustered index</a:t>
            </a:r>
            <a:r>
              <a:rPr lang="en-US" dirty="0"/>
              <a:t>, because, the non-clustered index has to refer back to the table, if the selected column is not present in the index.</a:t>
            </a:r>
            <a:br>
              <a:rPr lang="en-US" dirty="0"/>
            </a:br>
            <a:r>
              <a:rPr lang="en-US" dirty="0"/>
              <a:t>3. </a:t>
            </a:r>
            <a:r>
              <a:rPr lang="en-US" b="1" dirty="0"/>
              <a:t>Clustered index determines the storage order of rows in the table</a:t>
            </a:r>
            <a:r>
              <a:rPr lang="en-US" dirty="0"/>
              <a:t>, and hence doesn't require additional disk space, but where as a Non Clustered index is stored </a:t>
            </a:r>
            <a:r>
              <a:rPr lang="en-US" dirty="0" err="1"/>
              <a:t>seperately</a:t>
            </a:r>
            <a:r>
              <a:rPr lang="en-US" dirty="0"/>
              <a:t> from the table, additional storage space is required.</a:t>
            </a:r>
          </a:p>
        </p:txBody>
      </p:sp>
    </p:spTree>
    <p:extLst>
      <p:ext uri="{BB962C8B-B14F-4D97-AF65-F5344CB8AC3E}">
        <p14:creationId xmlns:p14="http://schemas.microsoft.com/office/powerpoint/2010/main" val="5966991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158</TotalTime>
  <Words>2485</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Menlo</vt:lpstr>
      <vt:lpstr>PT Serif</vt:lpstr>
      <vt:lpstr>Wingdings 3</vt:lpstr>
      <vt:lpstr>Wisp</vt:lpstr>
      <vt:lpstr>SQL Index</vt:lpstr>
      <vt:lpstr>Why Indexes?</vt:lpstr>
      <vt:lpstr>Table Scan and Index Seek</vt:lpstr>
      <vt:lpstr>PowerPoint Presentation</vt:lpstr>
      <vt:lpstr>Types Of Index</vt:lpstr>
      <vt:lpstr>Clustered Index:</vt:lpstr>
      <vt:lpstr>PowerPoint Presentation</vt:lpstr>
      <vt:lpstr>Clustered Index..cont</vt:lpstr>
      <vt:lpstr>Non Clustered Index:</vt:lpstr>
      <vt:lpstr>Advantages</vt:lpstr>
      <vt:lpstr>Disadvantages</vt:lpstr>
      <vt:lpstr>PowerPoint Presentation</vt:lpstr>
      <vt:lpstr>How Indexes work/Store Data</vt:lpstr>
      <vt:lpstr>PowerPoint Presentation</vt:lpstr>
      <vt:lpstr>PowerPoint Presentation</vt:lpstr>
      <vt:lpstr>How SQL Server finds a row by ID </vt:lpstr>
      <vt:lpstr>Script to create Employees table </vt:lpstr>
      <vt:lpstr>PowerPoint Presentation</vt:lpstr>
      <vt:lpstr>PowerPoint Presentation</vt:lpstr>
      <vt:lpstr>Non-Clustered Index in SQL 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Index</dc:title>
  <dc:creator>Lenovo</dc:creator>
  <cp:lastModifiedBy>Arina Joshi</cp:lastModifiedBy>
  <cp:revision>8</cp:revision>
  <dcterms:created xsi:type="dcterms:W3CDTF">2024-07-09T11:32:59Z</dcterms:created>
  <dcterms:modified xsi:type="dcterms:W3CDTF">2024-09-10T16:37:35Z</dcterms:modified>
</cp:coreProperties>
</file>