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57" r:id="rId4"/>
    <p:sldId id="258" r:id="rId5"/>
    <p:sldId id="259" r:id="rId6"/>
    <p:sldId id="273" r:id="rId7"/>
    <p:sldId id="260" r:id="rId8"/>
    <p:sldId id="274" r:id="rId9"/>
    <p:sldId id="261" r:id="rId10"/>
    <p:sldId id="275" r:id="rId11"/>
    <p:sldId id="262" r:id="rId12"/>
    <p:sldId id="291" r:id="rId13"/>
    <p:sldId id="292" r:id="rId14"/>
    <p:sldId id="293" r:id="rId15"/>
    <p:sldId id="294" r:id="rId16"/>
    <p:sldId id="263" r:id="rId17"/>
    <p:sldId id="264" r:id="rId18"/>
    <p:sldId id="299" r:id="rId19"/>
    <p:sldId id="283" r:id="rId20"/>
    <p:sldId id="284" r:id="rId21"/>
    <p:sldId id="285" r:id="rId22"/>
    <p:sldId id="287" r:id="rId23"/>
    <p:sldId id="295" r:id="rId24"/>
    <p:sldId id="296" r:id="rId25"/>
    <p:sldId id="288" r:id="rId26"/>
    <p:sldId id="297" r:id="rId27"/>
    <p:sldId id="278" r:id="rId28"/>
    <p:sldId id="298" r:id="rId29"/>
    <p:sldId id="300" r:id="rId30"/>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744" y="4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254FDF94-B3DE-4D0E-A1A2-D764777321D9}" type="datetimeFigureOut">
              <a:rPr lang="id-ID"/>
              <a:pPr>
                <a:defRPr/>
              </a:pPr>
              <a:t>27/01/2020</a:t>
            </a:fld>
            <a:endParaRPr lang="id-ID"/>
          </a:p>
        </p:txBody>
      </p:sp>
      <p:sp>
        <p:nvSpPr>
          <p:cNvPr id="7" name="Footer Placeholder 18"/>
          <p:cNvSpPr>
            <a:spLocks noGrp="1"/>
          </p:cNvSpPr>
          <p:nvPr>
            <p:ph type="ftr" sz="quarter" idx="11"/>
          </p:nvPr>
        </p:nvSpPr>
        <p:spPr/>
        <p:txBody>
          <a:bodyPr/>
          <a:lstStyle>
            <a:lvl1pPr>
              <a:defRPr/>
            </a:lvl1pPr>
          </a:lstStyle>
          <a:p>
            <a:pPr>
              <a:defRPr/>
            </a:pPr>
            <a:endParaRPr lang="id-ID"/>
          </a:p>
        </p:txBody>
      </p:sp>
      <p:sp>
        <p:nvSpPr>
          <p:cNvPr id="8" name="Slide Number Placeholder 26"/>
          <p:cNvSpPr>
            <a:spLocks noGrp="1"/>
          </p:cNvSpPr>
          <p:nvPr>
            <p:ph type="sldNum" sz="quarter" idx="12"/>
          </p:nvPr>
        </p:nvSpPr>
        <p:spPr/>
        <p:txBody>
          <a:bodyPr/>
          <a:lstStyle>
            <a:lvl1pPr>
              <a:defRPr/>
            </a:lvl1pPr>
          </a:lstStyle>
          <a:p>
            <a:pPr>
              <a:defRPr/>
            </a:pPr>
            <a:fld id="{4E07B9AD-ADEC-4C48-8841-7AA79AA9E407}" type="slidenum">
              <a:rPr lang="id-ID"/>
              <a:pPr>
                <a:defRPr/>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8F0F75E-F7D6-46F8-B34A-B4AC089F4897}" type="datetimeFigureOut">
              <a:rPr lang="id-ID"/>
              <a:pPr>
                <a:defRPr/>
              </a:pPr>
              <a:t>27/01/2020</a:t>
            </a:fld>
            <a:endParaRPr lang="id-ID"/>
          </a:p>
        </p:txBody>
      </p:sp>
      <p:sp>
        <p:nvSpPr>
          <p:cNvPr id="5" name="Footer Placeholder 21"/>
          <p:cNvSpPr>
            <a:spLocks noGrp="1"/>
          </p:cNvSpPr>
          <p:nvPr>
            <p:ph type="ftr" sz="quarter" idx="11"/>
          </p:nvPr>
        </p:nvSpPr>
        <p:spPr/>
        <p:txBody>
          <a:bodyPr/>
          <a:lstStyle>
            <a:lvl1pPr>
              <a:defRPr/>
            </a:lvl1pPr>
          </a:lstStyle>
          <a:p>
            <a:pPr>
              <a:defRPr/>
            </a:pPr>
            <a:endParaRPr lang="id-ID"/>
          </a:p>
        </p:txBody>
      </p:sp>
      <p:sp>
        <p:nvSpPr>
          <p:cNvPr id="6" name="Slide Number Placeholder 17"/>
          <p:cNvSpPr>
            <a:spLocks noGrp="1"/>
          </p:cNvSpPr>
          <p:nvPr>
            <p:ph type="sldNum" sz="quarter" idx="12"/>
          </p:nvPr>
        </p:nvSpPr>
        <p:spPr/>
        <p:txBody>
          <a:bodyPr/>
          <a:lstStyle>
            <a:lvl1pPr>
              <a:defRPr/>
            </a:lvl1pPr>
          </a:lstStyle>
          <a:p>
            <a:pPr>
              <a:defRPr/>
            </a:pPr>
            <a:fld id="{CE078F87-6FFA-471E-86C4-7FEC334CE6A6}" type="slidenum">
              <a:rPr lang="id-ID"/>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144B407-7D5C-4607-B5B7-F440F79C99EF}" type="datetimeFigureOut">
              <a:rPr lang="id-ID"/>
              <a:pPr>
                <a:defRPr/>
              </a:pPr>
              <a:t>27/01/2020</a:t>
            </a:fld>
            <a:endParaRPr lang="id-ID"/>
          </a:p>
        </p:txBody>
      </p:sp>
      <p:sp>
        <p:nvSpPr>
          <p:cNvPr id="5" name="Footer Placeholder 21"/>
          <p:cNvSpPr>
            <a:spLocks noGrp="1"/>
          </p:cNvSpPr>
          <p:nvPr>
            <p:ph type="ftr" sz="quarter" idx="11"/>
          </p:nvPr>
        </p:nvSpPr>
        <p:spPr/>
        <p:txBody>
          <a:bodyPr/>
          <a:lstStyle>
            <a:lvl1pPr>
              <a:defRPr/>
            </a:lvl1pPr>
          </a:lstStyle>
          <a:p>
            <a:pPr>
              <a:defRPr/>
            </a:pPr>
            <a:endParaRPr lang="id-ID"/>
          </a:p>
        </p:txBody>
      </p:sp>
      <p:sp>
        <p:nvSpPr>
          <p:cNvPr id="6" name="Slide Number Placeholder 17"/>
          <p:cNvSpPr>
            <a:spLocks noGrp="1"/>
          </p:cNvSpPr>
          <p:nvPr>
            <p:ph type="sldNum" sz="quarter" idx="12"/>
          </p:nvPr>
        </p:nvSpPr>
        <p:spPr/>
        <p:txBody>
          <a:bodyPr/>
          <a:lstStyle>
            <a:lvl1pPr>
              <a:defRPr/>
            </a:lvl1pPr>
          </a:lstStyle>
          <a:p>
            <a:pPr>
              <a:defRPr/>
            </a:pPr>
            <a:fld id="{242C30AD-0FD9-49B2-841C-58622B790B65}" type="slidenum">
              <a:rPr lang="id-ID"/>
              <a:pPr>
                <a:defRPr/>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30740EC-A687-43A1-82CB-5D0A666EB64D}" type="datetimeFigureOut">
              <a:rPr lang="id-ID"/>
              <a:pPr>
                <a:defRPr/>
              </a:pPr>
              <a:t>27/01/2020</a:t>
            </a:fld>
            <a:endParaRPr lang="id-ID"/>
          </a:p>
        </p:txBody>
      </p:sp>
      <p:sp>
        <p:nvSpPr>
          <p:cNvPr id="5" name="Footer Placeholder 21"/>
          <p:cNvSpPr>
            <a:spLocks noGrp="1"/>
          </p:cNvSpPr>
          <p:nvPr>
            <p:ph type="ftr" sz="quarter" idx="11"/>
          </p:nvPr>
        </p:nvSpPr>
        <p:spPr/>
        <p:txBody>
          <a:bodyPr/>
          <a:lstStyle>
            <a:lvl1pPr>
              <a:defRPr/>
            </a:lvl1pPr>
          </a:lstStyle>
          <a:p>
            <a:pPr>
              <a:defRPr/>
            </a:pPr>
            <a:endParaRPr lang="id-ID"/>
          </a:p>
        </p:txBody>
      </p:sp>
      <p:sp>
        <p:nvSpPr>
          <p:cNvPr id="6" name="Slide Number Placeholder 17"/>
          <p:cNvSpPr>
            <a:spLocks noGrp="1"/>
          </p:cNvSpPr>
          <p:nvPr>
            <p:ph type="sldNum" sz="quarter" idx="12"/>
          </p:nvPr>
        </p:nvSpPr>
        <p:spPr/>
        <p:txBody>
          <a:bodyPr/>
          <a:lstStyle>
            <a:lvl1pPr>
              <a:defRPr/>
            </a:lvl1pPr>
          </a:lstStyle>
          <a:p>
            <a:pPr>
              <a:defRPr/>
            </a:pPr>
            <a:fld id="{FE2F4B91-ED3E-4126-BC47-4B4A882BF748}" type="slidenum">
              <a:rPr lang="id-ID"/>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9B280FD6-C226-43BB-AF50-F780DF0500ED}" type="datetimeFigureOut">
              <a:rPr lang="id-ID"/>
              <a:pPr>
                <a:defRPr/>
              </a:pPr>
              <a:t>27/01/2020</a:t>
            </a:fld>
            <a:endParaRPr lang="id-ID"/>
          </a:p>
        </p:txBody>
      </p:sp>
      <p:sp>
        <p:nvSpPr>
          <p:cNvPr id="7" name="Footer Placeholder 4"/>
          <p:cNvSpPr>
            <a:spLocks noGrp="1"/>
          </p:cNvSpPr>
          <p:nvPr>
            <p:ph type="ftr" sz="quarter" idx="11"/>
          </p:nvPr>
        </p:nvSpPr>
        <p:spPr/>
        <p:txBody>
          <a:bodyPr/>
          <a:lstStyle>
            <a:lvl1pPr>
              <a:defRPr/>
            </a:lvl1pPr>
          </a:lstStyle>
          <a:p>
            <a:pPr>
              <a:defRPr/>
            </a:pPr>
            <a:endParaRPr lang="id-ID"/>
          </a:p>
        </p:txBody>
      </p:sp>
      <p:sp>
        <p:nvSpPr>
          <p:cNvPr id="8" name="Slide Number Placeholder 5"/>
          <p:cNvSpPr>
            <a:spLocks noGrp="1"/>
          </p:cNvSpPr>
          <p:nvPr>
            <p:ph type="sldNum" sz="quarter" idx="12"/>
          </p:nvPr>
        </p:nvSpPr>
        <p:spPr/>
        <p:txBody>
          <a:bodyPr/>
          <a:lstStyle>
            <a:lvl1pPr>
              <a:defRPr/>
            </a:lvl1pPr>
          </a:lstStyle>
          <a:p>
            <a:pPr>
              <a:defRPr/>
            </a:pPr>
            <a:fld id="{25A985A7-5913-483D-ADE2-517616C9D78A}" type="slidenum">
              <a:rPr lang="id-ID"/>
              <a:pPr>
                <a:defRPr/>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8CE7BD0-E2D0-456D-97B7-B4F077438089}" type="datetimeFigureOut">
              <a:rPr lang="id-ID"/>
              <a:pPr>
                <a:defRPr/>
              </a:pPr>
              <a:t>27/01/2020</a:t>
            </a:fld>
            <a:endParaRPr lang="id-ID"/>
          </a:p>
        </p:txBody>
      </p:sp>
      <p:sp>
        <p:nvSpPr>
          <p:cNvPr id="6" name="Footer Placeholder 21"/>
          <p:cNvSpPr>
            <a:spLocks noGrp="1"/>
          </p:cNvSpPr>
          <p:nvPr>
            <p:ph type="ftr" sz="quarter" idx="11"/>
          </p:nvPr>
        </p:nvSpPr>
        <p:spPr/>
        <p:txBody>
          <a:bodyPr/>
          <a:lstStyle>
            <a:lvl1pPr>
              <a:defRPr/>
            </a:lvl1pPr>
          </a:lstStyle>
          <a:p>
            <a:pPr>
              <a:defRPr/>
            </a:pPr>
            <a:endParaRPr lang="id-ID"/>
          </a:p>
        </p:txBody>
      </p:sp>
      <p:sp>
        <p:nvSpPr>
          <p:cNvPr id="7" name="Slide Number Placeholder 17"/>
          <p:cNvSpPr>
            <a:spLocks noGrp="1"/>
          </p:cNvSpPr>
          <p:nvPr>
            <p:ph type="sldNum" sz="quarter" idx="12"/>
          </p:nvPr>
        </p:nvSpPr>
        <p:spPr/>
        <p:txBody>
          <a:bodyPr/>
          <a:lstStyle>
            <a:lvl1pPr>
              <a:defRPr/>
            </a:lvl1pPr>
          </a:lstStyle>
          <a:p>
            <a:pPr>
              <a:defRPr/>
            </a:pPr>
            <a:fld id="{2D8F89FE-5187-453F-B39B-28ED9D5B59BF}" type="slidenum">
              <a:rPr lang="id-ID"/>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EB7AF92-DE86-4074-82DD-310EECD350E4}" type="datetimeFigureOut">
              <a:rPr lang="id-ID"/>
              <a:pPr>
                <a:defRPr/>
              </a:pPr>
              <a:t>27/01/2020</a:t>
            </a:fld>
            <a:endParaRPr lang="id-ID"/>
          </a:p>
        </p:txBody>
      </p:sp>
      <p:sp>
        <p:nvSpPr>
          <p:cNvPr id="8" name="Footer Placeholder 7"/>
          <p:cNvSpPr>
            <a:spLocks noGrp="1"/>
          </p:cNvSpPr>
          <p:nvPr>
            <p:ph type="ftr" sz="quarter" idx="11"/>
          </p:nvPr>
        </p:nvSpPr>
        <p:spPr/>
        <p:txBody>
          <a:bodyPr/>
          <a:lstStyle>
            <a:lvl1pPr>
              <a:defRPr/>
            </a:lvl1pPr>
          </a:lstStyle>
          <a:p>
            <a:pPr>
              <a:defRPr/>
            </a:pPr>
            <a:endParaRPr lang="id-ID"/>
          </a:p>
        </p:txBody>
      </p:sp>
      <p:sp>
        <p:nvSpPr>
          <p:cNvPr id="9" name="Slide Number Placeholder 8"/>
          <p:cNvSpPr>
            <a:spLocks noGrp="1"/>
          </p:cNvSpPr>
          <p:nvPr>
            <p:ph type="sldNum" sz="quarter" idx="12"/>
          </p:nvPr>
        </p:nvSpPr>
        <p:spPr/>
        <p:txBody>
          <a:bodyPr/>
          <a:lstStyle>
            <a:lvl1pPr>
              <a:defRPr/>
            </a:lvl1pPr>
          </a:lstStyle>
          <a:p>
            <a:pPr>
              <a:defRPr/>
            </a:pPr>
            <a:fld id="{CCC35532-A4BE-4C34-8553-40856BBF251A}" type="slidenum">
              <a:rPr lang="id-ID"/>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9ED7BF4-653B-4DB3-A400-3FDFD72CECCB}" type="datetimeFigureOut">
              <a:rPr lang="id-ID"/>
              <a:pPr>
                <a:defRPr/>
              </a:pPr>
              <a:t>27/01/2020</a:t>
            </a:fld>
            <a:endParaRPr lang="id-ID"/>
          </a:p>
        </p:txBody>
      </p:sp>
      <p:sp>
        <p:nvSpPr>
          <p:cNvPr id="4" name="Footer Placeholder 21"/>
          <p:cNvSpPr>
            <a:spLocks noGrp="1"/>
          </p:cNvSpPr>
          <p:nvPr>
            <p:ph type="ftr" sz="quarter" idx="11"/>
          </p:nvPr>
        </p:nvSpPr>
        <p:spPr/>
        <p:txBody>
          <a:bodyPr/>
          <a:lstStyle>
            <a:lvl1pPr>
              <a:defRPr/>
            </a:lvl1pPr>
          </a:lstStyle>
          <a:p>
            <a:pPr>
              <a:defRPr/>
            </a:pPr>
            <a:endParaRPr lang="id-ID"/>
          </a:p>
        </p:txBody>
      </p:sp>
      <p:sp>
        <p:nvSpPr>
          <p:cNvPr id="5" name="Slide Number Placeholder 17"/>
          <p:cNvSpPr>
            <a:spLocks noGrp="1"/>
          </p:cNvSpPr>
          <p:nvPr>
            <p:ph type="sldNum" sz="quarter" idx="12"/>
          </p:nvPr>
        </p:nvSpPr>
        <p:spPr/>
        <p:txBody>
          <a:bodyPr/>
          <a:lstStyle>
            <a:lvl1pPr>
              <a:defRPr/>
            </a:lvl1pPr>
          </a:lstStyle>
          <a:p>
            <a:pPr>
              <a:defRPr/>
            </a:pPr>
            <a:fld id="{C7BDB803-901B-47FE-A742-ED12BC35D6A5}" type="slidenum">
              <a:rPr lang="id-ID"/>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447DA38-8720-489F-899C-9071EA9D9F7E}" type="datetimeFigureOut">
              <a:rPr lang="id-ID"/>
              <a:pPr>
                <a:defRPr/>
              </a:pPr>
              <a:t>27/01/2020</a:t>
            </a:fld>
            <a:endParaRPr lang="id-ID"/>
          </a:p>
        </p:txBody>
      </p:sp>
      <p:sp>
        <p:nvSpPr>
          <p:cNvPr id="3" name="Footer Placeholder 21"/>
          <p:cNvSpPr>
            <a:spLocks noGrp="1"/>
          </p:cNvSpPr>
          <p:nvPr>
            <p:ph type="ftr" sz="quarter" idx="11"/>
          </p:nvPr>
        </p:nvSpPr>
        <p:spPr/>
        <p:txBody>
          <a:bodyPr/>
          <a:lstStyle>
            <a:lvl1pPr>
              <a:defRPr/>
            </a:lvl1pPr>
          </a:lstStyle>
          <a:p>
            <a:pPr>
              <a:defRPr/>
            </a:pPr>
            <a:endParaRPr lang="id-ID"/>
          </a:p>
        </p:txBody>
      </p:sp>
      <p:sp>
        <p:nvSpPr>
          <p:cNvPr id="4" name="Slide Number Placeholder 17"/>
          <p:cNvSpPr>
            <a:spLocks noGrp="1"/>
          </p:cNvSpPr>
          <p:nvPr>
            <p:ph type="sldNum" sz="quarter" idx="12"/>
          </p:nvPr>
        </p:nvSpPr>
        <p:spPr/>
        <p:txBody>
          <a:bodyPr/>
          <a:lstStyle>
            <a:lvl1pPr>
              <a:defRPr/>
            </a:lvl1pPr>
          </a:lstStyle>
          <a:p>
            <a:pPr>
              <a:defRPr/>
            </a:pPr>
            <a:fld id="{DAE5D487-A10E-43E4-9256-07751ED060C1}" type="slidenum">
              <a:rPr lang="id-ID"/>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2DB1100-891E-4602-8B14-143070916209}" type="datetimeFigureOut">
              <a:rPr lang="id-ID"/>
              <a:pPr>
                <a:defRPr/>
              </a:pPr>
              <a:t>27/01/2020</a:t>
            </a:fld>
            <a:endParaRPr lang="id-ID"/>
          </a:p>
        </p:txBody>
      </p:sp>
      <p:sp>
        <p:nvSpPr>
          <p:cNvPr id="6" name="Footer Placeholder 5"/>
          <p:cNvSpPr>
            <a:spLocks noGrp="1"/>
          </p:cNvSpPr>
          <p:nvPr>
            <p:ph type="ftr" sz="quarter" idx="11"/>
          </p:nvPr>
        </p:nvSpPr>
        <p:spPr/>
        <p:txBody>
          <a:bodyPr/>
          <a:lstStyle>
            <a:lvl1pPr>
              <a:defRPr/>
            </a:lvl1pPr>
          </a:lstStyle>
          <a:p>
            <a:pPr>
              <a:defRPr/>
            </a:pPr>
            <a:endParaRPr lang="id-ID"/>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FFC75910-DC7D-4C0F-A1F1-F829BAB3CB63}" type="slidenum">
              <a:rPr lang="id-ID"/>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55DD3F0-24A6-493D-9424-2104E7989384}" type="datetimeFigureOut">
              <a:rPr lang="id-ID"/>
              <a:pPr>
                <a:defRPr/>
              </a:pPr>
              <a:t>27/01/2020</a:t>
            </a:fld>
            <a:endParaRPr lang="id-ID"/>
          </a:p>
        </p:txBody>
      </p:sp>
      <p:sp>
        <p:nvSpPr>
          <p:cNvPr id="6" name="Footer Placeholder 5"/>
          <p:cNvSpPr>
            <a:spLocks noGrp="1"/>
          </p:cNvSpPr>
          <p:nvPr>
            <p:ph type="ftr" sz="quarter" idx="11"/>
          </p:nvPr>
        </p:nvSpPr>
        <p:spPr/>
        <p:txBody>
          <a:bodyPr/>
          <a:lstStyle>
            <a:lvl1pPr>
              <a:defRPr/>
            </a:lvl1pPr>
          </a:lstStyle>
          <a:p>
            <a:pPr>
              <a:defRPr/>
            </a:pPr>
            <a:endParaRPr lang="id-ID"/>
          </a:p>
        </p:txBody>
      </p:sp>
      <p:sp>
        <p:nvSpPr>
          <p:cNvPr id="7" name="Slide Number Placeholder 6"/>
          <p:cNvSpPr>
            <a:spLocks noGrp="1"/>
          </p:cNvSpPr>
          <p:nvPr>
            <p:ph type="sldNum" sz="quarter" idx="12"/>
          </p:nvPr>
        </p:nvSpPr>
        <p:spPr/>
        <p:txBody>
          <a:bodyPr/>
          <a:lstStyle>
            <a:lvl1pPr>
              <a:defRPr/>
            </a:lvl1pPr>
          </a:lstStyle>
          <a:p>
            <a:pPr>
              <a:defRPr/>
            </a:pPr>
            <a:fld id="{8D131E5C-F6D8-47BC-81AB-FB539E31B44E}" type="slidenum">
              <a:rPr lang="id-ID"/>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fld id="{B413D642-A725-44EB-A49C-95CD75782BB2}" type="datetimeFigureOut">
              <a:rPr lang="id-ID"/>
              <a:pPr>
                <a:defRPr/>
              </a:pPr>
              <a:t>27/01/2020</a:t>
            </a:fld>
            <a:endParaRPr lang="id-ID"/>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endParaRPr lang="id-ID"/>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fld id="{832DAF81-FCE1-483A-83CF-39064E8CAC28}" type="slidenum">
              <a:rPr lang="id-ID"/>
              <a:pPr>
                <a:defRPr/>
              </a:pPr>
              <a:t>‹#›</a:t>
            </a:fld>
            <a:endParaRPr lang="id-ID"/>
          </a:p>
        </p:txBody>
      </p:sp>
    </p:spTree>
  </p:cSld>
  <p:clrMap bg1="dk1" tx1="lt1" bg2="dk2" tx2="lt2" accent1="accent1" accent2="accent2" accent3="accent3" accent4="accent4" accent5="accent5" accent6="accent6" hlink="hlink" folHlink="folHlink"/>
  <p:sldLayoutIdLst>
    <p:sldLayoutId id="2147483891" r:id="rId1"/>
    <p:sldLayoutId id="2147483885" r:id="rId2"/>
    <p:sldLayoutId id="2147483892" r:id="rId3"/>
    <p:sldLayoutId id="2147483886" r:id="rId4"/>
    <p:sldLayoutId id="2147483893" r:id="rId5"/>
    <p:sldLayoutId id="2147483887" r:id="rId6"/>
    <p:sldLayoutId id="2147483888" r:id="rId7"/>
    <p:sldLayoutId id="2147483894" r:id="rId8"/>
    <p:sldLayoutId id="2147483895" r:id="rId9"/>
    <p:sldLayoutId id="2147483889" r:id="rId10"/>
    <p:sldLayoutId id="2147483890"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smtClean="0"/>
              <a:t>PENDIDIKAN PANCASILA </a:t>
            </a:r>
            <a:r>
              <a:rPr lang="id-ID" smtClean="0"/>
              <a:t/>
            </a:r>
            <a:br>
              <a:rPr lang="id-ID" smtClean="0"/>
            </a:br>
            <a:endParaRPr lang="id-ID"/>
          </a:p>
        </p:txBody>
      </p:sp>
      <p:sp>
        <p:nvSpPr>
          <p:cNvPr id="7171" name="Subtitle 2"/>
          <p:cNvSpPr>
            <a:spLocks noGrp="1"/>
          </p:cNvSpPr>
          <p:nvPr>
            <p:ph type="subTitle" idx="1"/>
          </p:nvPr>
        </p:nvSpPr>
        <p:spPr>
          <a:xfrm>
            <a:off x="433388" y="1544638"/>
            <a:ext cx="6480175" cy="1752600"/>
          </a:xfrm>
        </p:spPr>
        <p:txBody>
          <a:bodyPr/>
          <a:lstStyle/>
          <a:p>
            <a:pPr eaLnBrk="1" hangingPunct="1"/>
            <a:r>
              <a:rPr lang="id-ID" b="1" smtClean="0"/>
              <a:t>KONTRAK PERKULIAHAN</a:t>
            </a:r>
            <a:endParaRPr lang="id-ID" smtClean="0"/>
          </a:p>
          <a:p>
            <a:pPr eaLnBrk="1" hangingPunct="1"/>
            <a:endParaRPr lang="id-ID"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id-ID" smtClean="0">
                <a:solidFill>
                  <a:srgbClr val="FFFF00"/>
                </a:solidFill>
              </a:rPr>
              <a:t>CAPAIAN PEMBELAJARAN</a:t>
            </a:r>
          </a:p>
        </p:txBody>
      </p:sp>
      <p:sp>
        <p:nvSpPr>
          <p:cNvPr id="16387" name="Content Placeholder 2"/>
          <p:cNvSpPr>
            <a:spLocks noGrp="1"/>
          </p:cNvSpPr>
          <p:nvPr>
            <p:ph idx="1"/>
          </p:nvPr>
        </p:nvSpPr>
        <p:spPr>
          <a:xfrm>
            <a:off x="457200" y="1600200"/>
            <a:ext cx="8186738" cy="4525963"/>
          </a:xfrm>
        </p:spPr>
        <p:txBody>
          <a:bodyPr/>
          <a:lstStyle/>
          <a:p>
            <a:pPr eaLnBrk="1" hangingPunct="1">
              <a:buFont typeface="Wingdings 2" pitchFamily="18" charset="2"/>
              <a:buNone/>
            </a:pPr>
            <a:r>
              <a:rPr lang="id-ID" smtClean="0"/>
              <a:t>4. Mampu mengimplementasikan dan melestarikan nilai-nilai Pancasila dalam realitas kehidupan</a:t>
            </a:r>
          </a:p>
          <a:p>
            <a:pPr eaLnBrk="1" hangingPunct="1">
              <a:buFont typeface="Wingdings 2" pitchFamily="18" charset="2"/>
              <a:buNone/>
            </a:pPr>
            <a:r>
              <a:rPr lang="id-ID" smtClean="0"/>
              <a:t>5. Memiliki karakter ilmuwan dan profesional Pancasilais yang memiliki komitmen atas kelangsungan hidup dan kejayaan Negara Kesatuan Republik Indonesia</a:t>
            </a:r>
            <a:r>
              <a:rPr lang="en-US" smtClean="0"/>
              <a:t> (NKRI)</a:t>
            </a:r>
            <a:r>
              <a:rPr lang="id-ID" smtClean="0"/>
              <a:t>.</a:t>
            </a:r>
          </a:p>
          <a:p>
            <a:pPr eaLnBrk="1" hangingPunct="1"/>
            <a:endParaRPr lang="id-ID"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id-ID" smtClean="0">
                <a:solidFill>
                  <a:srgbClr val="FFFF00"/>
                </a:solidFill>
              </a:rPr>
              <a:t>Materi/Bacaan Perkuliahan</a:t>
            </a:r>
          </a:p>
        </p:txBody>
      </p:sp>
      <p:sp>
        <p:nvSpPr>
          <p:cNvPr id="3" name="Content Placeholder 2"/>
          <p:cNvSpPr>
            <a:spLocks noGrp="1"/>
          </p:cNvSpPr>
          <p:nvPr>
            <p:ph idx="1"/>
          </p:nvPr>
        </p:nvSpPr>
        <p:spPr>
          <a:xfrm>
            <a:off x="214313" y="1341438"/>
            <a:ext cx="8786812" cy="5016500"/>
          </a:xfrm>
        </p:spPr>
        <p:txBody>
          <a:bodyPr>
            <a:normAutofit fontScale="62500" lnSpcReduction="20000"/>
          </a:bodyPr>
          <a:lstStyle/>
          <a:p>
            <a:pPr marL="420624" indent="-384048" eaLnBrk="1" fontAlgn="auto" hangingPunct="1">
              <a:spcAft>
                <a:spcPts val="0"/>
              </a:spcAft>
              <a:buFont typeface="Wingdings 2"/>
              <a:buChar char=""/>
              <a:defRPr/>
            </a:pPr>
            <a:r>
              <a:rPr lang="nb-NO" dirty="0" smtClean="0">
                <a:solidFill>
                  <a:srgbClr val="FFFF00"/>
                </a:solidFill>
              </a:rPr>
              <a:t>Modul Pendidikan Pancasila, DIKTI, 2016</a:t>
            </a:r>
          </a:p>
          <a:p>
            <a:pPr marL="420624" indent="-384048" eaLnBrk="1" fontAlgn="auto" hangingPunct="1">
              <a:spcAft>
                <a:spcPts val="0"/>
              </a:spcAft>
              <a:buFont typeface="Wingdings 2"/>
              <a:buChar char=""/>
              <a:defRPr/>
            </a:pPr>
            <a:r>
              <a:rPr lang="nb-NO" dirty="0" smtClean="0">
                <a:solidFill>
                  <a:srgbClr val="FFFF00"/>
                </a:solidFill>
              </a:rPr>
              <a:t>Adib, Mohammad, Listiyono Santoso, dan Ajar Triharso. 2014. </a:t>
            </a:r>
            <a:r>
              <a:rPr lang="nb-NO" i="1" dirty="0" smtClean="0">
                <a:solidFill>
                  <a:srgbClr val="FFFF00"/>
                </a:solidFill>
              </a:rPr>
              <a:t>Pendidikan Pancasila dan Kewarganegaraan: Sebuah Pengantar Membangun Karakter Bangsa.</a:t>
            </a:r>
            <a:r>
              <a:rPr lang="nb-NO" dirty="0" smtClean="0">
                <a:solidFill>
                  <a:srgbClr val="FFFF00"/>
                </a:solidFill>
              </a:rPr>
              <a:t> Surabaya: Airlagga University Press.</a:t>
            </a:r>
            <a:endParaRPr lang="id-ID" dirty="0" smtClean="0">
              <a:solidFill>
                <a:srgbClr val="FFFF00"/>
              </a:solidFill>
            </a:endParaRPr>
          </a:p>
          <a:p>
            <a:pPr marL="420624" indent="-384048" eaLnBrk="1" fontAlgn="auto" hangingPunct="1">
              <a:spcAft>
                <a:spcPts val="0"/>
              </a:spcAft>
              <a:buFont typeface="Wingdings 2"/>
              <a:buChar char=""/>
              <a:defRPr/>
            </a:pPr>
            <a:r>
              <a:rPr lang="nb-NO" dirty="0" smtClean="0"/>
              <a:t>Sutrisno, Slamet, 2006, </a:t>
            </a:r>
            <a:r>
              <a:rPr lang="nb-NO" i="1" dirty="0" smtClean="0"/>
              <a:t>Filsafat dan Ideologi Pancasila, </a:t>
            </a:r>
            <a:r>
              <a:rPr lang="nb-NO" dirty="0" smtClean="0"/>
              <a:t>Yogyakarta: Penerbit Andi</a:t>
            </a:r>
            <a:endParaRPr lang="id-ID" dirty="0" smtClean="0"/>
          </a:p>
          <a:p>
            <a:pPr marL="420624" indent="-384048" eaLnBrk="1" fontAlgn="auto" hangingPunct="1">
              <a:spcAft>
                <a:spcPts val="0"/>
              </a:spcAft>
              <a:buFont typeface="Wingdings 2"/>
              <a:buChar char=""/>
              <a:defRPr/>
            </a:pPr>
            <a:r>
              <a:rPr lang="nb-NO" dirty="0" smtClean="0"/>
              <a:t>Kaelan, 1998, </a:t>
            </a:r>
            <a:r>
              <a:rPr lang="nb-NO" i="1" dirty="0" smtClean="0"/>
              <a:t>Pancasila Yuridis Kenegaraan, </a:t>
            </a:r>
            <a:r>
              <a:rPr lang="nb-NO" dirty="0" smtClean="0"/>
              <a:t>Yogyakarta: Paradigma</a:t>
            </a:r>
            <a:endParaRPr lang="id-ID" dirty="0" smtClean="0"/>
          </a:p>
          <a:p>
            <a:pPr marL="420624" indent="-384048" eaLnBrk="1" fontAlgn="auto" hangingPunct="1">
              <a:spcAft>
                <a:spcPts val="0"/>
              </a:spcAft>
              <a:buFont typeface="Wingdings 2"/>
              <a:buChar char=""/>
              <a:defRPr/>
            </a:pPr>
            <a:r>
              <a:rPr lang="nb-NO" dirty="0" smtClean="0"/>
              <a:t>Latif, Yudi, 2009, </a:t>
            </a:r>
            <a:r>
              <a:rPr lang="nb-NO" i="1" dirty="0" smtClean="0"/>
              <a:t>Negara Paripurna, Aktualitas dan Historisitas Pancasila, </a:t>
            </a:r>
            <a:r>
              <a:rPr lang="nb-NO" dirty="0" smtClean="0"/>
              <a:t>Jakarta: Gramedia</a:t>
            </a:r>
            <a:endParaRPr lang="id-ID" dirty="0" smtClean="0"/>
          </a:p>
          <a:p>
            <a:pPr marL="420624" indent="-384048" eaLnBrk="1" fontAlgn="auto" hangingPunct="1">
              <a:spcAft>
                <a:spcPts val="0"/>
              </a:spcAft>
              <a:buFont typeface="Wingdings 2"/>
              <a:buChar char=""/>
              <a:defRPr/>
            </a:pPr>
            <a:r>
              <a:rPr lang="nb-NO" dirty="0" smtClean="0"/>
              <a:t>Latif, Yudi, 2014, </a:t>
            </a:r>
            <a:r>
              <a:rPr lang="nb-NO" i="1" dirty="0" smtClean="0"/>
              <a:t>Mata Air Keteladanan, Pancasila dalam Perbuatan, </a:t>
            </a:r>
            <a:r>
              <a:rPr lang="nb-NO" dirty="0" smtClean="0"/>
              <a:t>Bandung: Mizan</a:t>
            </a:r>
            <a:endParaRPr lang="id-ID" dirty="0" smtClean="0"/>
          </a:p>
          <a:p>
            <a:pPr marL="420624" indent="-384048" eaLnBrk="1" fontAlgn="auto" hangingPunct="1">
              <a:spcAft>
                <a:spcPts val="0"/>
              </a:spcAft>
              <a:buFont typeface="Wingdings 2"/>
              <a:buChar char=""/>
              <a:defRPr/>
            </a:pPr>
            <a:r>
              <a:rPr lang="nb-NO" dirty="0" smtClean="0"/>
              <a:t>Notonegoro, 1975, </a:t>
            </a:r>
            <a:r>
              <a:rPr lang="nb-NO" i="1" dirty="0" smtClean="0"/>
              <a:t>Pancasila Ilmiah Populer, </a:t>
            </a:r>
            <a:r>
              <a:rPr lang="nb-NO" dirty="0" smtClean="0"/>
              <a:t>Jakarta: Pantjuran Tujuh</a:t>
            </a:r>
            <a:endParaRPr lang="id-ID" dirty="0" smtClean="0"/>
          </a:p>
          <a:p>
            <a:pPr marL="420624" indent="-384048" eaLnBrk="1" fontAlgn="auto" hangingPunct="1">
              <a:spcAft>
                <a:spcPts val="0"/>
              </a:spcAft>
              <a:buFont typeface="Wingdings 2"/>
              <a:buChar char=""/>
              <a:defRPr/>
            </a:pPr>
            <a:r>
              <a:rPr lang="nb-NO" dirty="0" smtClean="0"/>
              <a:t>Tim ICCE UIN Jakarta, 2003, </a:t>
            </a:r>
            <a:r>
              <a:rPr lang="nb-NO" i="1" dirty="0" smtClean="0"/>
              <a:t>Demokrasi, HAM dan Masyarakat Madani,</a:t>
            </a:r>
            <a:r>
              <a:rPr lang="nb-NO" dirty="0" smtClean="0"/>
              <a:t> Jakarta: Prenada Media</a:t>
            </a:r>
            <a:endParaRPr lang="id-ID" dirty="0" smtClean="0"/>
          </a:p>
          <a:p>
            <a:pPr marL="420624" indent="-384048" eaLnBrk="1" fontAlgn="auto" hangingPunct="1">
              <a:spcAft>
                <a:spcPts val="0"/>
              </a:spcAft>
              <a:buFont typeface="Wingdings 2"/>
              <a:buChar char=""/>
              <a:defRPr/>
            </a:pPr>
            <a:r>
              <a:rPr lang="nb-NO" dirty="0" smtClean="0"/>
              <a:t>Undang-Undang Dasar 1945 hasil Amandemen</a:t>
            </a:r>
            <a:endParaRPr lang="id-ID" dirty="0" smtClean="0"/>
          </a:p>
          <a:p>
            <a:pPr marL="420624" indent="-384048" eaLnBrk="1" fontAlgn="auto" hangingPunct="1">
              <a:spcAft>
                <a:spcPts val="0"/>
              </a:spcAft>
              <a:buFont typeface="Wingdings 2"/>
              <a:buChar char=""/>
              <a:defRPr/>
            </a:pPr>
            <a:r>
              <a:rPr lang="nb-NO" dirty="0" smtClean="0"/>
              <a:t>Buku Modul Mata Kuliah Pancasila Dirjen Dikti, 2013</a:t>
            </a:r>
            <a:endParaRPr lang="id-ID" dirty="0" smtClean="0"/>
          </a:p>
          <a:p>
            <a:pPr marL="420624" indent="-384048" eaLnBrk="1" fontAlgn="auto" hangingPunct="1">
              <a:spcAft>
                <a:spcPts val="0"/>
              </a:spcAft>
              <a:buFont typeface="Wingdings 2"/>
              <a:buChar char=""/>
              <a:defRPr/>
            </a:pP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KONTRAK</a:t>
            </a:r>
            <a:endParaRPr lang="en-US" dirty="0"/>
          </a:p>
        </p:txBody>
      </p:sp>
      <p:sp>
        <p:nvSpPr>
          <p:cNvPr id="3" name="Content Placeholder 2"/>
          <p:cNvSpPr>
            <a:spLocks noGrp="1"/>
          </p:cNvSpPr>
          <p:nvPr>
            <p:ph idx="1"/>
          </p:nvPr>
        </p:nvSpPr>
        <p:spPr/>
        <p:txBody>
          <a:bodyPr/>
          <a:lstStyle/>
          <a:p>
            <a:pPr lvl="0"/>
            <a:r>
              <a:rPr lang="en-US" dirty="0" err="1" smtClean="0"/>
              <a:t>Setiap</a:t>
            </a:r>
            <a:r>
              <a:rPr lang="en-US" dirty="0" smtClean="0"/>
              <a:t> </a:t>
            </a:r>
            <a:r>
              <a:rPr lang="en-US" dirty="0" err="1" smtClean="0"/>
              <a:t>tatap</a:t>
            </a:r>
            <a:r>
              <a:rPr lang="en-US" dirty="0" smtClean="0"/>
              <a:t> </a:t>
            </a:r>
            <a:r>
              <a:rPr lang="en-US" dirty="0" err="1" smtClean="0"/>
              <a:t>muka</a:t>
            </a:r>
            <a:r>
              <a:rPr lang="en-US" dirty="0" smtClean="0"/>
              <a:t> </a:t>
            </a:r>
            <a:r>
              <a:rPr lang="en-US" dirty="0" err="1" smtClean="0"/>
              <a:t>akan</a:t>
            </a:r>
            <a:r>
              <a:rPr lang="en-US" dirty="0" smtClean="0"/>
              <a:t> </a:t>
            </a:r>
            <a:r>
              <a:rPr lang="en-US" dirty="0" err="1" smtClean="0"/>
              <a:t>selalu</a:t>
            </a:r>
            <a:r>
              <a:rPr lang="en-US" dirty="0" smtClean="0"/>
              <a:t> </a:t>
            </a:r>
            <a:r>
              <a:rPr lang="en-US" dirty="0" err="1" smtClean="0"/>
              <a:t>diawali</a:t>
            </a:r>
            <a:r>
              <a:rPr lang="en-US" dirty="0" smtClean="0"/>
              <a:t> </a:t>
            </a:r>
            <a:r>
              <a:rPr lang="en-US" dirty="0" err="1" smtClean="0"/>
              <a:t>dengan</a:t>
            </a:r>
            <a:r>
              <a:rPr lang="en-US" dirty="0" smtClean="0"/>
              <a:t> </a:t>
            </a:r>
            <a:r>
              <a:rPr lang="en-US" dirty="0" err="1" smtClean="0"/>
              <a:t>menyanyikan</a:t>
            </a:r>
            <a:r>
              <a:rPr lang="en-US" dirty="0" smtClean="0"/>
              <a:t> </a:t>
            </a:r>
            <a:r>
              <a:rPr lang="en-US" dirty="0" err="1" smtClean="0"/>
              <a:t>lagu</a:t>
            </a:r>
            <a:r>
              <a:rPr lang="en-US" dirty="0" smtClean="0"/>
              <a:t> Indonesia Raya </a:t>
            </a:r>
            <a:r>
              <a:rPr lang="en-US" dirty="0" err="1" smtClean="0"/>
              <a:t>dan</a:t>
            </a:r>
            <a:r>
              <a:rPr lang="en-US" dirty="0" smtClean="0"/>
              <a:t> </a:t>
            </a:r>
            <a:r>
              <a:rPr lang="en-US" dirty="0" err="1" smtClean="0"/>
              <a:t>Hymne</a:t>
            </a:r>
            <a:r>
              <a:rPr lang="en-US" dirty="0" smtClean="0"/>
              <a:t> </a:t>
            </a:r>
            <a:r>
              <a:rPr lang="en-US" dirty="0" err="1" smtClean="0"/>
              <a:t>Airlangga</a:t>
            </a:r>
            <a:endParaRPr lang="en-US" dirty="0" smtClean="0"/>
          </a:p>
          <a:p>
            <a:pPr lvl="0"/>
            <a:r>
              <a:rPr lang="en-US" dirty="0" err="1" smtClean="0"/>
              <a:t>Perkuliahan</a:t>
            </a:r>
            <a:r>
              <a:rPr lang="en-US" dirty="0" smtClean="0"/>
              <a:t> </a:t>
            </a:r>
            <a:r>
              <a:rPr lang="en-US" dirty="0" err="1" smtClean="0"/>
              <a:t>diselenggarakan</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ceramah</a:t>
            </a:r>
            <a:r>
              <a:rPr lang="en-US" dirty="0" smtClean="0"/>
              <a:t>, tutorial, </a:t>
            </a:r>
            <a:r>
              <a:rPr lang="en-US" dirty="0" err="1" smtClean="0"/>
              <a:t>penugasan</a:t>
            </a:r>
            <a:r>
              <a:rPr lang="en-US" dirty="0" smtClean="0"/>
              <a:t> (</a:t>
            </a:r>
            <a:r>
              <a:rPr lang="en-US" dirty="0" err="1" smtClean="0"/>
              <a:t>individu</a:t>
            </a:r>
            <a:r>
              <a:rPr lang="en-US" dirty="0" smtClean="0"/>
              <a:t>, </a:t>
            </a:r>
            <a:r>
              <a:rPr lang="en-US" dirty="0" err="1" smtClean="0"/>
              <a:t>kelompok</a:t>
            </a:r>
            <a:r>
              <a:rPr lang="en-US" dirty="0" smtClean="0"/>
              <a:t>), review </a:t>
            </a:r>
            <a:r>
              <a:rPr lang="en-US" dirty="0" err="1" smtClean="0"/>
              <a:t>artikel</a:t>
            </a:r>
            <a:r>
              <a:rPr lang="en-US" dirty="0" smtClean="0"/>
              <a:t> </a:t>
            </a:r>
            <a:r>
              <a:rPr lang="en-US" dirty="0" err="1" smtClean="0"/>
              <a:t>jurnal</a:t>
            </a:r>
            <a:r>
              <a:rPr lang="en-US" dirty="0" smtClean="0"/>
              <a:t>, </a:t>
            </a:r>
            <a:r>
              <a:rPr lang="en-US" dirty="0" err="1" smtClean="0"/>
              <a:t>buku</a:t>
            </a:r>
            <a:r>
              <a:rPr lang="en-US" dirty="0" smtClean="0"/>
              <a:t>, </a:t>
            </a:r>
            <a:r>
              <a:rPr lang="en-US" dirty="0" err="1" smtClean="0"/>
              <a:t>berita</a:t>
            </a:r>
            <a:r>
              <a:rPr lang="en-US" dirty="0" smtClean="0"/>
              <a:t>, </a:t>
            </a:r>
            <a:r>
              <a:rPr lang="en-US" dirty="0" err="1" smtClean="0"/>
              <a:t>pemutaran</a:t>
            </a:r>
            <a:r>
              <a:rPr lang="en-US" dirty="0" smtClean="0"/>
              <a:t> audio visual.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KONTRAK</a:t>
            </a:r>
            <a:endParaRPr lang="en-US" dirty="0"/>
          </a:p>
        </p:txBody>
      </p:sp>
      <p:sp>
        <p:nvSpPr>
          <p:cNvPr id="3" name="Content Placeholder 2"/>
          <p:cNvSpPr>
            <a:spLocks noGrp="1"/>
          </p:cNvSpPr>
          <p:nvPr>
            <p:ph idx="1"/>
          </p:nvPr>
        </p:nvSpPr>
        <p:spPr/>
        <p:txBody>
          <a:bodyPr/>
          <a:lstStyle/>
          <a:p>
            <a:pPr lvl="0"/>
            <a:r>
              <a:rPr lang="en-US" dirty="0" err="1" smtClean="0"/>
              <a:t>Hasil</a:t>
            </a:r>
            <a:r>
              <a:rPr lang="en-US" dirty="0" smtClean="0"/>
              <a:t> </a:t>
            </a:r>
            <a:r>
              <a:rPr lang="en-US" dirty="0" err="1" smtClean="0"/>
              <a:t>evaluasi</a:t>
            </a:r>
            <a:r>
              <a:rPr lang="en-US" dirty="0" smtClean="0"/>
              <a:t> </a:t>
            </a:r>
            <a:r>
              <a:rPr lang="en-US" dirty="0" err="1" smtClean="0"/>
              <a:t>berupa</a:t>
            </a:r>
            <a:r>
              <a:rPr lang="en-US" dirty="0" smtClean="0"/>
              <a:t> </a:t>
            </a:r>
            <a:r>
              <a:rPr lang="en-US" dirty="0" err="1" smtClean="0"/>
              <a:t>penugasan</a:t>
            </a:r>
            <a:r>
              <a:rPr lang="en-US" dirty="0" smtClean="0"/>
              <a:t> </a:t>
            </a:r>
            <a:r>
              <a:rPr lang="en-US" dirty="0" err="1" smtClean="0"/>
              <a:t>inidvidu</a:t>
            </a:r>
            <a:r>
              <a:rPr lang="en-US" dirty="0" smtClean="0"/>
              <a:t>, </a:t>
            </a:r>
            <a:r>
              <a:rPr lang="en-US" dirty="0" err="1" smtClean="0"/>
              <a:t>kelompok</a:t>
            </a:r>
            <a:r>
              <a:rPr lang="en-US" dirty="0" smtClean="0"/>
              <a:t>, UTS, </a:t>
            </a:r>
            <a:r>
              <a:rPr lang="en-US" dirty="0" err="1" smtClean="0"/>
              <a:t>dan</a:t>
            </a:r>
            <a:r>
              <a:rPr lang="en-US" dirty="0" smtClean="0"/>
              <a:t> UAS</a:t>
            </a:r>
          </a:p>
          <a:p>
            <a:pPr lvl="0"/>
            <a:r>
              <a:rPr lang="id-ID" dirty="0" smtClean="0"/>
              <a:t>Anda diwajibkan terlibat aktif dalam setiap proses diskusi, ketidakaktifan anda hanya akan mengurangi bentuk penilaian terhadap kemampuan anda.</a:t>
            </a:r>
            <a:endParaRPr lang="en-US" dirty="0" smtClean="0"/>
          </a:p>
          <a:p>
            <a:r>
              <a:rPr lang="en-US" dirty="0" err="1" smtClean="0"/>
              <a:t>Diskusi</a:t>
            </a:r>
            <a:r>
              <a:rPr lang="en-US" dirty="0" smtClean="0"/>
              <a:t> </a:t>
            </a:r>
            <a:r>
              <a:rPr lang="en-US" dirty="0" err="1" smtClean="0"/>
              <a:t>kelompok</a:t>
            </a:r>
            <a:r>
              <a:rPr lang="en-US" dirty="0" smtClean="0"/>
              <a:t> </a:t>
            </a:r>
            <a:r>
              <a:rPr lang="en-US" dirty="0" err="1" smtClean="0"/>
              <a:t>akan</a:t>
            </a:r>
            <a:r>
              <a:rPr lang="en-US" dirty="0" smtClean="0"/>
              <a:t> </a:t>
            </a:r>
            <a:r>
              <a:rPr lang="en-US" dirty="0" err="1" smtClean="0"/>
              <a:t>diselenggarakan</a:t>
            </a:r>
            <a:r>
              <a:rPr lang="en-US" dirty="0" smtClean="0"/>
              <a:t> </a:t>
            </a:r>
            <a:r>
              <a:rPr lang="en-US" dirty="0" err="1" smtClean="0"/>
              <a:t>secara</a:t>
            </a:r>
            <a:r>
              <a:rPr lang="en-US" dirty="0" smtClean="0"/>
              <a:t> </a:t>
            </a:r>
            <a:r>
              <a:rPr lang="en-US" dirty="0" err="1" smtClean="0"/>
              <a:t>terstruktur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KONTRAK</a:t>
            </a:r>
            <a:endParaRPr lang="en-US" dirty="0"/>
          </a:p>
        </p:txBody>
      </p:sp>
      <p:sp>
        <p:nvSpPr>
          <p:cNvPr id="3" name="Content Placeholder 2"/>
          <p:cNvSpPr>
            <a:spLocks noGrp="1"/>
          </p:cNvSpPr>
          <p:nvPr>
            <p:ph idx="1"/>
          </p:nvPr>
        </p:nvSpPr>
        <p:spPr/>
        <p:txBody>
          <a:bodyPr/>
          <a:lstStyle/>
          <a:p>
            <a:pPr lvl="0"/>
            <a:r>
              <a:rPr lang="en-US" dirty="0" err="1" smtClean="0"/>
              <a:t>Toleransi</a:t>
            </a:r>
            <a:r>
              <a:rPr lang="en-US" dirty="0" smtClean="0"/>
              <a:t> </a:t>
            </a:r>
            <a:r>
              <a:rPr lang="en-US" dirty="0" err="1" smtClean="0"/>
              <a:t>keterlambatan</a:t>
            </a:r>
            <a:r>
              <a:rPr lang="en-US" dirty="0" smtClean="0"/>
              <a:t> </a:t>
            </a:r>
            <a:r>
              <a:rPr lang="en-US" dirty="0" err="1" smtClean="0"/>
              <a:t>dalam</a:t>
            </a:r>
            <a:r>
              <a:rPr lang="en-US" dirty="0" smtClean="0"/>
              <a:t> </a:t>
            </a:r>
            <a:r>
              <a:rPr lang="en-US" dirty="0" err="1" smtClean="0"/>
              <a:t>perkuliahan</a:t>
            </a:r>
            <a:r>
              <a:rPr lang="en-US" dirty="0" smtClean="0"/>
              <a:t> </a:t>
            </a:r>
            <a:r>
              <a:rPr lang="en-US" dirty="0" err="1" smtClean="0"/>
              <a:t>adalah</a:t>
            </a:r>
            <a:r>
              <a:rPr lang="en-US" dirty="0" smtClean="0"/>
              <a:t> 15 </a:t>
            </a:r>
            <a:r>
              <a:rPr lang="en-US" dirty="0" err="1" smtClean="0"/>
              <a:t>menit</a:t>
            </a:r>
            <a:r>
              <a:rPr lang="en-US" dirty="0" smtClean="0"/>
              <a:t>, </a:t>
            </a:r>
            <a:r>
              <a:rPr lang="en-US" dirty="0" err="1" smtClean="0"/>
              <a:t>mahasiswa</a:t>
            </a:r>
            <a:r>
              <a:rPr lang="en-US" dirty="0" smtClean="0"/>
              <a:t> yang </a:t>
            </a:r>
            <a:r>
              <a:rPr lang="en-US" dirty="0" err="1" smtClean="0"/>
              <a:t>terlambat</a:t>
            </a:r>
            <a:r>
              <a:rPr lang="en-US" dirty="0" smtClean="0"/>
              <a:t> </a:t>
            </a:r>
            <a:r>
              <a:rPr lang="en-US" dirty="0" err="1" smtClean="0"/>
              <a:t>lebih</a:t>
            </a:r>
            <a:r>
              <a:rPr lang="en-US" dirty="0" smtClean="0"/>
              <a:t> </a:t>
            </a:r>
            <a:r>
              <a:rPr lang="en-US" dirty="0" err="1" smtClean="0"/>
              <a:t>dari</a:t>
            </a:r>
            <a:r>
              <a:rPr lang="en-US" dirty="0" smtClean="0"/>
              <a:t> 15 </a:t>
            </a:r>
            <a:r>
              <a:rPr lang="en-US" dirty="0" err="1" smtClean="0"/>
              <a:t>menit</a:t>
            </a:r>
            <a:r>
              <a:rPr lang="en-US" dirty="0" smtClean="0"/>
              <a:t> </a:t>
            </a:r>
            <a:r>
              <a:rPr lang="en-US" dirty="0" err="1" smtClean="0"/>
              <a:t>dianggap</a:t>
            </a:r>
            <a:r>
              <a:rPr lang="en-US" dirty="0" smtClean="0"/>
              <a:t> </a:t>
            </a:r>
            <a:r>
              <a:rPr lang="en-US" dirty="0" err="1" smtClean="0"/>
              <a:t>tidak</a:t>
            </a:r>
            <a:r>
              <a:rPr lang="en-US" dirty="0" smtClean="0"/>
              <a:t> </a:t>
            </a:r>
            <a:r>
              <a:rPr lang="en-US" dirty="0" err="1" smtClean="0"/>
              <a:t>hadir</a:t>
            </a:r>
            <a:r>
              <a:rPr lang="en-US" dirty="0" smtClean="0"/>
              <a:t> </a:t>
            </a:r>
            <a:r>
              <a:rPr lang="en-US" dirty="0" err="1" smtClean="0"/>
              <a:t>walaupun</a:t>
            </a:r>
            <a:r>
              <a:rPr lang="en-US" dirty="0" smtClean="0"/>
              <a:t> </a:t>
            </a:r>
            <a:r>
              <a:rPr lang="en-US" dirty="0" err="1" smtClean="0"/>
              <a:t>bisa</a:t>
            </a:r>
            <a:r>
              <a:rPr lang="en-US" dirty="0" smtClean="0"/>
              <a:t> </a:t>
            </a:r>
            <a:r>
              <a:rPr lang="en-US" dirty="0" err="1" smtClean="0"/>
              <a:t>diperkenankan</a:t>
            </a:r>
            <a:r>
              <a:rPr lang="en-US" dirty="0" smtClean="0"/>
              <a:t> </a:t>
            </a:r>
            <a:r>
              <a:rPr lang="en-US" dirty="0" err="1" smtClean="0"/>
              <a:t>masuk</a:t>
            </a:r>
            <a:r>
              <a:rPr lang="en-US" dirty="0" smtClean="0"/>
              <a:t> </a:t>
            </a:r>
            <a:r>
              <a:rPr lang="en-US" dirty="0" err="1" smtClean="0"/>
              <a:t>dalam</a:t>
            </a:r>
            <a:r>
              <a:rPr lang="en-US" dirty="0" smtClean="0"/>
              <a:t> </a:t>
            </a:r>
            <a:r>
              <a:rPr lang="en-US" dirty="0" err="1" smtClean="0"/>
              <a:t>ruang</a:t>
            </a:r>
            <a:r>
              <a:rPr lang="en-US" dirty="0" smtClean="0"/>
              <a:t> </a:t>
            </a:r>
            <a:r>
              <a:rPr lang="en-US" dirty="0" err="1" smtClean="0"/>
              <a:t>kelas</a:t>
            </a:r>
            <a:r>
              <a:rPr lang="en-US" dirty="0" smtClean="0"/>
              <a:t>.</a:t>
            </a:r>
          </a:p>
          <a:p>
            <a:pPr lvl="0"/>
            <a:r>
              <a:rPr lang="en-US" dirty="0" err="1" smtClean="0"/>
              <a:t>Ketidakhadiran</a:t>
            </a:r>
            <a:r>
              <a:rPr lang="en-US" dirty="0" smtClean="0"/>
              <a:t> </a:t>
            </a:r>
            <a:r>
              <a:rPr lang="en-US" dirty="0" err="1" smtClean="0"/>
              <a:t>lebih</a:t>
            </a:r>
            <a:r>
              <a:rPr lang="en-US" dirty="0" smtClean="0"/>
              <a:t> </a:t>
            </a:r>
            <a:r>
              <a:rPr lang="en-US" dirty="0" err="1" smtClean="0"/>
              <a:t>dari</a:t>
            </a:r>
            <a:r>
              <a:rPr lang="en-US" dirty="0" smtClean="0"/>
              <a:t> 20% </a:t>
            </a:r>
            <a:r>
              <a:rPr lang="en-US" dirty="0" err="1" smtClean="0"/>
              <a:t>dari</a:t>
            </a:r>
            <a:r>
              <a:rPr lang="en-US" dirty="0" smtClean="0"/>
              <a:t> total </a:t>
            </a:r>
            <a:r>
              <a:rPr lang="en-US" dirty="0" err="1" smtClean="0"/>
              <a:t>perkuliahan</a:t>
            </a:r>
            <a:r>
              <a:rPr lang="en-US" dirty="0" smtClean="0"/>
              <a:t> </a:t>
            </a:r>
            <a:r>
              <a:rPr lang="en-US" dirty="0" err="1" smtClean="0"/>
              <a:t>akan</a:t>
            </a:r>
            <a:r>
              <a:rPr lang="en-US" dirty="0" smtClean="0"/>
              <a:t> </a:t>
            </a:r>
            <a:r>
              <a:rPr lang="en-US" dirty="0" err="1" smtClean="0"/>
              <a:t>kena</a:t>
            </a:r>
            <a:r>
              <a:rPr lang="en-US" dirty="0" smtClean="0"/>
              <a:t> </a:t>
            </a:r>
            <a:r>
              <a:rPr lang="en-US" dirty="0" err="1" smtClean="0"/>
              <a:t>cekal</a:t>
            </a:r>
            <a:r>
              <a:rPr lang="en-US" dirty="0" smtClean="0"/>
              <a:t> UAS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KONTRAK</a:t>
            </a:r>
            <a:endParaRPr lang="en-US" dirty="0"/>
          </a:p>
        </p:txBody>
      </p:sp>
      <p:sp>
        <p:nvSpPr>
          <p:cNvPr id="3" name="Content Placeholder 2"/>
          <p:cNvSpPr>
            <a:spLocks noGrp="1"/>
          </p:cNvSpPr>
          <p:nvPr>
            <p:ph idx="1"/>
          </p:nvPr>
        </p:nvSpPr>
        <p:spPr/>
        <p:txBody>
          <a:bodyPr/>
          <a:lstStyle/>
          <a:p>
            <a:pPr lvl="0"/>
            <a:r>
              <a:rPr lang="en-US" dirty="0" err="1" smtClean="0"/>
              <a:t>Setiap</a:t>
            </a:r>
            <a:r>
              <a:rPr lang="en-US" dirty="0" smtClean="0"/>
              <a:t> </a:t>
            </a:r>
            <a:r>
              <a:rPr lang="en-US" dirty="0" err="1" smtClean="0"/>
              <a:t>bentuk</a:t>
            </a:r>
            <a:r>
              <a:rPr lang="en-US" dirty="0" smtClean="0"/>
              <a:t> </a:t>
            </a:r>
            <a:r>
              <a:rPr lang="en-US" dirty="0" err="1" smtClean="0"/>
              <a:t>ketidakjujuran</a:t>
            </a:r>
            <a:r>
              <a:rPr lang="en-US" dirty="0" smtClean="0"/>
              <a:t> </a:t>
            </a:r>
            <a:r>
              <a:rPr lang="en-US" dirty="0" err="1" smtClean="0"/>
              <a:t>misalnya</a:t>
            </a:r>
            <a:r>
              <a:rPr lang="en-US" dirty="0" smtClean="0"/>
              <a:t> </a:t>
            </a:r>
            <a:r>
              <a:rPr lang="en-US" dirty="0" err="1" smtClean="0"/>
              <a:t>mencontek</a:t>
            </a:r>
            <a:r>
              <a:rPr lang="en-US" dirty="0" smtClean="0"/>
              <a:t>, plagiarism, </a:t>
            </a:r>
            <a:r>
              <a:rPr lang="en-US" dirty="0" err="1" smtClean="0"/>
              <a:t>titip</a:t>
            </a:r>
            <a:r>
              <a:rPr lang="en-US" dirty="0" smtClean="0"/>
              <a:t> </a:t>
            </a:r>
            <a:r>
              <a:rPr lang="en-US" dirty="0" err="1" smtClean="0"/>
              <a:t>absen</a:t>
            </a:r>
            <a:r>
              <a:rPr lang="en-US" dirty="0" smtClean="0"/>
              <a:t> </a:t>
            </a:r>
            <a:r>
              <a:rPr lang="en-US" dirty="0" err="1" smtClean="0"/>
              <a:t>akan</a:t>
            </a:r>
            <a:r>
              <a:rPr lang="en-US" dirty="0" smtClean="0"/>
              <a:t> </a:t>
            </a:r>
            <a:r>
              <a:rPr lang="en-US" dirty="0" err="1" smtClean="0"/>
              <a:t>mendapatkan</a:t>
            </a:r>
            <a:r>
              <a:rPr lang="en-US" dirty="0" smtClean="0"/>
              <a:t> </a:t>
            </a:r>
            <a:r>
              <a:rPr lang="en-US" dirty="0" err="1" smtClean="0"/>
              <a:t>hukuman</a:t>
            </a:r>
            <a:r>
              <a:rPr lang="en-US" dirty="0" smtClean="0"/>
              <a:t> </a:t>
            </a:r>
            <a:r>
              <a:rPr lang="en-US" dirty="0" err="1" smtClean="0"/>
              <a:t>tidak</a:t>
            </a:r>
            <a:r>
              <a:rPr lang="en-US" dirty="0" smtClean="0"/>
              <a:t> lulus </a:t>
            </a:r>
            <a:r>
              <a:rPr lang="en-US" dirty="0" err="1" smtClean="0"/>
              <a:t>mata</a:t>
            </a:r>
            <a:r>
              <a:rPr lang="en-US" dirty="0" smtClean="0"/>
              <a:t> </a:t>
            </a:r>
            <a:r>
              <a:rPr lang="en-US" dirty="0" err="1" smtClean="0"/>
              <a:t>kuliah</a:t>
            </a:r>
            <a:r>
              <a:rPr lang="en-US" dirty="0" smtClean="0"/>
              <a:t>.</a:t>
            </a:r>
          </a:p>
          <a:p>
            <a:r>
              <a:rPr lang="en-US" dirty="0" err="1" smtClean="0"/>
              <a:t>Saat</a:t>
            </a:r>
            <a:r>
              <a:rPr lang="en-US" dirty="0" smtClean="0"/>
              <a:t> </a:t>
            </a:r>
            <a:r>
              <a:rPr lang="en-US" dirty="0" err="1" smtClean="0"/>
              <a:t>perkuliahan</a:t>
            </a:r>
            <a:r>
              <a:rPr lang="en-US" dirty="0" smtClean="0"/>
              <a:t> </a:t>
            </a:r>
            <a:r>
              <a:rPr lang="en-US" dirty="0" err="1" smtClean="0"/>
              <a:t>mahasiswa</a:t>
            </a:r>
            <a:r>
              <a:rPr lang="en-US" dirty="0" smtClean="0"/>
              <a:t> </a:t>
            </a:r>
            <a:r>
              <a:rPr lang="en-US" dirty="0" err="1" smtClean="0"/>
              <a:t>memakai</a:t>
            </a:r>
            <a:r>
              <a:rPr lang="en-US" dirty="0" smtClean="0"/>
              <a:t> batik, </a:t>
            </a:r>
            <a:r>
              <a:rPr lang="en-US" dirty="0" err="1" smtClean="0"/>
              <a:t>berperilaku</a:t>
            </a:r>
            <a:r>
              <a:rPr lang="en-US" dirty="0" smtClean="0"/>
              <a:t> </a:t>
            </a:r>
            <a:r>
              <a:rPr lang="en-US" dirty="0" err="1" smtClean="0"/>
              <a:t>dan</a:t>
            </a:r>
            <a:r>
              <a:rPr lang="en-US" dirty="0" smtClean="0"/>
              <a:t> </a:t>
            </a:r>
            <a:r>
              <a:rPr lang="en-US" dirty="0" err="1" smtClean="0"/>
              <a:t>berkomunikasi</a:t>
            </a:r>
            <a:r>
              <a:rPr lang="en-US" dirty="0" smtClean="0"/>
              <a:t> </a:t>
            </a:r>
            <a:r>
              <a:rPr lang="en-US" dirty="0" err="1" smtClean="0"/>
              <a:t>secara</a:t>
            </a:r>
            <a:r>
              <a:rPr lang="en-US" dirty="0" smtClean="0"/>
              <a:t> </a:t>
            </a:r>
            <a:r>
              <a:rPr lang="en-US" dirty="0" err="1" smtClean="0"/>
              <a:t>sopan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solidFill>
                  <a:srgbClr val="FFFF00"/>
                </a:solidFill>
              </a:rPr>
              <a:t>Lain-lain</a:t>
            </a:r>
            <a:endParaRPr lang="id-ID" dirty="0" smtClean="0">
              <a:solidFill>
                <a:srgbClr val="FFFF00"/>
              </a:solidFill>
            </a:endParaRPr>
          </a:p>
        </p:txBody>
      </p:sp>
      <p:sp>
        <p:nvSpPr>
          <p:cNvPr id="3" name="Content Placeholder 2"/>
          <p:cNvSpPr>
            <a:spLocks noGrp="1"/>
          </p:cNvSpPr>
          <p:nvPr>
            <p:ph idx="1"/>
          </p:nvPr>
        </p:nvSpPr>
        <p:spPr>
          <a:xfrm>
            <a:off x="285750" y="1285875"/>
            <a:ext cx="8358188" cy="5143500"/>
          </a:xfrm>
        </p:spPr>
        <p:txBody>
          <a:bodyPr>
            <a:normAutofit/>
          </a:bodyPr>
          <a:lstStyle/>
          <a:p>
            <a:pPr marL="420624" indent="-384048" eaLnBrk="1" fontAlgn="auto" hangingPunct="1">
              <a:spcAft>
                <a:spcPts val="0"/>
              </a:spcAft>
              <a:buFont typeface="Wingdings 2"/>
              <a:buChar char=""/>
              <a:defRPr/>
            </a:pPr>
            <a:r>
              <a:rPr lang="en-US" dirty="0" err="1" smtClean="0"/>
              <a:t>Setiap</a:t>
            </a:r>
            <a:r>
              <a:rPr lang="en-US" dirty="0" smtClean="0"/>
              <a:t> </a:t>
            </a:r>
            <a:r>
              <a:rPr lang="en-US" dirty="0" err="1" smtClean="0"/>
              <a:t>tatap</a:t>
            </a:r>
            <a:r>
              <a:rPr lang="en-US" dirty="0" smtClean="0"/>
              <a:t> </a:t>
            </a:r>
            <a:r>
              <a:rPr lang="en-US" dirty="0" err="1" smtClean="0"/>
              <a:t>muka</a:t>
            </a:r>
            <a:r>
              <a:rPr lang="en-US" dirty="0" smtClean="0"/>
              <a:t> </a:t>
            </a:r>
            <a:r>
              <a:rPr lang="en-US" dirty="0" err="1" smtClean="0"/>
              <a:t>akan</a:t>
            </a:r>
            <a:r>
              <a:rPr lang="en-US" dirty="0" smtClean="0"/>
              <a:t> </a:t>
            </a:r>
            <a:r>
              <a:rPr lang="en-US" dirty="0" err="1" smtClean="0"/>
              <a:t>selalu</a:t>
            </a:r>
            <a:r>
              <a:rPr lang="en-US" dirty="0" smtClean="0"/>
              <a:t> </a:t>
            </a:r>
            <a:r>
              <a:rPr lang="en-US" dirty="0" err="1" smtClean="0"/>
              <a:t>diawali</a:t>
            </a:r>
            <a:r>
              <a:rPr lang="en-US" dirty="0" smtClean="0"/>
              <a:t> </a:t>
            </a:r>
            <a:r>
              <a:rPr lang="en-US" dirty="0" err="1" smtClean="0"/>
              <a:t>dengan</a:t>
            </a:r>
            <a:r>
              <a:rPr lang="en-US" dirty="0" smtClean="0"/>
              <a:t> </a:t>
            </a:r>
            <a:r>
              <a:rPr lang="en-US" dirty="0" err="1" smtClean="0"/>
              <a:t>penugasan</a:t>
            </a:r>
            <a:r>
              <a:rPr lang="en-US" dirty="0" smtClean="0"/>
              <a:t> </a:t>
            </a:r>
            <a:r>
              <a:rPr lang="en-US" dirty="0" err="1" smtClean="0"/>
              <a:t>kelompok</a:t>
            </a:r>
            <a:r>
              <a:rPr lang="en-US" dirty="0" smtClean="0"/>
              <a:t> </a:t>
            </a:r>
            <a:r>
              <a:rPr lang="en-US" dirty="0" err="1" smtClean="0"/>
              <a:t>diskusi</a:t>
            </a:r>
            <a:r>
              <a:rPr lang="en-US" dirty="0" smtClean="0"/>
              <a:t> </a:t>
            </a:r>
            <a:r>
              <a:rPr lang="en-US" dirty="0" err="1" smtClean="0"/>
              <a:t>berkaitan</a:t>
            </a:r>
            <a:r>
              <a:rPr lang="en-US" dirty="0" smtClean="0"/>
              <a:t> </a:t>
            </a:r>
            <a:r>
              <a:rPr lang="en-US" dirty="0" err="1" smtClean="0"/>
              <a:t>dengan</a:t>
            </a:r>
            <a:r>
              <a:rPr lang="en-US" dirty="0" smtClean="0"/>
              <a:t> </a:t>
            </a:r>
            <a:r>
              <a:rPr lang="en-US" dirty="0" err="1" smtClean="0"/>
              <a:t>materi</a:t>
            </a:r>
            <a:r>
              <a:rPr lang="en-US" dirty="0" smtClean="0"/>
              <a:t> yang </a:t>
            </a:r>
            <a:r>
              <a:rPr lang="en-US" dirty="0" err="1" smtClean="0"/>
              <a:t>sudah</a:t>
            </a:r>
            <a:r>
              <a:rPr lang="en-US" dirty="0" smtClean="0"/>
              <a:t> </a:t>
            </a:r>
            <a:r>
              <a:rPr lang="en-US" dirty="0" err="1" smtClean="0"/>
              <a:t>ditentukan</a:t>
            </a:r>
            <a:r>
              <a:rPr lang="en-US" dirty="0" smtClean="0"/>
              <a:t> (</a:t>
            </a:r>
            <a:r>
              <a:rPr lang="en-US" dirty="0" err="1" smtClean="0"/>
              <a:t>berdasarkan</a:t>
            </a:r>
            <a:r>
              <a:rPr lang="en-US" dirty="0" smtClean="0"/>
              <a:t> </a:t>
            </a:r>
            <a:r>
              <a:rPr lang="en-US" dirty="0" err="1" smtClean="0"/>
              <a:t>kesepakatan</a:t>
            </a:r>
            <a:r>
              <a:rPr lang="en-US" dirty="0" smtClean="0"/>
              <a:t>)</a:t>
            </a:r>
            <a:endParaRPr lang="id-ID" dirty="0" smtClean="0"/>
          </a:p>
          <a:p>
            <a:pPr marL="420624" indent="-384048" eaLnBrk="1" fontAlgn="auto" hangingPunct="1">
              <a:spcAft>
                <a:spcPts val="0"/>
              </a:spcAft>
              <a:buFont typeface="Wingdings 2"/>
              <a:buChar char=""/>
              <a:defRPr/>
            </a:pPr>
            <a:r>
              <a:rPr lang="id-ID" dirty="0" smtClean="0"/>
              <a:t>Diwajibkan membuat tugas kelompok</a:t>
            </a:r>
            <a:r>
              <a:rPr lang="en-US" dirty="0" smtClean="0"/>
              <a:t> </a:t>
            </a:r>
            <a:r>
              <a:rPr lang="id-ID" dirty="0" smtClean="0"/>
              <a:t>maks </a:t>
            </a:r>
            <a:r>
              <a:rPr lang="en-US" dirty="0" smtClean="0"/>
              <a:t>5</a:t>
            </a:r>
            <a:r>
              <a:rPr lang="id-ID" dirty="0" smtClean="0"/>
              <a:t> orang dengan tema yang akan ditentukan </a:t>
            </a:r>
          </a:p>
          <a:p>
            <a:pPr marL="420624" indent="-384048" eaLnBrk="1" fontAlgn="auto" hangingPunct="1">
              <a:spcAft>
                <a:spcPts val="0"/>
              </a:spcAft>
              <a:buFont typeface="Wingdings 2"/>
              <a:buChar char=""/>
              <a:defRPr/>
            </a:pPr>
            <a:r>
              <a:rPr lang="id-ID" dirty="0" smtClean="0"/>
              <a:t>UTS dan UAS sesuai dengan jadwal yang telah ditentukan dengan soal ujian berbentuk </a:t>
            </a:r>
            <a:r>
              <a:rPr lang="id-ID" i="1" dirty="0" smtClean="0"/>
              <a:t>essai </a:t>
            </a:r>
            <a:r>
              <a:rPr lang="en-US" dirty="0" err="1" smtClean="0"/>
              <a:t>atau</a:t>
            </a:r>
            <a:r>
              <a:rPr lang="en-US" i="1" dirty="0" smtClean="0"/>
              <a:t> </a:t>
            </a:r>
            <a:r>
              <a:rPr lang="en-US" i="1" dirty="0" err="1" smtClean="0"/>
              <a:t>responsi</a:t>
            </a:r>
            <a:endParaRPr lang="id-ID" dirty="0" smtClean="0"/>
          </a:p>
          <a:p>
            <a:pPr marL="420624" indent="-384048" eaLnBrk="1" fontAlgn="auto" hangingPunct="1">
              <a:spcAft>
                <a:spcPts val="0"/>
              </a:spcAft>
              <a:buNone/>
              <a:defRPr/>
            </a:pP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id-ID" smtClean="0">
                <a:solidFill>
                  <a:srgbClr val="FFFF00"/>
                </a:solidFill>
              </a:rPr>
              <a:t>Kriteria Penilaian</a:t>
            </a:r>
          </a:p>
        </p:txBody>
      </p:sp>
      <p:sp>
        <p:nvSpPr>
          <p:cNvPr id="3" name="Content Placeholder 2"/>
          <p:cNvSpPr>
            <a:spLocks noGrp="1"/>
          </p:cNvSpPr>
          <p:nvPr>
            <p:ph idx="1"/>
          </p:nvPr>
        </p:nvSpPr>
        <p:spPr>
          <a:xfrm>
            <a:off x="457200" y="5018088"/>
            <a:ext cx="8401050" cy="1482725"/>
          </a:xfrm>
        </p:spPr>
        <p:txBody>
          <a:bodyPr>
            <a:normAutofit fontScale="85000" lnSpcReduction="20000"/>
          </a:bodyPr>
          <a:lstStyle/>
          <a:p>
            <a:pPr marL="420624" indent="-384048" eaLnBrk="1" fontAlgn="auto" hangingPunct="1">
              <a:spcAft>
                <a:spcPts val="0"/>
              </a:spcAft>
              <a:buFont typeface="Wingdings 2"/>
              <a:buChar char=""/>
              <a:defRPr/>
            </a:pPr>
            <a:r>
              <a:rPr lang="id-ID" dirty="0" smtClean="0"/>
              <a:t>Penentuan nilai akhir akan digunakan pembobotan sebagai berikut: </a:t>
            </a:r>
          </a:p>
          <a:p>
            <a:pPr marL="420624" indent="-384048" eaLnBrk="1" fontAlgn="auto" hangingPunct="1">
              <a:spcAft>
                <a:spcPts val="0"/>
              </a:spcAft>
              <a:buFont typeface="Wingdings 2"/>
              <a:buChar char=""/>
              <a:defRPr/>
            </a:pPr>
            <a:r>
              <a:rPr lang="id-ID" dirty="0" smtClean="0"/>
              <a:t>NILAI AKHIR   : </a:t>
            </a:r>
            <a:r>
              <a:rPr lang="en-US" dirty="0" err="1" smtClean="0"/>
              <a:t>Tugas</a:t>
            </a:r>
            <a:r>
              <a:rPr lang="en-US" dirty="0" smtClean="0"/>
              <a:t> </a:t>
            </a:r>
            <a:r>
              <a:rPr lang="en-US" dirty="0" err="1" smtClean="0"/>
              <a:t>Kelompok</a:t>
            </a:r>
            <a:r>
              <a:rPr lang="id-ID" dirty="0" smtClean="0"/>
              <a:t> (</a:t>
            </a:r>
            <a:r>
              <a:rPr lang="en-US" dirty="0" smtClean="0"/>
              <a:t>25</a:t>
            </a:r>
            <a:r>
              <a:rPr lang="id-ID" dirty="0" smtClean="0"/>
              <a:t>%) + </a:t>
            </a:r>
            <a:r>
              <a:rPr lang="en-US" dirty="0" err="1" smtClean="0"/>
              <a:t>Tugas</a:t>
            </a:r>
            <a:r>
              <a:rPr lang="en-US" dirty="0" smtClean="0"/>
              <a:t> </a:t>
            </a:r>
            <a:r>
              <a:rPr lang="en-US" dirty="0" err="1" smtClean="0"/>
              <a:t>Individu</a:t>
            </a:r>
            <a:r>
              <a:rPr lang="en-US" dirty="0" smtClean="0"/>
              <a:t> </a:t>
            </a:r>
            <a:r>
              <a:rPr lang="id-ID" dirty="0" smtClean="0"/>
              <a:t>(</a:t>
            </a:r>
            <a:r>
              <a:rPr lang="en-US" dirty="0" smtClean="0"/>
              <a:t>25</a:t>
            </a:r>
            <a:r>
              <a:rPr lang="id-ID" dirty="0" smtClean="0"/>
              <a:t>%)</a:t>
            </a:r>
            <a:r>
              <a:rPr lang="en-US" dirty="0" smtClean="0"/>
              <a:t> + UTS (25%) + UAS (25%)</a:t>
            </a:r>
            <a:endParaRPr lang="id-ID" dirty="0" smtClean="0"/>
          </a:p>
          <a:p>
            <a:pPr marL="420624" indent="-384048" eaLnBrk="1" fontAlgn="auto" hangingPunct="1">
              <a:spcAft>
                <a:spcPts val="0"/>
              </a:spcAft>
              <a:buFont typeface="Wingdings 2"/>
              <a:buChar char=""/>
              <a:defRPr/>
            </a:pPr>
            <a:endParaRPr lang="id-ID" dirty="0"/>
          </a:p>
        </p:txBody>
      </p:sp>
      <p:graphicFrame>
        <p:nvGraphicFramePr>
          <p:cNvPr id="4" name="Table 3"/>
          <p:cNvGraphicFramePr>
            <a:graphicFrameLocks noGrp="1"/>
          </p:cNvGraphicFramePr>
          <p:nvPr/>
        </p:nvGraphicFramePr>
        <p:xfrm>
          <a:off x="428625" y="1214438"/>
          <a:ext cx="8429685" cy="3714776"/>
        </p:xfrm>
        <a:graphic>
          <a:graphicData uri="http://schemas.openxmlformats.org/drawingml/2006/table">
            <a:tbl>
              <a:tblPr/>
              <a:tblGrid>
                <a:gridCol w="1132346"/>
                <a:gridCol w="2642140"/>
                <a:gridCol w="1887243"/>
                <a:gridCol w="2767956"/>
              </a:tblGrid>
              <a:tr h="464347">
                <a:tc>
                  <a:txBody>
                    <a:bodyPr/>
                    <a:lstStyle/>
                    <a:p>
                      <a:pPr indent="11430" algn="ctr">
                        <a:spcAft>
                          <a:spcPts val="0"/>
                        </a:spcAft>
                      </a:pPr>
                      <a:r>
                        <a:rPr lang="id-ID" sz="2800" b="1" dirty="0">
                          <a:solidFill>
                            <a:srgbClr val="FFFF00"/>
                          </a:solidFill>
                          <a:latin typeface="Arial Narrow"/>
                          <a:ea typeface="Times New Roman"/>
                        </a:rPr>
                        <a:t>NO</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b="1" dirty="0">
                          <a:solidFill>
                            <a:srgbClr val="FFFF00"/>
                          </a:solidFill>
                          <a:latin typeface="Arial Narrow"/>
                          <a:ea typeface="Times New Roman"/>
                        </a:rPr>
                        <a:t>Nilai Huruf</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b="1">
                          <a:solidFill>
                            <a:srgbClr val="FFFF00"/>
                          </a:solidFill>
                          <a:latin typeface="Arial Narrow"/>
                          <a:ea typeface="Times New Roman"/>
                        </a:rPr>
                        <a:t>Point</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b="1">
                          <a:solidFill>
                            <a:srgbClr val="FFFF00"/>
                          </a:solidFill>
                          <a:latin typeface="Arial Narrow"/>
                          <a:ea typeface="Times New Roman"/>
                        </a:rPr>
                        <a:t>Range</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algn="ctr">
                        <a:spcAft>
                          <a:spcPts val="0"/>
                        </a:spcAft>
                      </a:pPr>
                      <a:r>
                        <a:rPr lang="id-ID" sz="2800" dirty="0">
                          <a:solidFill>
                            <a:srgbClr val="FFFF00"/>
                          </a:solidFill>
                          <a:latin typeface="Arial Narrow"/>
                          <a:ea typeface="Times New Roman"/>
                        </a:rPr>
                        <a:t>1</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A</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a:solidFill>
                            <a:srgbClr val="FFFF00"/>
                          </a:solidFill>
                          <a:latin typeface="Arial Narrow"/>
                          <a:ea typeface="Times New Roman"/>
                        </a:rPr>
                        <a:t>75-100</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a:solidFill>
                            <a:srgbClr val="FFFF00"/>
                          </a:solidFill>
                          <a:latin typeface="Arial Narrow"/>
                          <a:ea typeface="Times New Roman"/>
                        </a:rPr>
                        <a:t>4</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algn="ctr">
                        <a:spcAft>
                          <a:spcPts val="0"/>
                        </a:spcAft>
                      </a:pPr>
                      <a:r>
                        <a:rPr lang="id-ID" sz="2800" dirty="0">
                          <a:solidFill>
                            <a:srgbClr val="FFFF00"/>
                          </a:solidFill>
                          <a:latin typeface="Arial Narrow"/>
                          <a:ea typeface="Times New Roman"/>
                        </a:rPr>
                        <a:t>2</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AB</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a:solidFill>
                            <a:srgbClr val="FFFF00"/>
                          </a:solidFill>
                          <a:latin typeface="Arial Narrow"/>
                          <a:ea typeface="Times New Roman"/>
                        </a:rPr>
                        <a:t>70-74,9</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3,5</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algn="ctr">
                        <a:spcAft>
                          <a:spcPts val="0"/>
                        </a:spcAft>
                      </a:pPr>
                      <a:r>
                        <a:rPr lang="id-ID" sz="2800" dirty="0">
                          <a:solidFill>
                            <a:srgbClr val="FFFF00"/>
                          </a:solidFill>
                          <a:latin typeface="Arial Narrow"/>
                          <a:ea typeface="Times New Roman"/>
                        </a:rPr>
                        <a:t>3</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B</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65-69,9</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a:solidFill>
                            <a:srgbClr val="FFFF00"/>
                          </a:solidFill>
                          <a:latin typeface="Arial Narrow"/>
                          <a:ea typeface="Times New Roman"/>
                        </a:rPr>
                        <a:t>3</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algn="ctr">
                        <a:spcAft>
                          <a:spcPts val="0"/>
                        </a:spcAft>
                      </a:pPr>
                      <a:r>
                        <a:rPr lang="id-ID" sz="2800" dirty="0">
                          <a:solidFill>
                            <a:srgbClr val="FFFF00"/>
                          </a:solidFill>
                          <a:latin typeface="Arial Narrow"/>
                          <a:ea typeface="Times New Roman"/>
                        </a:rPr>
                        <a:t>4</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BC</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60-64,9</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a:solidFill>
                            <a:srgbClr val="FFFF00"/>
                          </a:solidFill>
                          <a:latin typeface="Arial Narrow"/>
                          <a:ea typeface="Times New Roman"/>
                        </a:rPr>
                        <a:t>2,5</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algn="ctr">
                        <a:spcAft>
                          <a:spcPts val="0"/>
                        </a:spcAft>
                      </a:pPr>
                      <a:r>
                        <a:rPr lang="id-ID" sz="2800">
                          <a:solidFill>
                            <a:srgbClr val="FFFF00"/>
                          </a:solidFill>
                          <a:latin typeface="Arial Narrow"/>
                          <a:ea typeface="Times New Roman"/>
                        </a:rPr>
                        <a:t>5</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C</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55-59,9</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a:solidFill>
                            <a:srgbClr val="FFFF00"/>
                          </a:solidFill>
                          <a:latin typeface="Arial Narrow"/>
                          <a:ea typeface="Times New Roman"/>
                        </a:rPr>
                        <a:t>2</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algn="ctr">
                        <a:spcAft>
                          <a:spcPts val="0"/>
                        </a:spcAft>
                      </a:pPr>
                      <a:r>
                        <a:rPr lang="id-ID" sz="2800">
                          <a:solidFill>
                            <a:srgbClr val="FFFF00"/>
                          </a:solidFill>
                          <a:latin typeface="Arial Narrow"/>
                          <a:ea typeface="Times New Roman"/>
                        </a:rPr>
                        <a:t>6</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D</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40-54,9</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1</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47">
                <a:tc>
                  <a:txBody>
                    <a:bodyPr/>
                    <a:lstStyle/>
                    <a:p>
                      <a:pPr algn="ctr">
                        <a:spcAft>
                          <a:spcPts val="0"/>
                        </a:spcAft>
                      </a:pPr>
                      <a:r>
                        <a:rPr lang="id-ID" sz="2800">
                          <a:solidFill>
                            <a:srgbClr val="FFFF00"/>
                          </a:solidFill>
                          <a:latin typeface="Arial Narrow"/>
                          <a:ea typeface="Times New Roman"/>
                        </a:rPr>
                        <a:t>7</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a:solidFill>
                            <a:srgbClr val="FFFF00"/>
                          </a:solidFill>
                          <a:latin typeface="Arial Narrow"/>
                          <a:ea typeface="Times New Roman"/>
                        </a:rPr>
                        <a:t>E</a:t>
                      </a:r>
                      <a:endParaRPr lang="id-ID" sz="280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0-39,9</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800" dirty="0">
                          <a:solidFill>
                            <a:srgbClr val="FFFF00"/>
                          </a:solidFill>
                          <a:latin typeface="Arial Narrow"/>
                          <a:ea typeface="Times New Roman"/>
                        </a:rPr>
                        <a:t>0</a:t>
                      </a:r>
                      <a:endParaRPr lang="id-ID" sz="2800" dirty="0">
                        <a:solidFill>
                          <a:srgbClr val="FFFF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2007" y="908720"/>
          <a:ext cx="8964489" cy="5811101"/>
        </p:xfrm>
        <a:graphic>
          <a:graphicData uri="http://schemas.openxmlformats.org/drawingml/2006/table">
            <a:tbl>
              <a:tblPr/>
              <a:tblGrid>
                <a:gridCol w="819632"/>
                <a:gridCol w="1845486"/>
                <a:gridCol w="4118819"/>
                <a:gridCol w="2180552"/>
              </a:tblGrid>
              <a:tr h="176648">
                <a:tc>
                  <a:txBody>
                    <a:bodyPr/>
                    <a:lstStyle/>
                    <a:p>
                      <a:pPr algn="ctr">
                        <a:spcAft>
                          <a:spcPts val="0"/>
                        </a:spcAft>
                      </a:pPr>
                      <a:r>
                        <a:rPr lang="id-ID" sz="1400" b="1" dirty="0">
                          <a:solidFill>
                            <a:srgbClr val="FFFF00"/>
                          </a:solidFill>
                          <a:latin typeface="Arial Narrow"/>
                          <a:ea typeface="Times New Roman"/>
                          <a:cs typeface="Times New Roman"/>
                        </a:rPr>
                        <a:t>NO</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id-ID" sz="1400" b="1">
                          <a:solidFill>
                            <a:srgbClr val="FFFF00"/>
                          </a:solidFill>
                          <a:latin typeface="Arial Narrow"/>
                          <a:ea typeface="Times New Roman"/>
                          <a:cs typeface="Times New Roman"/>
                        </a:rPr>
                        <a:t>HARI/TANGGAL</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id-ID" sz="1400" b="1">
                          <a:solidFill>
                            <a:srgbClr val="FFFF00"/>
                          </a:solidFill>
                          <a:latin typeface="Arial Narrow"/>
                          <a:ea typeface="Times New Roman"/>
                          <a:cs typeface="Times New Roman"/>
                        </a:rPr>
                        <a:t>MATERI</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id-ID" sz="1400" b="1">
                          <a:solidFill>
                            <a:srgbClr val="FFFF00"/>
                          </a:solidFill>
                          <a:latin typeface="Arial Narrow"/>
                          <a:ea typeface="Times New Roman"/>
                          <a:cs typeface="Times New Roman"/>
                        </a:rPr>
                        <a:t>KETERANGAN</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77163">
                <a:tc>
                  <a:txBody>
                    <a:bodyPr/>
                    <a:lstStyle/>
                    <a:p>
                      <a:pPr algn="ctr">
                        <a:spcAft>
                          <a:spcPts val="0"/>
                        </a:spcAft>
                      </a:pPr>
                      <a:r>
                        <a:rPr lang="id-ID" sz="1400" dirty="0">
                          <a:solidFill>
                            <a:srgbClr val="FFFF00"/>
                          </a:solidFill>
                          <a:latin typeface="Arial Narrow"/>
                          <a:ea typeface="Times New Roman"/>
                          <a:cs typeface="Times New Roman"/>
                        </a:rPr>
                        <a:t>1</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27</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JAN</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err="1">
                          <a:solidFill>
                            <a:srgbClr val="FFFF00"/>
                          </a:solidFill>
                          <a:latin typeface="Arial Narrow"/>
                          <a:ea typeface="Times New Roman"/>
                          <a:cs typeface="Arial Narrow"/>
                        </a:rPr>
                        <a:t>Ruang</a:t>
                      </a:r>
                      <a:r>
                        <a:rPr lang="en-US" sz="1400" dirty="0">
                          <a:solidFill>
                            <a:srgbClr val="FFFF00"/>
                          </a:solidFill>
                          <a:latin typeface="Arial Narrow"/>
                          <a:ea typeface="Times New Roman"/>
                          <a:cs typeface="Arial Narrow"/>
                        </a:rPr>
                        <a:t> </a:t>
                      </a:r>
                      <a:r>
                        <a:rPr lang="en-US" sz="1400" dirty="0" err="1">
                          <a:solidFill>
                            <a:srgbClr val="FFFF00"/>
                          </a:solidFill>
                          <a:latin typeface="Arial Narrow"/>
                          <a:ea typeface="Times New Roman"/>
                          <a:cs typeface="Arial Narrow"/>
                        </a:rPr>
                        <a:t>Lingkup</a:t>
                      </a:r>
                      <a:r>
                        <a:rPr lang="en-US" sz="1400" dirty="0">
                          <a:solidFill>
                            <a:srgbClr val="FFFF00"/>
                          </a:solidFill>
                          <a:latin typeface="Arial Narrow"/>
                          <a:ea typeface="Times New Roman"/>
                          <a:cs typeface="Arial Narrow"/>
                        </a:rPr>
                        <a:t> </a:t>
                      </a:r>
                      <a:r>
                        <a:rPr lang="en-US" sz="1400" dirty="0" err="1">
                          <a:solidFill>
                            <a:srgbClr val="FFFF00"/>
                          </a:solidFill>
                          <a:latin typeface="Arial Narrow"/>
                          <a:ea typeface="Times New Roman"/>
                          <a:cs typeface="Arial Narrow"/>
                        </a:rPr>
                        <a:t>Pancasila</a:t>
                      </a:r>
                      <a:r>
                        <a:rPr lang="en-US" sz="1400" dirty="0">
                          <a:solidFill>
                            <a:srgbClr val="FFFF00"/>
                          </a:solidFill>
                          <a:latin typeface="Arial Narrow"/>
                          <a:ea typeface="Times New Roman"/>
                          <a:cs typeface="Arial Narrow"/>
                        </a:rPr>
                        <a:t> </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a:solidFill>
                            <a:srgbClr val="FFFF00"/>
                          </a:solidFill>
                          <a:latin typeface="Arial Narrow"/>
                          <a:ea typeface="Times New Roman"/>
                          <a:cs typeface="Times New Roman"/>
                        </a:rPr>
                        <a:t>CERAMAH</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63">
                <a:tc>
                  <a:txBody>
                    <a:bodyPr/>
                    <a:lstStyle/>
                    <a:p>
                      <a:pPr algn="ctr">
                        <a:spcAft>
                          <a:spcPts val="0"/>
                        </a:spcAft>
                      </a:pPr>
                      <a:r>
                        <a:rPr lang="id-ID" sz="1400" dirty="0">
                          <a:solidFill>
                            <a:srgbClr val="FFFF00"/>
                          </a:solidFill>
                          <a:latin typeface="Arial Narrow"/>
                          <a:ea typeface="Times New Roman"/>
                          <a:cs typeface="Times New Roman"/>
                        </a:rPr>
                        <a:t>2</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03</a:t>
                      </a:r>
                      <a:r>
                        <a:rPr lang="id-ID" sz="1400" dirty="0" smtClean="0">
                          <a:solidFill>
                            <a:srgbClr val="FFFF00"/>
                          </a:solidFill>
                          <a:latin typeface="Arial Narrow"/>
                          <a:ea typeface="Times New Roman"/>
                          <a:cs typeface="Times New Roman"/>
                        </a:rPr>
                        <a:t> P</a:t>
                      </a:r>
                      <a:r>
                        <a:rPr lang="en-US" sz="1400" dirty="0" smtClean="0">
                          <a:solidFill>
                            <a:srgbClr val="FFFF00"/>
                          </a:solidFill>
                          <a:latin typeface="Arial Narrow"/>
                          <a:ea typeface="Times New Roman"/>
                          <a:cs typeface="Times New Roman"/>
                        </a:rPr>
                        <a:t>EB</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err="1">
                          <a:solidFill>
                            <a:srgbClr val="FFFF00"/>
                          </a:solidFill>
                          <a:latin typeface="Calibri"/>
                          <a:ea typeface="Times New Roman"/>
                          <a:cs typeface="Calibri"/>
                        </a:rPr>
                        <a:t>Pancasila</a:t>
                      </a:r>
                      <a:r>
                        <a:rPr lang="en-US" sz="1400" dirty="0">
                          <a:solidFill>
                            <a:srgbClr val="FFFF00"/>
                          </a:solidFill>
                          <a:latin typeface="Calibri"/>
                          <a:ea typeface="Times New Roman"/>
                          <a:cs typeface="Calibri"/>
                        </a:rPr>
                        <a:t> </a:t>
                      </a:r>
                      <a:r>
                        <a:rPr lang="en-US" sz="1400" dirty="0" err="1">
                          <a:solidFill>
                            <a:srgbClr val="FFFF00"/>
                          </a:solidFill>
                          <a:latin typeface="Calibri"/>
                          <a:ea typeface="Times New Roman"/>
                          <a:cs typeface="Calibri"/>
                        </a:rPr>
                        <a:t>dalam</a:t>
                      </a:r>
                      <a:r>
                        <a:rPr lang="en-US" sz="1400" dirty="0">
                          <a:solidFill>
                            <a:srgbClr val="FFFF00"/>
                          </a:solidFill>
                          <a:latin typeface="Calibri"/>
                          <a:ea typeface="Times New Roman"/>
                          <a:cs typeface="Calibri"/>
                        </a:rPr>
                        <a:t> </a:t>
                      </a:r>
                      <a:r>
                        <a:rPr lang="en-US" sz="1400" dirty="0" err="1" smtClean="0">
                          <a:solidFill>
                            <a:srgbClr val="FFFF00"/>
                          </a:solidFill>
                          <a:latin typeface="Calibri"/>
                          <a:ea typeface="Times New Roman"/>
                          <a:cs typeface="Calibri"/>
                        </a:rPr>
                        <a:t>Kajian</a:t>
                      </a:r>
                      <a:r>
                        <a:rPr lang="en-US" sz="1400" dirty="0" smtClean="0">
                          <a:solidFill>
                            <a:srgbClr val="FFFF00"/>
                          </a:solidFill>
                          <a:latin typeface="Calibri"/>
                          <a:ea typeface="Times New Roman"/>
                          <a:cs typeface="Calibri"/>
                        </a:rPr>
                        <a:t> </a:t>
                      </a:r>
                      <a:r>
                        <a:rPr lang="en-US" sz="1400" dirty="0" err="1" smtClean="0">
                          <a:solidFill>
                            <a:srgbClr val="FFFF00"/>
                          </a:solidFill>
                          <a:latin typeface="Calibri"/>
                          <a:ea typeface="Times New Roman"/>
                          <a:cs typeface="Calibri"/>
                        </a:rPr>
                        <a:t>Sejarah</a:t>
                      </a:r>
                      <a:r>
                        <a:rPr lang="en-US" sz="1400" dirty="0" smtClean="0">
                          <a:solidFill>
                            <a:srgbClr val="FFFF00"/>
                          </a:solidFill>
                          <a:latin typeface="Calibri"/>
                          <a:ea typeface="Times New Roman"/>
                          <a:cs typeface="Calibri"/>
                        </a:rPr>
                        <a:t> </a:t>
                      </a:r>
                      <a:r>
                        <a:rPr lang="en-US" sz="1400" dirty="0" err="1" smtClean="0">
                          <a:solidFill>
                            <a:srgbClr val="FFFF00"/>
                          </a:solidFill>
                          <a:latin typeface="Calibri"/>
                          <a:ea typeface="Times New Roman"/>
                          <a:cs typeface="Calibri"/>
                        </a:rPr>
                        <a:t>Bangsa</a:t>
                      </a:r>
                      <a:r>
                        <a:rPr lang="en-US" sz="1400" dirty="0" smtClean="0">
                          <a:solidFill>
                            <a:srgbClr val="FFFF00"/>
                          </a:solidFill>
                          <a:latin typeface="Calibri"/>
                          <a:ea typeface="Times New Roman"/>
                          <a:cs typeface="Calibri"/>
                        </a:rPr>
                        <a:t> Indonesia</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a:solidFill>
                            <a:srgbClr val="FFFF00"/>
                          </a:solidFill>
                          <a:latin typeface="Arial Narrow"/>
                          <a:ea typeface="Times New Roman"/>
                          <a:cs typeface="Times New Roman"/>
                        </a:rPr>
                        <a:t>PENUGASAN</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63">
                <a:tc>
                  <a:txBody>
                    <a:bodyPr/>
                    <a:lstStyle/>
                    <a:p>
                      <a:pPr algn="ctr">
                        <a:spcAft>
                          <a:spcPts val="0"/>
                        </a:spcAft>
                      </a:pPr>
                      <a:r>
                        <a:rPr lang="id-ID" sz="1400" dirty="0">
                          <a:solidFill>
                            <a:srgbClr val="FFFF00"/>
                          </a:solidFill>
                          <a:latin typeface="Arial Narrow"/>
                          <a:ea typeface="Times New Roman"/>
                          <a:cs typeface="Times New Roman"/>
                        </a:rPr>
                        <a:t>3</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10</a:t>
                      </a:r>
                      <a:r>
                        <a:rPr lang="id-ID" sz="1400" dirty="0" smtClean="0">
                          <a:solidFill>
                            <a:srgbClr val="FFFF00"/>
                          </a:solidFill>
                          <a:latin typeface="Arial Narrow"/>
                          <a:ea typeface="Times New Roman"/>
                          <a:cs typeface="Times New Roman"/>
                        </a:rPr>
                        <a:t> P</a:t>
                      </a:r>
                      <a:r>
                        <a:rPr lang="en-US" sz="1400" dirty="0" smtClean="0">
                          <a:solidFill>
                            <a:srgbClr val="FFFF00"/>
                          </a:solidFill>
                          <a:latin typeface="Arial Narrow"/>
                          <a:ea typeface="Times New Roman"/>
                          <a:cs typeface="Times New Roman"/>
                        </a:rPr>
                        <a:t>EB</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rgbClr val="FFFF00"/>
                          </a:solidFill>
                          <a:latin typeface="Arial Narrow"/>
                          <a:ea typeface="Times New Roman"/>
                          <a:cs typeface="Arial Narrow"/>
                        </a:rPr>
                        <a:t>Pancasila</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sebagai</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dasar</a:t>
                      </a:r>
                      <a:r>
                        <a:rPr lang="en-US" sz="1400" dirty="0" smtClean="0">
                          <a:solidFill>
                            <a:srgbClr val="FFFF00"/>
                          </a:solidFill>
                          <a:latin typeface="Arial Narrow"/>
                          <a:ea typeface="Times New Roman"/>
                          <a:cs typeface="Arial Narrow"/>
                        </a:rPr>
                        <a:t> Negara </a:t>
                      </a:r>
                      <a:endParaRPr lang="en-US" sz="1400" dirty="0" smtClean="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dirty="0" smtClean="0">
                          <a:solidFill>
                            <a:srgbClr val="FFFF00"/>
                          </a:solidFill>
                          <a:latin typeface="Arial Narrow"/>
                          <a:ea typeface="Times New Roman"/>
                          <a:cs typeface="Times New Roman"/>
                        </a:rPr>
                        <a:t>LAPORAN DAN PRESENTASI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63">
                <a:tc>
                  <a:txBody>
                    <a:bodyPr/>
                    <a:lstStyle/>
                    <a:p>
                      <a:pPr algn="ctr">
                        <a:spcAft>
                          <a:spcPts val="0"/>
                        </a:spcAft>
                      </a:pPr>
                      <a:r>
                        <a:rPr lang="en-US" sz="1400" dirty="0" smtClean="0">
                          <a:solidFill>
                            <a:srgbClr val="FFFF00"/>
                          </a:solidFill>
                          <a:latin typeface="Times New Roman"/>
                          <a:ea typeface="Times New Roman"/>
                          <a:cs typeface="Times New Roman"/>
                        </a:rPr>
                        <a:t>4</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a:t>
                      </a:r>
                      <a:r>
                        <a:rPr lang="en-US" sz="1400" dirty="0" smtClean="0">
                          <a:solidFill>
                            <a:srgbClr val="FFFF00"/>
                          </a:solidFill>
                          <a:latin typeface="Arial Narrow"/>
                          <a:ea typeface="Times New Roman"/>
                          <a:cs typeface="Times New Roman"/>
                        </a:rPr>
                        <a:t> 17</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PEB</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dirty="0" smtClean="0">
                          <a:solidFill>
                            <a:srgbClr val="FFFF00"/>
                          </a:solidFill>
                          <a:latin typeface="Arial Narrow"/>
                          <a:ea typeface="Times New Roman"/>
                          <a:cs typeface="Arial Narrow"/>
                        </a:rPr>
                        <a:t>Pancasila sebagai Ideologi Negara </a:t>
                      </a:r>
                      <a:endParaRPr lang="en-US" sz="1400" dirty="0" smtClean="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id-ID" sz="1400" dirty="0" smtClean="0">
                          <a:solidFill>
                            <a:srgbClr val="FFFF00"/>
                          </a:solidFill>
                          <a:latin typeface="Arial Narrow"/>
                          <a:ea typeface="Times New Roman"/>
                          <a:cs typeface="Times New Roman"/>
                        </a:rPr>
                        <a:t>LAPORAN DAN PRESENTASI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63">
                <a:tc>
                  <a:txBody>
                    <a:bodyPr/>
                    <a:lstStyle/>
                    <a:p>
                      <a:pPr algn="ctr">
                        <a:spcAft>
                          <a:spcPts val="0"/>
                        </a:spcAft>
                      </a:pPr>
                      <a:r>
                        <a:rPr lang="en-US" sz="1400" dirty="0" smtClean="0">
                          <a:solidFill>
                            <a:srgbClr val="FFFF00"/>
                          </a:solidFill>
                          <a:latin typeface="Times New Roman"/>
                          <a:ea typeface="Times New Roman"/>
                          <a:cs typeface="Times New Roman"/>
                        </a:rPr>
                        <a:t>5</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24</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PEB</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err="1" smtClean="0">
                          <a:solidFill>
                            <a:srgbClr val="FFFF00"/>
                          </a:solidFill>
                          <a:latin typeface="Arial Narrow"/>
                          <a:ea typeface="Times New Roman"/>
                          <a:cs typeface="Arial Narrow"/>
                        </a:rPr>
                        <a:t>Pancasila</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sebagai</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Sistem</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Filsafat</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dirty="0">
                          <a:solidFill>
                            <a:srgbClr val="FFFF00"/>
                          </a:solidFill>
                          <a:latin typeface="Arial Narrow"/>
                          <a:ea typeface="Times New Roman"/>
                          <a:cs typeface="Times New Roman"/>
                        </a:rPr>
                        <a:t>LAPORAN DAN PRESENTASI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63">
                <a:tc>
                  <a:txBody>
                    <a:bodyPr/>
                    <a:lstStyle/>
                    <a:p>
                      <a:pPr algn="ctr">
                        <a:spcAft>
                          <a:spcPts val="0"/>
                        </a:spcAft>
                      </a:pPr>
                      <a:r>
                        <a:rPr lang="en-US" sz="1400" dirty="0" smtClean="0">
                          <a:solidFill>
                            <a:srgbClr val="FFFF00"/>
                          </a:solidFill>
                          <a:latin typeface="Times New Roman"/>
                          <a:ea typeface="Times New Roman"/>
                          <a:cs typeface="Times New Roman"/>
                        </a:rPr>
                        <a:t>6</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02</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MAR</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err="1" smtClean="0">
                          <a:solidFill>
                            <a:srgbClr val="FFFF00"/>
                          </a:solidFill>
                          <a:latin typeface="Arial Narrow"/>
                          <a:ea typeface="Times New Roman"/>
                          <a:cs typeface="Arial Narrow"/>
                        </a:rPr>
                        <a:t>Pancasila</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sebagai</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Sistem</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Etika</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a:solidFill>
                            <a:srgbClr val="FFFF00"/>
                          </a:solidFill>
                          <a:latin typeface="Arial Narrow"/>
                          <a:ea typeface="Times New Roman"/>
                          <a:cs typeface="Times New Roman"/>
                        </a:rPr>
                        <a:t>LAPORAN DAN PRESENTASI</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63">
                <a:tc>
                  <a:txBody>
                    <a:bodyPr/>
                    <a:lstStyle/>
                    <a:p>
                      <a:pPr algn="ctr">
                        <a:spcAft>
                          <a:spcPts val="0"/>
                        </a:spcAft>
                      </a:pPr>
                      <a:r>
                        <a:rPr lang="en-US" sz="1400" dirty="0" smtClean="0">
                          <a:solidFill>
                            <a:srgbClr val="FFFF00"/>
                          </a:solidFill>
                          <a:latin typeface="Times New Roman"/>
                          <a:ea typeface="Times New Roman"/>
                          <a:cs typeface="Times New Roman"/>
                        </a:rPr>
                        <a:t>7</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09</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MAR</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en-US" sz="1400" dirty="0" err="1" smtClean="0">
                          <a:solidFill>
                            <a:srgbClr val="FFFF00"/>
                          </a:solidFill>
                          <a:latin typeface="Arial Narrow"/>
                          <a:ea typeface="Times New Roman"/>
                          <a:cs typeface="Arial Narrow"/>
                        </a:rPr>
                        <a:t>Pancasila</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sebagai</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dasar</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Pengembangan</a:t>
                      </a:r>
                      <a:r>
                        <a:rPr lang="en-US" sz="1400" dirty="0" smtClean="0">
                          <a:solidFill>
                            <a:srgbClr val="FFFF00"/>
                          </a:solidFill>
                          <a:latin typeface="Arial Narrow"/>
                          <a:ea typeface="Times New Roman"/>
                          <a:cs typeface="Arial Narrow"/>
                        </a:rPr>
                        <a:t> </a:t>
                      </a:r>
                      <a:r>
                        <a:rPr lang="en-US" sz="1400" dirty="0" err="1" smtClean="0">
                          <a:solidFill>
                            <a:srgbClr val="FFFF00"/>
                          </a:solidFill>
                          <a:latin typeface="Arial Narrow"/>
                          <a:ea typeface="Times New Roman"/>
                          <a:cs typeface="Arial Narrow"/>
                        </a:rPr>
                        <a:t>Ilmu</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id-ID" sz="1400" dirty="0">
                          <a:solidFill>
                            <a:srgbClr val="FFFF00"/>
                          </a:solidFill>
                          <a:latin typeface="Arial Narrow"/>
                          <a:ea typeface="Times New Roman"/>
                          <a:cs typeface="Times New Roman"/>
                        </a:rPr>
                        <a:t>LAPORAN DAN PRESENTASI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76648">
                <a:tc>
                  <a:txBody>
                    <a:bodyPr/>
                    <a:lstStyle/>
                    <a:p>
                      <a:pPr algn="ctr">
                        <a:spcAft>
                          <a:spcPts val="0"/>
                        </a:spcAft>
                      </a:pPr>
                      <a:endParaRPr lang="en-US" sz="1400" dirty="0">
                        <a:solidFill>
                          <a:srgbClr val="FFFF00"/>
                        </a:solidFill>
                        <a:highlight>
                          <a:srgbClr val="FFFF00"/>
                        </a:highlight>
                        <a:latin typeface="Arial Narrow"/>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spcAft>
                          <a:spcPts val="0"/>
                        </a:spcAft>
                      </a:pPr>
                      <a:r>
                        <a:rPr lang="en-US" sz="1600" b="1" dirty="0" smtClean="0">
                          <a:solidFill>
                            <a:srgbClr val="FF0000"/>
                          </a:solidFill>
                          <a:latin typeface="Arial Narrow"/>
                          <a:ea typeface="Times New Roman"/>
                          <a:cs typeface="Times New Roman"/>
                        </a:rPr>
                        <a:t>SENIN</a:t>
                      </a:r>
                      <a:r>
                        <a:rPr lang="id-ID" sz="1600" b="1" dirty="0" smtClean="0">
                          <a:solidFill>
                            <a:srgbClr val="FF0000"/>
                          </a:solidFill>
                          <a:latin typeface="Arial Narrow"/>
                          <a:ea typeface="Times New Roman"/>
                          <a:cs typeface="Times New Roman"/>
                        </a:rPr>
                        <a:t>, </a:t>
                      </a:r>
                      <a:r>
                        <a:rPr lang="en-US" sz="1600" b="1" dirty="0" smtClean="0">
                          <a:solidFill>
                            <a:srgbClr val="FF0000"/>
                          </a:solidFill>
                          <a:latin typeface="Arial Narrow"/>
                          <a:ea typeface="Times New Roman"/>
                          <a:cs typeface="Times New Roman"/>
                        </a:rPr>
                        <a:t>16</a:t>
                      </a:r>
                      <a:r>
                        <a:rPr lang="id-ID" sz="1600" b="1" dirty="0" smtClean="0">
                          <a:solidFill>
                            <a:srgbClr val="FF0000"/>
                          </a:solidFill>
                          <a:latin typeface="Arial Narrow"/>
                          <a:ea typeface="Times New Roman"/>
                          <a:cs typeface="Times New Roman"/>
                        </a:rPr>
                        <a:t> </a:t>
                      </a:r>
                      <a:r>
                        <a:rPr lang="en-US" sz="1600" b="1" dirty="0" smtClean="0">
                          <a:solidFill>
                            <a:srgbClr val="FF0000"/>
                          </a:solidFill>
                          <a:latin typeface="Arial Narrow"/>
                          <a:ea typeface="Times New Roman"/>
                          <a:cs typeface="Times New Roman"/>
                        </a:rPr>
                        <a:t>MAR</a:t>
                      </a:r>
                      <a:r>
                        <a:rPr lang="id-ID" sz="1600" b="1" dirty="0" smtClean="0">
                          <a:solidFill>
                            <a:srgbClr val="FF0000"/>
                          </a:solidFill>
                          <a:latin typeface="Arial Narrow"/>
                          <a:ea typeface="Times New Roman"/>
                          <a:cs typeface="Times New Roman"/>
                        </a:rPr>
                        <a:t> 20</a:t>
                      </a:r>
                      <a:r>
                        <a:rPr lang="en-US" sz="1600" b="1" dirty="0" smtClean="0">
                          <a:solidFill>
                            <a:srgbClr val="FF0000"/>
                          </a:solidFill>
                          <a:latin typeface="Arial Narrow"/>
                          <a:ea typeface="Times New Roman"/>
                          <a:cs typeface="Times New Roman"/>
                        </a:rPr>
                        <a:t>20</a:t>
                      </a:r>
                      <a:endParaRPr lang="en-US" sz="1600" b="1" dirty="0">
                        <a:solidFill>
                          <a:srgbClr val="FF00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spcAft>
                          <a:spcPts val="0"/>
                        </a:spcAft>
                      </a:pPr>
                      <a:r>
                        <a:rPr lang="id-ID" sz="1600" b="1" dirty="0">
                          <a:solidFill>
                            <a:srgbClr val="FF0000"/>
                          </a:solidFill>
                          <a:latin typeface="Arial Narrow"/>
                          <a:ea typeface="Times New Roman"/>
                          <a:cs typeface="Arial Narrow"/>
                        </a:rPr>
                        <a:t>U T S</a:t>
                      </a:r>
                      <a:endParaRPr lang="en-US" sz="1600" b="1" dirty="0">
                        <a:solidFill>
                          <a:srgbClr val="FF00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spcAft>
                          <a:spcPts val="0"/>
                        </a:spcAft>
                      </a:pPr>
                      <a:r>
                        <a:rPr lang="en-US" sz="1600" b="1" dirty="0" err="1" smtClean="0">
                          <a:solidFill>
                            <a:srgbClr val="FF0000"/>
                          </a:solidFill>
                          <a:latin typeface="Arial Narrow"/>
                          <a:ea typeface="Times New Roman"/>
                          <a:cs typeface="Times New Roman"/>
                        </a:rPr>
                        <a:t>Essai</a:t>
                      </a:r>
                      <a:r>
                        <a:rPr lang="en-US" sz="1600" b="1" dirty="0" smtClean="0">
                          <a:solidFill>
                            <a:srgbClr val="FF0000"/>
                          </a:solidFill>
                          <a:latin typeface="Arial Narrow"/>
                          <a:ea typeface="Times New Roman"/>
                          <a:cs typeface="Times New Roman"/>
                        </a:rPr>
                        <a:t>/</a:t>
                      </a:r>
                      <a:r>
                        <a:rPr lang="en-US" sz="1600" b="1" dirty="0" err="1" smtClean="0">
                          <a:solidFill>
                            <a:srgbClr val="FF0000"/>
                          </a:solidFill>
                          <a:latin typeface="Arial Narrow"/>
                          <a:ea typeface="Times New Roman"/>
                          <a:cs typeface="Times New Roman"/>
                        </a:rPr>
                        <a:t>responsi</a:t>
                      </a:r>
                      <a:endParaRPr lang="id-ID" sz="1600" b="1" dirty="0">
                        <a:solidFill>
                          <a:srgbClr val="FF0000"/>
                        </a:solidFill>
                        <a:latin typeface="Arial Narrow"/>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353297">
                <a:tc>
                  <a:txBody>
                    <a:bodyPr/>
                    <a:lstStyle/>
                    <a:p>
                      <a:pPr algn="ctr">
                        <a:spcAft>
                          <a:spcPts val="0"/>
                        </a:spcAft>
                      </a:pPr>
                      <a:r>
                        <a:rPr lang="en-US" sz="1400" dirty="0" smtClean="0">
                          <a:solidFill>
                            <a:srgbClr val="FFFF00"/>
                          </a:solidFill>
                          <a:latin typeface="Times New Roman"/>
                          <a:ea typeface="Times New Roman"/>
                          <a:cs typeface="Times New Roman"/>
                        </a:rPr>
                        <a:t>8</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30</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MAR</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kumimoji="0" lang="id-ID" sz="1400" kern="1200" dirty="0" smtClean="0">
                          <a:solidFill>
                            <a:schemeClr val="tx1"/>
                          </a:solidFill>
                          <a:latin typeface="Arial Narrow" pitchFamily="34" charset="0"/>
                          <a:ea typeface="+mn-ea"/>
                          <a:cs typeface="+mn-cs"/>
                        </a:rPr>
                        <a:t>Brainstorming dan identifikasi masalah</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sebagai</a:t>
                      </a:r>
                      <a:r>
                        <a:rPr kumimoji="0" lang="en-US" sz="1400" kern="1200" dirty="0" smtClean="0">
                          <a:solidFill>
                            <a:schemeClr val="tx1"/>
                          </a:solidFill>
                          <a:latin typeface="Arial Narrow" pitchFamily="34" charset="0"/>
                          <a:ea typeface="+mn-ea"/>
                          <a:cs typeface="+mn-cs"/>
                        </a:rPr>
                        <a:t> project </a:t>
                      </a:r>
                      <a:r>
                        <a:rPr kumimoji="0" lang="en-US" sz="1400" kern="1200" dirty="0" err="1" smtClean="0">
                          <a:solidFill>
                            <a:schemeClr val="tx1"/>
                          </a:solidFill>
                          <a:latin typeface="Arial Narrow" pitchFamily="34" charset="0"/>
                          <a:ea typeface="+mn-ea"/>
                          <a:cs typeface="+mn-cs"/>
                        </a:rPr>
                        <a:t>Pancasila</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kebangsaan</a:t>
                      </a:r>
                      <a:endParaRPr lang="en-US" sz="1400" dirty="0">
                        <a:solidFill>
                          <a:srgbClr val="FFFF00"/>
                        </a:solidFill>
                        <a:latin typeface="Arial Narrow" pitchFamily="34" charset="0"/>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en-US" sz="1400" dirty="0" smtClean="0">
                          <a:solidFill>
                            <a:srgbClr val="FFFF00"/>
                          </a:solidFill>
                          <a:latin typeface="Arial Narrow"/>
                          <a:ea typeface="Times New Roman"/>
                          <a:cs typeface="Times New Roman"/>
                        </a:rPr>
                        <a:t>CERAMAH</a:t>
                      </a:r>
                      <a:r>
                        <a:rPr lang="id-ID" sz="1400" dirty="0" smtClean="0">
                          <a:solidFill>
                            <a:srgbClr val="FFFF00"/>
                          </a:solidFill>
                          <a:latin typeface="Arial Narrow"/>
                          <a:ea typeface="Times New Roman"/>
                          <a:cs typeface="Times New Roman"/>
                        </a:rPr>
                        <a:t> </a:t>
                      </a:r>
                      <a:r>
                        <a:rPr lang="id-ID" sz="1400" dirty="0">
                          <a:solidFill>
                            <a:srgbClr val="FFFF00"/>
                          </a:solidFill>
                          <a:latin typeface="Arial Narrow"/>
                          <a:ea typeface="Times New Roman"/>
                          <a:cs typeface="Times New Roman"/>
                        </a:rPr>
                        <a:t>DAN </a:t>
                      </a:r>
                      <a:r>
                        <a:rPr lang="en-US" sz="1400" dirty="0" smtClean="0">
                          <a:solidFill>
                            <a:srgbClr val="FFFF00"/>
                          </a:solidFill>
                          <a:latin typeface="Arial Narrow"/>
                          <a:ea typeface="Times New Roman"/>
                          <a:cs typeface="Times New Roman"/>
                        </a:rPr>
                        <a:t>DISKUSI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353297">
                <a:tc>
                  <a:txBody>
                    <a:bodyPr/>
                    <a:lstStyle/>
                    <a:p>
                      <a:pPr algn="ctr">
                        <a:spcAft>
                          <a:spcPts val="0"/>
                        </a:spcAft>
                      </a:pPr>
                      <a:r>
                        <a:rPr lang="en-US" sz="1400" dirty="0" smtClean="0">
                          <a:solidFill>
                            <a:srgbClr val="FFFF00"/>
                          </a:solidFill>
                          <a:latin typeface="Times New Roman"/>
                          <a:ea typeface="Times New Roman"/>
                          <a:cs typeface="Times New Roman"/>
                        </a:rPr>
                        <a:t>9</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06</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APR</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kumimoji="0" lang="id-ID" sz="1400" kern="1200" dirty="0" smtClean="0">
                          <a:solidFill>
                            <a:schemeClr val="tx1"/>
                          </a:solidFill>
                          <a:latin typeface="Arial Narrow" pitchFamily="34" charset="0"/>
                          <a:ea typeface="+mn-ea"/>
                          <a:cs typeface="+mn-cs"/>
                        </a:rPr>
                        <a:t>Identifikasi masalah dan presentasi</a:t>
                      </a:r>
                      <a:r>
                        <a:rPr kumimoji="0" lang="en-US" sz="1400" kern="1200" dirty="0" smtClean="0">
                          <a:solidFill>
                            <a:schemeClr val="tx1"/>
                          </a:solidFill>
                          <a:latin typeface="Arial Narrow" pitchFamily="34" charset="0"/>
                          <a:ea typeface="+mn-ea"/>
                          <a:cs typeface="+mn-cs"/>
                        </a:rPr>
                        <a:t> project </a:t>
                      </a:r>
                      <a:r>
                        <a:rPr kumimoji="0" lang="en-US" sz="1400" kern="1200" dirty="0" err="1" smtClean="0">
                          <a:solidFill>
                            <a:schemeClr val="tx1"/>
                          </a:solidFill>
                          <a:latin typeface="Arial Narrow" pitchFamily="34" charset="0"/>
                          <a:ea typeface="+mn-ea"/>
                          <a:cs typeface="+mn-cs"/>
                        </a:rPr>
                        <a:t>Pancasila</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kebangsaan</a:t>
                      </a:r>
                      <a:endParaRPr lang="en-US" sz="1400" dirty="0">
                        <a:solidFill>
                          <a:srgbClr val="FFFF00"/>
                        </a:solidFill>
                        <a:latin typeface="Arial Narrow" pitchFamily="34" charset="0"/>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a:solidFill>
                            <a:srgbClr val="FFFF00"/>
                          </a:solidFill>
                          <a:latin typeface="Arial Narrow"/>
                          <a:ea typeface="Times New Roman"/>
                          <a:cs typeface="Times New Roman"/>
                        </a:rPr>
                        <a:t>LAPORAN DAN PRESENTASI</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97">
                <a:tc>
                  <a:txBody>
                    <a:bodyPr/>
                    <a:lstStyle/>
                    <a:p>
                      <a:pPr algn="ctr">
                        <a:spcAft>
                          <a:spcPts val="0"/>
                        </a:spcAft>
                      </a:pPr>
                      <a:r>
                        <a:rPr lang="en-US" sz="1400" dirty="0" smtClean="0">
                          <a:solidFill>
                            <a:srgbClr val="FFFF00"/>
                          </a:solidFill>
                          <a:latin typeface="Times New Roman"/>
                          <a:ea typeface="Times New Roman"/>
                          <a:cs typeface="Times New Roman"/>
                        </a:rPr>
                        <a:t>10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13</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APR</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kumimoji="0" lang="id-ID" sz="1400" kern="1200" dirty="0" smtClean="0">
                          <a:solidFill>
                            <a:schemeClr val="tx1"/>
                          </a:solidFill>
                          <a:latin typeface="Arial Narrow" pitchFamily="34" charset="0"/>
                          <a:ea typeface="+mn-ea"/>
                          <a:cs typeface="+mn-cs"/>
                        </a:rPr>
                        <a:t>Tutorial, Perumusan masalah, konseptualisasi, dan penyusunan proposal </a:t>
                      </a:r>
                      <a:r>
                        <a:rPr kumimoji="0" lang="id-ID" sz="1400" i="1" kern="1200" dirty="0" smtClean="0">
                          <a:solidFill>
                            <a:schemeClr val="tx1"/>
                          </a:solidFill>
                          <a:latin typeface="Arial Narrow" pitchFamily="34" charset="0"/>
                          <a:ea typeface="+mn-ea"/>
                          <a:cs typeface="+mn-cs"/>
                        </a:rPr>
                        <a:t>project, </a:t>
                      </a:r>
                      <a:r>
                        <a:rPr kumimoji="0" lang="id-ID" sz="1400" kern="1200" dirty="0" smtClean="0">
                          <a:solidFill>
                            <a:schemeClr val="tx1"/>
                          </a:solidFill>
                          <a:latin typeface="Arial Narrow" pitchFamily="34" charset="0"/>
                          <a:ea typeface="+mn-ea"/>
                          <a:cs typeface="+mn-cs"/>
                        </a:rPr>
                        <a:t>presentasi</a:t>
                      </a:r>
                      <a:r>
                        <a:rPr kumimoji="0" lang="en-US" sz="1400" kern="1200" dirty="0" smtClean="0">
                          <a:solidFill>
                            <a:schemeClr val="tx1"/>
                          </a:solidFill>
                          <a:latin typeface="Arial Narrow" pitchFamily="34" charset="0"/>
                          <a:ea typeface="+mn-ea"/>
                          <a:cs typeface="+mn-cs"/>
                        </a:rPr>
                        <a:t> project </a:t>
                      </a:r>
                      <a:r>
                        <a:rPr kumimoji="0" lang="en-US" sz="1400" kern="1200" dirty="0" err="1" smtClean="0">
                          <a:solidFill>
                            <a:schemeClr val="tx1"/>
                          </a:solidFill>
                          <a:latin typeface="Arial Narrow" pitchFamily="34" charset="0"/>
                          <a:ea typeface="+mn-ea"/>
                          <a:cs typeface="+mn-cs"/>
                        </a:rPr>
                        <a:t>Pancasila</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kebangsaan</a:t>
                      </a:r>
                      <a:endParaRPr lang="en-US" sz="1400" dirty="0">
                        <a:solidFill>
                          <a:srgbClr val="FFFF00"/>
                        </a:solidFill>
                        <a:latin typeface="Arial Narrow" pitchFamily="34" charset="0"/>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a:solidFill>
                            <a:srgbClr val="FFFF00"/>
                          </a:solidFill>
                          <a:latin typeface="Arial Narrow"/>
                          <a:ea typeface="Times New Roman"/>
                          <a:cs typeface="Times New Roman"/>
                        </a:rPr>
                        <a:t>LAPORAN DAN PRESENTASI</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97">
                <a:tc>
                  <a:txBody>
                    <a:bodyPr/>
                    <a:lstStyle/>
                    <a:p>
                      <a:pPr algn="ctr">
                        <a:spcAft>
                          <a:spcPts val="0"/>
                        </a:spcAft>
                      </a:pPr>
                      <a:r>
                        <a:rPr lang="en-US" sz="1400" dirty="0" smtClean="0">
                          <a:solidFill>
                            <a:srgbClr val="FFFF00"/>
                          </a:solidFill>
                          <a:latin typeface="Times New Roman"/>
                          <a:ea typeface="Times New Roman"/>
                          <a:cs typeface="Times New Roman"/>
                        </a:rPr>
                        <a:t>11</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20</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APR</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kumimoji="0" lang="en-US" sz="1400" kern="1200" dirty="0" err="1" smtClean="0">
                          <a:solidFill>
                            <a:schemeClr val="tx1"/>
                          </a:solidFill>
                          <a:latin typeface="Arial Narrow" pitchFamily="34" charset="0"/>
                          <a:ea typeface="+mn-ea"/>
                          <a:cs typeface="+mn-cs"/>
                        </a:rPr>
                        <a:t>Laporan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kemajuan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implementasi</a:t>
                      </a:r>
                      <a:r>
                        <a:rPr kumimoji="0" lang="en-US" sz="1400" kern="1200" dirty="0" smtClean="0">
                          <a:solidFill>
                            <a:schemeClr val="tx1"/>
                          </a:solidFill>
                          <a:latin typeface="Arial Narrow" pitchFamily="34" charset="0"/>
                          <a:ea typeface="+mn-ea"/>
                          <a:cs typeface="+mn-cs"/>
                        </a:rPr>
                        <a:t>  </a:t>
                      </a:r>
                      <a:r>
                        <a:rPr kumimoji="0" lang="en-US" sz="1400" i="1" kern="1200" dirty="0" smtClean="0">
                          <a:solidFill>
                            <a:schemeClr val="tx1"/>
                          </a:solidFill>
                          <a:latin typeface="Arial Narrow" pitchFamily="34" charset="0"/>
                          <a:ea typeface="+mn-ea"/>
                          <a:cs typeface="+mn-cs"/>
                        </a:rPr>
                        <a:t>project </a:t>
                      </a:r>
                      <a:r>
                        <a:rPr kumimoji="0" lang="en-US" sz="1400" kern="1200" dirty="0" err="1" smtClean="0">
                          <a:solidFill>
                            <a:schemeClr val="tx1"/>
                          </a:solidFill>
                          <a:latin typeface="Arial Narrow" pitchFamily="34" charset="0"/>
                          <a:ea typeface="+mn-ea"/>
                          <a:cs typeface="+mn-cs"/>
                        </a:rPr>
                        <a:t>Pancasila</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kebangsaan</a:t>
                      </a:r>
                      <a:endParaRPr lang="en-US" sz="1400" dirty="0">
                        <a:solidFill>
                          <a:srgbClr val="FFFF00"/>
                        </a:solidFill>
                        <a:latin typeface="Arial Narrow" pitchFamily="34" charset="0"/>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id-ID" sz="1400" dirty="0">
                          <a:solidFill>
                            <a:srgbClr val="FFFF00"/>
                          </a:solidFill>
                          <a:latin typeface="Arial Narrow"/>
                          <a:ea typeface="Times New Roman"/>
                          <a:cs typeface="Times New Roman"/>
                        </a:rPr>
                        <a:t>LAPORAN DAN PRESENTASI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97">
                <a:tc>
                  <a:txBody>
                    <a:bodyPr/>
                    <a:lstStyle/>
                    <a:p>
                      <a:pPr algn="ctr">
                        <a:spcAft>
                          <a:spcPts val="0"/>
                        </a:spcAft>
                      </a:pPr>
                      <a:r>
                        <a:rPr lang="en-US" sz="1400" dirty="0" smtClean="0">
                          <a:solidFill>
                            <a:srgbClr val="FFFF00"/>
                          </a:solidFill>
                          <a:latin typeface="Times New Roman"/>
                          <a:ea typeface="Times New Roman"/>
                          <a:cs typeface="Times New Roman"/>
                        </a:rPr>
                        <a:t>12</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27 APR</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kumimoji="0" lang="en-US" sz="1400" kern="1200" dirty="0" err="1" smtClean="0">
                          <a:solidFill>
                            <a:schemeClr val="tx1"/>
                          </a:solidFill>
                          <a:latin typeface="Arial Narrow" pitchFamily="34" charset="0"/>
                          <a:ea typeface="+mn-ea"/>
                          <a:cs typeface="+mn-cs"/>
                        </a:rPr>
                        <a:t>Laporan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kemajuan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implementasi</a:t>
                      </a:r>
                      <a:r>
                        <a:rPr kumimoji="0" lang="en-US" sz="1400" kern="1200" dirty="0" smtClean="0">
                          <a:solidFill>
                            <a:schemeClr val="tx1"/>
                          </a:solidFill>
                          <a:latin typeface="Arial Narrow" pitchFamily="34" charset="0"/>
                          <a:ea typeface="+mn-ea"/>
                          <a:cs typeface="+mn-cs"/>
                        </a:rPr>
                        <a:t>  </a:t>
                      </a:r>
                      <a:r>
                        <a:rPr kumimoji="0" lang="en-US" sz="1400" i="1" kern="1200" dirty="0" smtClean="0">
                          <a:solidFill>
                            <a:schemeClr val="tx1"/>
                          </a:solidFill>
                          <a:latin typeface="Arial Narrow" pitchFamily="34" charset="0"/>
                          <a:ea typeface="+mn-ea"/>
                          <a:cs typeface="+mn-cs"/>
                        </a:rPr>
                        <a:t>project </a:t>
                      </a:r>
                      <a:r>
                        <a:rPr kumimoji="0" lang="en-US" sz="1400" kern="1200" dirty="0" err="1" smtClean="0">
                          <a:solidFill>
                            <a:schemeClr val="tx1"/>
                          </a:solidFill>
                          <a:latin typeface="Arial Narrow" pitchFamily="34" charset="0"/>
                          <a:ea typeface="+mn-ea"/>
                          <a:cs typeface="+mn-cs"/>
                        </a:rPr>
                        <a:t>Pancasila</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kebangsaan</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a:solidFill>
                            <a:srgbClr val="FFFF00"/>
                          </a:solidFill>
                          <a:latin typeface="Arial Narrow"/>
                          <a:ea typeface="Times New Roman"/>
                          <a:cs typeface="Times New Roman"/>
                        </a:rPr>
                        <a:t>LAPORAN DAN PRESENTASI</a:t>
                      </a:r>
                      <a:endParaRPr lang="en-US" sz="140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97">
                <a:tc>
                  <a:txBody>
                    <a:bodyPr/>
                    <a:lstStyle/>
                    <a:p>
                      <a:pPr algn="ctr">
                        <a:spcAft>
                          <a:spcPts val="0"/>
                        </a:spcAft>
                      </a:pPr>
                      <a:r>
                        <a:rPr lang="en-US" sz="1400" dirty="0" smtClean="0">
                          <a:solidFill>
                            <a:srgbClr val="FFFF00"/>
                          </a:solidFill>
                          <a:latin typeface="Times New Roman"/>
                          <a:ea typeface="Times New Roman"/>
                          <a:cs typeface="Times New Roman"/>
                        </a:rPr>
                        <a:t>13</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11</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MEI</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kumimoji="0" lang="en-US" sz="1400" kern="1200" dirty="0" err="1" smtClean="0">
                          <a:solidFill>
                            <a:schemeClr val="tx1"/>
                          </a:solidFill>
                          <a:latin typeface="Arial Narrow" pitchFamily="34" charset="0"/>
                          <a:ea typeface="+mn-ea"/>
                          <a:cs typeface="+mn-cs"/>
                        </a:rPr>
                        <a:t>Laporan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kemajuan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implementasi</a:t>
                      </a:r>
                      <a:r>
                        <a:rPr kumimoji="0" lang="en-US" sz="1400" kern="1200" dirty="0" smtClean="0">
                          <a:solidFill>
                            <a:schemeClr val="tx1"/>
                          </a:solidFill>
                          <a:latin typeface="Arial Narrow" pitchFamily="34" charset="0"/>
                          <a:ea typeface="+mn-ea"/>
                          <a:cs typeface="+mn-cs"/>
                        </a:rPr>
                        <a:t>  </a:t>
                      </a:r>
                      <a:r>
                        <a:rPr kumimoji="0" lang="en-US" sz="1400" i="1" kern="1200" dirty="0" smtClean="0">
                          <a:solidFill>
                            <a:schemeClr val="tx1"/>
                          </a:solidFill>
                          <a:latin typeface="Arial Narrow" pitchFamily="34" charset="0"/>
                          <a:ea typeface="+mn-ea"/>
                          <a:cs typeface="+mn-cs"/>
                        </a:rPr>
                        <a:t>project </a:t>
                      </a:r>
                      <a:r>
                        <a:rPr kumimoji="0" lang="en-US" sz="1400" kern="1200" dirty="0" err="1" smtClean="0">
                          <a:solidFill>
                            <a:schemeClr val="tx1"/>
                          </a:solidFill>
                          <a:latin typeface="Arial Narrow" pitchFamily="34" charset="0"/>
                          <a:ea typeface="+mn-ea"/>
                          <a:cs typeface="+mn-cs"/>
                        </a:rPr>
                        <a:t>Pancasila</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kebangsaan</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d-ID" sz="1400" dirty="0">
                          <a:solidFill>
                            <a:srgbClr val="FFFF00"/>
                          </a:solidFill>
                          <a:latin typeface="Arial Narrow"/>
                          <a:ea typeface="Times New Roman"/>
                          <a:cs typeface="Times New Roman"/>
                        </a:rPr>
                        <a:t>LAPORAN DAN PRESENTASI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6648">
                <a:tc>
                  <a:txBody>
                    <a:bodyPr/>
                    <a:lstStyle/>
                    <a:p>
                      <a:pPr algn="ctr">
                        <a:spcAft>
                          <a:spcPts val="0"/>
                        </a:spcAft>
                      </a:pPr>
                      <a:r>
                        <a:rPr lang="en-US" sz="1400" dirty="0" smtClean="0">
                          <a:solidFill>
                            <a:srgbClr val="FFFF00"/>
                          </a:solidFill>
                          <a:latin typeface="Times New Roman"/>
                          <a:ea typeface="Times New Roman"/>
                          <a:cs typeface="Times New Roman"/>
                        </a:rPr>
                        <a:t>14</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en-US" sz="1400" dirty="0" smtClean="0">
                          <a:solidFill>
                            <a:srgbClr val="FFFF00"/>
                          </a:solidFill>
                          <a:latin typeface="Arial Narrow"/>
                          <a:ea typeface="Times New Roman"/>
                          <a:cs typeface="Times New Roman"/>
                        </a:rPr>
                        <a:t>SENIN</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18</a:t>
                      </a:r>
                      <a:r>
                        <a:rPr lang="id-ID" sz="1400" dirty="0" smtClean="0">
                          <a:solidFill>
                            <a:srgbClr val="FFFF00"/>
                          </a:solidFill>
                          <a:latin typeface="Arial Narrow"/>
                          <a:ea typeface="Times New Roman"/>
                          <a:cs typeface="Times New Roman"/>
                        </a:rPr>
                        <a:t> </a:t>
                      </a:r>
                      <a:r>
                        <a:rPr lang="en-US" sz="1400" dirty="0" smtClean="0">
                          <a:solidFill>
                            <a:srgbClr val="FFFF00"/>
                          </a:solidFill>
                          <a:latin typeface="Arial Narrow"/>
                          <a:ea typeface="Times New Roman"/>
                          <a:cs typeface="Times New Roman"/>
                        </a:rPr>
                        <a:t>MEI</a:t>
                      </a:r>
                      <a:r>
                        <a:rPr lang="id-ID" sz="1400" dirty="0" smtClean="0">
                          <a:solidFill>
                            <a:srgbClr val="FFFF00"/>
                          </a:solidFill>
                          <a:latin typeface="Arial Narrow"/>
                          <a:ea typeface="Times New Roman"/>
                          <a:cs typeface="Times New Roman"/>
                        </a:rPr>
                        <a:t> 20</a:t>
                      </a:r>
                      <a:r>
                        <a:rPr lang="en-US" sz="1400" dirty="0" smtClean="0">
                          <a:solidFill>
                            <a:srgbClr val="FFFF00"/>
                          </a:solidFill>
                          <a:latin typeface="Arial Narrow"/>
                          <a:ea typeface="Times New Roman"/>
                          <a:cs typeface="Times New Roman"/>
                        </a:rPr>
                        <a:t>20</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kumimoji="0" lang="en-US" sz="1400" kern="1200" dirty="0" err="1" smtClean="0">
                          <a:solidFill>
                            <a:schemeClr val="tx1"/>
                          </a:solidFill>
                          <a:latin typeface="Arial Narrow" pitchFamily="34" charset="0"/>
                          <a:ea typeface="+mn-ea"/>
                          <a:cs typeface="+mn-cs"/>
                        </a:rPr>
                        <a:t>Riview</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umpan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balik</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materi</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project </a:t>
                      </a:r>
                      <a:r>
                        <a:rPr kumimoji="0" lang="en-US" sz="1400" kern="1200" dirty="0" err="1" smtClean="0">
                          <a:solidFill>
                            <a:schemeClr val="tx1"/>
                          </a:solidFill>
                          <a:latin typeface="Arial Narrow" pitchFamily="34" charset="0"/>
                          <a:ea typeface="+mn-ea"/>
                          <a:cs typeface="+mn-cs"/>
                        </a:rPr>
                        <a:t>Pancasila</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dan</a:t>
                      </a:r>
                      <a:r>
                        <a:rPr kumimoji="0" lang="en-US" sz="1400" kern="1200" dirty="0" smtClean="0">
                          <a:solidFill>
                            <a:schemeClr val="tx1"/>
                          </a:solidFill>
                          <a:latin typeface="Arial Narrow" pitchFamily="34" charset="0"/>
                          <a:ea typeface="+mn-ea"/>
                          <a:cs typeface="+mn-cs"/>
                        </a:rPr>
                        <a:t> </a:t>
                      </a:r>
                      <a:r>
                        <a:rPr kumimoji="0" lang="en-US" sz="1400" kern="1200" dirty="0" err="1" smtClean="0">
                          <a:solidFill>
                            <a:schemeClr val="tx1"/>
                          </a:solidFill>
                          <a:latin typeface="Arial Narrow" pitchFamily="34" charset="0"/>
                          <a:ea typeface="+mn-ea"/>
                          <a:cs typeface="+mn-cs"/>
                        </a:rPr>
                        <a:t>kebangsaan</a:t>
                      </a:r>
                      <a:endParaRPr lang="en-US" sz="1400" dirty="0">
                        <a:solidFill>
                          <a:srgbClr val="FFFF00"/>
                        </a:solidFill>
                        <a:latin typeface="Arial Narrow" pitchFamily="34" charset="0"/>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spcAft>
                          <a:spcPts val="0"/>
                        </a:spcAft>
                      </a:pPr>
                      <a:r>
                        <a:rPr lang="id-ID" sz="1400" dirty="0">
                          <a:solidFill>
                            <a:srgbClr val="FFFF00"/>
                          </a:solidFill>
                          <a:latin typeface="Arial Narrow"/>
                          <a:ea typeface="Times New Roman"/>
                          <a:cs typeface="Times New Roman"/>
                        </a:rPr>
                        <a:t>LAPORAN DAN PRESENTASI</a:t>
                      </a:r>
                      <a:endParaRPr lang="en-US" sz="1400" dirty="0">
                        <a:solidFill>
                          <a:srgbClr val="FFFF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76648">
                <a:tc>
                  <a:txBody>
                    <a:bodyPr/>
                    <a:lstStyle/>
                    <a:p>
                      <a:pPr algn="ctr">
                        <a:spcAft>
                          <a:spcPts val="0"/>
                        </a:spcAft>
                      </a:pPr>
                      <a:endParaRPr lang="en-US" sz="1400" b="1" dirty="0">
                        <a:solidFill>
                          <a:srgbClr val="FF0000"/>
                        </a:solidFill>
                        <a:highlight>
                          <a:srgbClr val="FFFF00"/>
                        </a:highlight>
                        <a:latin typeface="Arial Narrow"/>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spcAft>
                          <a:spcPts val="0"/>
                        </a:spcAft>
                      </a:pPr>
                      <a:endParaRPr lang="id-ID" sz="1400" b="1">
                        <a:solidFill>
                          <a:srgbClr val="FF0000"/>
                        </a:solidFill>
                        <a:highlight>
                          <a:srgbClr val="FFFF00"/>
                        </a:highlight>
                        <a:latin typeface="Arial Narrow"/>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spcAft>
                          <a:spcPts val="0"/>
                        </a:spcAft>
                      </a:pPr>
                      <a:r>
                        <a:rPr lang="id-ID" sz="1400" b="1" dirty="0">
                          <a:solidFill>
                            <a:srgbClr val="FF0000"/>
                          </a:solidFill>
                          <a:latin typeface="Arial Narrow"/>
                          <a:ea typeface="Times New Roman"/>
                          <a:cs typeface="Times New Roman"/>
                        </a:rPr>
                        <a:t>UAS</a:t>
                      </a:r>
                      <a:endParaRPr lang="en-US" sz="1400" b="1" dirty="0">
                        <a:solidFill>
                          <a:srgbClr val="FF0000"/>
                        </a:solidFill>
                        <a:latin typeface="Times New Roman"/>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spcAft>
                          <a:spcPts val="0"/>
                        </a:spcAft>
                      </a:pPr>
                      <a:r>
                        <a:rPr lang="en-US" sz="1400" b="1" dirty="0" err="1" smtClean="0">
                          <a:solidFill>
                            <a:srgbClr val="FF0000"/>
                          </a:solidFill>
                          <a:latin typeface="Arial Narrow"/>
                          <a:ea typeface="Times New Roman"/>
                          <a:cs typeface="Times New Roman"/>
                        </a:rPr>
                        <a:t>Essai</a:t>
                      </a:r>
                      <a:r>
                        <a:rPr lang="en-US" sz="1400" b="1" dirty="0" smtClean="0">
                          <a:solidFill>
                            <a:srgbClr val="FF0000"/>
                          </a:solidFill>
                          <a:latin typeface="Arial Narrow"/>
                          <a:ea typeface="Times New Roman"/>
                          <a:cs typeface="Times New Roman"/>
                        </a:rPr>
                        <a:t>/</a:t>
                      </a:r>
                      <a:r>
                        <a:rPr lang="en-US" sz="1400" b="1" dirty="0" err="1" smtClean="0">
                          <a:solidFill>
                            <a:srgbClr val="FF0000"/>
                          </a:solidFill>
                          <a:latin typeface="Arial Narrow"/>
                          <a:ea typeface="Times New Roman"/>
                          <a:cs typeface="Times New Roman"/>
                        </a:rPr>
                        <a:t>responsi</a:t>
                      </a:r>
                      <a:endParaRPr lang="id-ID" sz="1400" b="1" dirty="0">
                        <a:solidFill>
                          <a:srgbClr val="FF0000"/>
                        </a:solidFill>
                        <a:latin typeface="Arial Narrow"/>
                        <a:ea typeface="Times New Roman"/>
                        <a:cs typeface="Times New Roman"/>
                      </a:endParaRPr>
                    </a:p>
                  </a:txBody>
                  <a:tcPr marL="49161" marR="49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bl>
          </a:graphicData>
        </a:graphic>
      </p:graphicFrame>
      <p:sp>
        <p:nvSpPr>
          <p:cNvPr id="18435" name="Rectangle 1"/>
          <p:cNvSpPr>
            <a:spLocks noChangeArrowheads="1"/>
          </p:cNvSpPr>
          <p:nvPr/>
        </p:nvSpPr>
        <p:spPr bwMode="auto">
          <a:xfrm>
            <a:off x="971550" y="221739"/>
            <a:ext cx="7488238" cy="830997"/>
          </a:xfrm>
          <a:prstGeom prst="rect">
            <a:avLst/>
          </a:prstGeom>
          <a:noFill/>
          <a:ln w="9525">
            <a:noFill/>
            <a:miter lim="800000"/>
            <a:headEnd/>
            <a:tailEnd/>
          </a:ln>
        </p:spPr>
        <p:txBody>
          <a:bodyPr wrap="square" anchor="ctr">
            <a:spAutoFit/>
          </a:bodyPr>
          <a:lstStyle/>
          <a:p>
            <a:pPr algn="ctr" eaLnBrk="0" hangingPunct="0"/>
            <a:r>
              <a:rPr lang="en-US" sz="2400" dirty="0">
                <a:solidFill>
                  <a:srgbClr val="FFFF00"/>
                </a:solidFill>
                <a:cs typeface="Times New Roman" pitchFamily="18" charset="0"/>
              </a:rPr>
              <a:t>W</a:t>
            </a:r>
            <a:r>
              <a:rPr lang="id-ID" sz="2400" dirty="0">
                <a:solidFill>
                  <a:srgbClr val="FFFF00"/>
                </a:solidFill>
                <a:cs typeface="Times New Roman" pitchFamily="18" charset="0"/>
              </a:rPr>
              <a:t>AKTU PEMBERIAN MATERI</a:t>
            </a:r>
            <a:r>
              <a:rPr lang="en-US" sz="2400" dirty="0">
                <a:solidFill>
                  <a:srgbClr val="FFFF00"/>
                </a:solidFill>
                <a:cs typeface="Times New Roman" pitchFamily="18" charset="0"/>
              </a:rPr>
              <a:t> PANCASILA </a:t>
            </a:r>
            <a:endParaRPr lang="en-US" sz="2400" dirty="0">
              <a:solidFill>
                <a:srgbClr val="FFFF00"/>
              </a:solidFill>
            </a:endParaRPr>
          </a:p>
          <a:p>
            <a:pPr algn="ctr" eaLnBrk="0" hangingPunct="0"/>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7467600" cy="1143000"/>
          </a:xfrm>
        </p:spPr>
        <p:txBody>
          <a:bodyPr/>
          <a:lstStyle/>
          <a:p>
            <a:r>
              <a:rPr lang="fi-FI" dirty="0" smtClean="0"/>
              <a:t>1. Pengertian Mata Kuliah Pendidikan Pancasila</a:t>
            </a:r>
            <a:br>
              <a:rPr lang="fi-FI" dirty="0" smtClean="0"/>
            </a:br>
            <a:endParaRPr lang="en-US" dirty="0"/>
          </a:p>
        </p:txBody>
      </p:sp>
      <p:sp>
        <p:nvSpPr>
          <p:cNvPr id="3" name="Content Placeholder 2"/>
          <p:cNvSpPr>
            <a:spLocks noGrp="1"/>
          </p:cNvSpPr>
          <p:nvPr>
            <p:ph idx="1"/>
          </p:nvPr>
        </p:nvSpPr>
        <p:spPr/>
        <p:txBody>
          <a:bodyPr/>
          <a:lstStyle/>
          <a:p>
            <a:r>
              <a:rPr lang="en-US" dirty="0" smtClean="0"/>
              <a:t>Mata </a:t>
            </a:r>
            <a:r>
              <a:rPr lang="en-US" dirty="0" err="1" smtClean="0"/>
              <a:t>kuliah</a:t>
            </a:r>
            <a:r>
              <a:rPr lang="en-US" dirty="0" smtClean="0"/>
              <a:t> </a:t>
            </a:r>
            <a:r>
              <a:rPr lang="en-US" dirty="0" err="1" smtClean="0"/>
              <a:t>pendidikan</a:t>
            </a:r>
            <a:r>
              <a:rPr lang="en-US" dirty="0" smtClean="0"/>
              <a:t> </a:t>
            </a:r>
            <a:r>
              <a:rPr lang="en-US" dirty="0" err="1" smtClean="0"/>
              <a:t>Pancasila</a:t>
            </a:r>
            <a:r>
              <a:rPr lang="en-US" dirty="0" smtClean="0"/>
              <a:t> </a:t>
            </a:r>
            <a:r>
              <a:rPr lang="en-US" dirty="0" err="1" smtClean="0"/>
              <a:t>merupakan</a:t>
            </a:r>
            <a:r>
              <a:rPr lang="en-US" dirty="0" smtClean="0"/>
              <a:t> </a:t>
            </a:r>
            <a:r>
              <a:rPr lang="en-US" dirty="0" err="1" smtClean="0"/>
              <a:t>usaha</a:t>
            </a:r>
            <a:r>
              <a:rPr lang="en-US" dirty="0" smtClean="0"/>
              <a:t> </a:t>
            </a:r>
            <a:r>
              <a:rPr lang="en-US" dirty="0" err="1" smtClean="0"/>
              <a:t>sadar</a:t>
            </a:r>
            <a:r>
              <a:rPr lang="en-US" dirty="0" smtClean="0"/>
              <a:t> </a:t>
            </a:r>
            <a:r>
              <a:rPr lang="en-US" dirty="0" err="1" smtClean="0"/>
              <a:t>dan</a:t>
            </a:r>
            <a:r>
              <a:rPr lang="en-US" dirty="0" smtClean="0"/>
              <a:t> </a:t>
            </a:r>
            <a:r>
              <a:rPr lang="en-US" dirty="0" err="1" smtClean="0"/>
              <a:t>terencana</a:t>
            </a:r>
            <a:endParaRPr lang="en-US" dirty="0" smtClean="0"/>
          </a:p>
          <a:p>
            <a:pPr>
              <a:buNone/>
            </a:pPr>
            <a:r>
              <a:rPr lang="en-US" dirty="0" smtClean="0"/>
              <a:t>    </a:t>
            </a:r>
            <a:r>
              <a:rPr lang="en-US" dirty="0" err="1" smtClean="0"/>
              <a:t>untuk</a:t>
            </a:r>
            <a:r>
              <a:rPr lang="en-US" dirty="0" smtClean="0"/>
              <a:t> </a:t>
            </a:r>
            <a:r>
              <a:rPr lang="en-US" dirty="0" err="1" smtClean="0"/>
              <a:t>mewujudkan</a:t>
            </a:r>
            <a:r>
              <a:rPr lang="en-US" dirty="0" smtClean="0"/>
              <a:t> </a:t>
            </a:r>
            <a:r>
              <a:rPr lang="en-US" dirty="0" err="1" smtClean="0"/>
              <a:t>suasana</a:t>
            </a:r>
            <a:r>
              <a:rPr lang="en-US" dirty="0" smtClean="0"/>
              <a:t> </a:t>
            </a:r>
            <a:r>
              <a:rPr lang="en-US" dirty="0" err="1" smtClean="0"/>
              <a:t>belajar</a:t>
            </a:r>
            <a:r>
              <a:rPr lang="en-US" dirty="0" smtClean="0"/>
              <a:t> </a:t>
            </a:r>
            <a:r>
              <a:rPr lang="en-US" dirty="0" err="1" smtClean="0"/>
              <a:t>dan</a:t>
            </a:r>
            <a:r>
              <a:rPr lang="en-US" dirty="0" smtClean="0"/>
              <a:t> </a:t>
            </a:r>
            <a:r>
              <a:rPr lang="en-US" dirty="0" err="1" smtClean="0"/>
              <a:t>proses</a:t>
            </a:r>
            <a:r>
              <a:rPr lang="en-US" dirty="0" smtClean="0"/>
              <a:t> </a:t>
            </a:r>
            <a:r>
              <a:rPr lang="en-US" dirty="0" err="1" smtClean="0"/>
              <a:t>pembelajaran</a:t>
            </a:r>
            <a:r>
              <a:rPr lang="en-US" dirty="0" smtClean="0"/>
              <a:t> agar </a:t>
            </a:r>
            <a:r>
              <a:rPr lang="en-US" dirty="0" err="1" smtClean="0"/>
              <a:t>mahasiswa</a:t>
            </a:r>
            <a:endParaRPr lang="en-US" dirty="0" smtClean="0"/>
          </a:p>
          <a:p>
            <a:pPr>
              <a:buNone/>
            </a:pPr>
            <a:r>
              <a:rPr lang="en-US" dirty="0" smtClean="0"/>
              <a:t>    </a:t>
            </a:r>
            <a:r>
              <a:rPr lang="en-US" dirty="0" err="1" smtClean="0"/>
              <a:t>secara</a:t>
            </a:r>
            <a:r>
              <a:rPr lang="en-US" dirty="0" smtClean="0"/>
              <a:t> </a:t>
            </a:r>
            <a:r>
              <a:rPr lang="en-US" dirty="0" err="1" smtClean="0"/>
              <a:t>aktif</a:t>
            </a:r>
            <a:r>
              <a:rPr lang="en-US" dirty="0" smtClean="0"/>
              <a:t> </a:t>
            </a:r>
            <a:r>
              <a:rPr lang="en-US" dirty="0" err="1" smtClean="0"/>
              <a:t>mengembangkan</a:t>
            </a:r>
            <a:r>
              <a:rPr lang="en-US" dirty="0" smtClean="0"/>
              <a:t> </a:t>
            </a:r>
            <a:r>
              <a:rPr lang="en-US" dirty="0" err="1" smtClean="0"/>
              <a:t>potensi</a:t>
            </a:r>
            <a:r>
              <a:rPr lang="en-US" dirty="0" smtClean="0"/>
              <a:t> </a:t>
            </a:r>
            <a:r>
              <a:rPr lang="en-US" dirty="0" err="1" smtClean="0"/>
              <a:t>dirinya</a:t>
            </a:r>
            <a:r>
              <a:rPr lang="en-US" dirty="0" smtClean="0"/>
              <a:t> </a:t>
            </a:r>
            <a:r>
              <a:rPr lang="en-US" dirty="0" err="1" smtClean="0"/>
              <a:t>untuk</a:t>
            </a:r>
            <a:r>
              <a:rPr lang="en-US" dirty="0" smtClean="0"/>
              <a:t> </a:t>
            </a:r>
            <a:r>
              <a:rPr lang="en-US" dirty="0" err="1" smtClean="0"/>
              <a:t>memiliki</a:t>
            </a:r>
            <a:r>
              <a:rPr lang="en-US" dirty="0" smtClean="0"/>
              <a:t> </a:t>
            </a:r>
            <a:r>
              <a:rPr lang="en-US" dirty="0" err="1" smtClean="0"/>
              <a:t>pengetahuan</a:t>
            </a:r>
            <a:r>
              <a:rPr lang="en-US" dirty="0" smtClean="0"/>
              <a:t>,</a:t>
            </a:r>
          </a:p>
          <a:p>
            <a:pPr>
              <a:buNone/>
            </a:pPr>
            <a:r>
              <a:rPr lang="en-US" dirty="0" smtClean="0"/>
              <a:t>    </a:t>
            </a:r>
            <a:r>
              <a:rPr lang="en-US" dirty="0" err="1" smtClean="0"/>
              <a:t>kepribadian</a:t>
            </a:r>
            <a:r>
              <a:rPr lang="en-US" dirty="0" smtClean="0"/>
              <a:t>, </a:t>
            </a:r>
            <a:r>
              <a:rPr lang="en-US" dirty="0" err="1" smtClean="0"/>
              <a:t>dan</a:t>
            </a:r>
            <a:r>
              <a:rPr lang="en-US" dirty="0" smtClean="0"/>
              <a:t> </a:t>
            </a:r>
            <a:r>
              <a:rPr lang="en-US" dirty="0" err="1" smtClean="0"/>
              <a:t>keahlian</a:t>
            </a:r>
            <a:r>
              <a:rPr lang="en-US" dirty="0" smtClean="0"/>
              <a:t>, </a:t>
            </a:r>
            <a:r>
              <a:rPr lang="en-US" dirty="0" err="1" smtClean="0"/>
              <a:t>sesuai</a:t>
            </a:r>
            <a:r>
              <a:rPr lang="en-US" dirty="0" smtClean="0"/>
              <a:t> </a:t>
            </a:r>
            <a:r>
              <a:rPr lang="en-US" dirty="0" err="1" smtClean="0"/>
              <a:t>dengan</a:t>
            </a:r>
            <a:r>
              <a:rPr lang="en-US" dirty="0" smtClean="0"/>
              <a:t> program </a:t>
            </a:r>
            <a:r>
              <a:rPr lang="en-US" dirty="0" err="1" smtClean="0"/>
              <a:t>studinya</a:t>
            </a:r>
            <a:r>
              <a:rPr lang="en-US" dirty="0" smtClean="0"/>
              <a:t> </a:t>
            </a:r>
            <a:r>
              <a:rPr lang="en-US" dirty="0" err="1" smtClean="0"/>
              <a:t>masing-masing</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DSCN0217"/>
          <p:cNvPicPr>
            <a:picLocks noChangeAspect="1" noChangeArrowheads="1"/>
          </p:cNvPicPr>
          <p:nvPr/>
        </p:nvPicPr>
        <p:blipFill>
          <a:blip r:embed="rId2" cstate="print"/>
          <a:srcRect/>
          <a:stretch>
            <a:fillRect/>
          </a:stretch>
        </p:blipFill>
        <p:spPr bwMode="auto">
          <a:xfrm>
            <a:off x="279400" y="266700"/>
            <a:ext cx="8583613" cy="62674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SANBE</a:t>
            </a:r>
            <a:endParaRPr lang="en-US"/>
          </a:p>
        </p:txBody>
      </p:sp>
      <p:sp>
        <p:nvSpPr>
          <p:cNvPr id="8196" name="TextBox 8"/>
          <p:cNvSpPr txBox="1">
            <a:spLocks noChangeArrowheads="1"/>
          </p:cNvSpPr>
          <p:nvPr/>
        </p:nvSpPr>
        <p:spPr bwMode="auto">
          <a:xfrm>
            <a:off x="539750" y="617538"/>
            <a:ext cx="8280400" cy="7817525"/>
          </a:xfrm>
          <a:prstGeom prst="rect">
            <a:avLst/>
          </a:prstGeom>
          <a:noFill/>
          <a:ln w="9525">
            <a:noFill/>
            <a:miter lim="800000"/>
            <a:headEnd/>
            <a:tailEnd/>
          </a:ln>
        </p:spPr>
        <p:txBody>
          <a:bodyPr>
            <a:spAutoFit/>
          </a:bodyPr>
          <a:lstStyle/>
          <a:p>
            <a:pPr algn="ctr"/>
            <a:r>
              <a:rPr lang="en-US" sz="2800" dirty="0">
                <a:solidFill>
                  <a:srgbClr val="FFFF00"/>
                </a:solidFill>
              </a:rPr>
              <a:t>PROFIL</a:t>
            </a:r>
          </a:p>
          <a:p>
            <a:endParaRPr lang="en-US" dirty="0">
              <a:solidFill>
                <a:srgbClr val="FFFF00"/>
              </a:solidFill>
            </a:endParaRPr>
          </a:p>
          <a:p>
            <a:endParaRPr lang="en-US" dirty="0">
              <a:solidFill>
                <a:srgbClr val="FFFF00"/>
              </a:solidFill>
            </a:endParaRPr>
          </a:p>
          <a:p>
            <a:r>
              <a:rPr lang="en-US" sz="2400" dirty="0" err="1">
                <a:solidFill>
                  <a:srgbClr val="FFFF00"/>
                </a:solidFill>
              </a:rPr>
              <a:t>Nama</a:t>
            </a:r>
            <a:r>
              <a:rPr lang="en-US" sz="2400" dirty="0">
                <a:solidFill>
                  <a:srgbClr val="FFFF00"/>
                </a:solidFill>
              </a:rPr>
              <a:t> : Tri </a:t>
            </a:r>
            <a:r>
              <a:rPr lang="en-US" sz="2400" dirty="0" err="1">
                <a:solidFill>
                  <a:srgbClr val="FFFF00"/>
                </a:solidFill>
              </a:rPr>
              <a:t>Wahyu</a:t>
            </a:r>
            <a:r>
              <a:rPr lang="en-US" sz="2400" dirty="0">
                <a:solidFill>
                  <a:srgbClr val="FFFF00"/>
                </a:solidFill>
              </a:rPr>
              <a:t> </a:t>
            </a:r>
            <a:r>
              <a:rPr lang="en-US" sz="2400" dirty="0" err="1">
                <a:solidFill>
                  <a:srgbClr val="FFFF00"/>
                </a:solidFill>
              </a:rPr>
              <a:t>Suprayogi</a:t>
            </a:r>
            <a:r>
              <a:rPr lang="en-US" sz="2400" dirty="0">
                <a:solidFill>
                  <a:srgbClr val="FFFF00"/>
                </a:solidFill>
              </a:rPr>
              <a:t> (Yogi).</a:t>
            </a:r>
          </a:p>
          <a:p>
            <a:endParaRPr lang="en-US" sz="2400" dirty="0">
              <a:solidFill>
                <a:srgbClr val="FFFF00"/>
              </a:solidFill>
            </a:endParaRPr>
          </a:p>
          <a:p>
            <a:r>
              <a:rPr lang="en-US" sz="2400" dirty="0" err="1">
                <a:solidFill>
                  <a:srgbClr val="FFFF00"/>
                </a:solidFill>
              </a:rPr>
              <a:t>Tempat</a:t>
            </a:r>
            <a:r>
              <a:rPr lang="en-US" sz="2400" dirty="0">
                <a:solidFill>
                  <a:srgbClr val="FFFF00"/>
                </a:solidFill>
              </a:rPr>
              <a:t>/</a:t>
            </a:r>
            <a:r>
              <a:rPr lang="en-US" sz="2400" dirty="0" err="1">
                <a:solidFill>
                  <a:srgbClr val="FFFF00"/>
                </a:solidFill>
              </a:rPr>
              <a:t>Tgl</a:t>
            </a:r>
            <a:r>
              <a:rPr lang="en-US" sz="2400" dirty="0">
                <a:solidFill>
                  <a:srgbClr val="FFFF00"/>
                </a:solidFill>
              </a:rPr>
              <a:t> </a:t>
            </a:r>
            <a:r>
              <a:rPr lang="en-US" sz="2400" dirty="0" err="1">
                <a:solidFill>
                  <a:srgbClr val="FFFF00"/>
                </a:solidFill>
              </a:rPr>
              <a:t>lahir</a:t>
            </a:r>
            <a:r>
              <a:rPr lang="en-US" sz="2400" dirty="0">
                <a:solidFill>
                  <a:srgbClr val="FFFF00"/>
                </a:solidFill>
              </a:rPr>
              <a:t>: Gresik, 1 April 1963</a:t>
            </a:r>
          </a:p>
          <a:p>
            <a:r>
              <a:rPr lang="en-US" sz="2400" dirty="0" err="1">
                <a:solidFill>
                  <a:srgbClr val="FFFF00"/>
                </a:solidFill>
              </a:rPr>
              <a:t>Alamat</a:t>
            </a:r>
            <a:r>
              <a:rPr lang="en-US" sz="2400" dirty="0">
                <a:solidFill>
                  <a:srgbClr val="FFFF00"/>
                </a:solidFill>
              </a:rPr>
              <a:t> : </a:t>
            </a:r>
            <a:r>
              <a:rPr lang="en-US" sz="2400" dirty="0" err="1">
                <a:solidFill>
                  <a:srgbClr val="FFFF00"/>
                </a:solidFill>
              </a:rPr>
              <a:t>Sumber</a:t>
            </a:r>
            <a:r>
              <a:rPr lang="en-US" sz="2400" dirty="0">
                <a:solidFill>
                  <a:srgbClr val="FFFF00"/>
                </a:solidFill>
              </a:rPr>
              <a:t> </a:t>
            </a:r>
            <a:r>
              <a:rPr lang="en-US" sz="2400" dirty="0" err="1">
                <a:solidFill>
                  <a:srgbClr val="FFFF00"/>
                </a:solidFill>
              </a:rPr>
              <a:t>Mulyo</a:t>
            </a:r>
            <a:r>
              <a:rPr lang="en-US" sz="2400" dirty="0">
                <a:solidFill>
                  <a:srgbClr val="FFFF00"/>
                </a:solidFill>
              </a:rPr>
              <a:t> 6/17A Surabaya</a:t>
            </a:r>
          </a:p>
          <a:p>
            <a:r>
              <a:rPr lang="en-US" sz="2400" dirty="0" err="1">
                <a:solidFill>
                  <a:srgbClr val="FFFF00"/>
                </a:solidFill>
              </a:rPr>
              <a:t>Telepon</a:t>
            </a:r>
            <a:r>
              <a:rPr lang="en-US" sz="2400" dirty="0">
                <a:solidFill>
                  <a:srgbClr val="FFFF00"/>
                </a:solidFill>
              </a:rPr>
              <a:t>: 081330215592</a:t>
            </a:r>
          </a:p>
          <a:p>
            <a:r>
              <a:rPr lang="en-US" sz="2400" dirty="0" err="1">
                <a:solidFill>
                  <a:srgbClr val="FFFF00"/>
                </a:solidFill>
              </a:rPr>
              <a:t>Pekerjaan</a:t>
            </a:r>
            <a:r>
              <a:rPr lang="en-US" sz="2400" dirty="0">
                <a:solidFill>
                  <a:srgbClr val="FFFF00"/>
                </a:solidFill>
              </a:rPr>
              <a:t> : </a:t>
            </a:r>
            <a:r>
              <a:rPr lang="en-US" sz="2400" dirty="0" err="1">
                <a:solidFill>
                  <a:srgbClr val="FFFF00"/>
                </a:solidFill>
              </a:rPr>
              <a:t>Staf</a:t>
            </a:r>
            <a:r>
              <a:rPr lang="en-US" sz="2400" dirty="0">
                <a:solidFill>
                  <a:srgbClr val="FFFF00"/>
                </a:solidFill>
              </a:rPr>
              <a:t> </a:t>
            </a:r>
            <a:r>
              <a:rPr lang="en-US" sz="2400" dirty="0" err="1">
                <a:solidFill>
                  <a:srgbClr val="FFFF00"/>
                </a:solidFill>
              </a:rPr>
              <a:t>Pengajar</a:t>
            </a:r>
            <a:r>
              <a:rPr lang="en-US" sz="2400" dirty="0">
                <a:solidFill>
                  <a:srgbClr val="FFFF00"/>
                </a:solidFill>
              </a:rPr>
              <a:t> FKH </a:t>
            </a:r>
            <a:r>
              <a:rPr lang="en-US" sz="2400" dirty="0" err="1">
                <a:solidFill>
                  <a:srgbClr val="FFFF00"/>
                </a:solidFill>
              </a:rPr>
              <a:t>Unair</a:t>
            </a:r>
            <a:r>
              <a:rPr lang="en-US" sz="2400" dirty="0">
                <a:solidFill>
                  <a:srgbClr val="FFFF00"/>
                </a:solidFill>
              </a:rPr>
              <a:t> (</a:t>
            </a:r>
            <a:r>
              <a:rPr lang="en-US" sz="2400" dirty="0" smtClean="0">
                <a:solidFill>
                  <a:srgbClr val="FFFF00"/>
                </a:solidFill>
              </a:rPr>
              <a:t>1990-sekarang)</a:t>
            </a:r>
          </a:p>
          <a:p>
            <a:r>
              <a:rPr lang="en-US" sz="2400" dirty="0" smtClean="0">
                <a:solidFill>
                  <a:srgbClr val="FFFF00"/>
                </a:solidFill>
              </a:rPr>
              <a:t>                    </a:t>
            </a:r>
            <a:r>
              <a:rPr lang="en-US" sz="2400" dirty="0" err="1" smtClean="0">
                <a:solidFill>
                  <a:srgbClr val="FFFF00"/>
                </a:solidFill>
              </a:rPr>
              <a:t>Staf</a:t>
            </a:r>
            <a:r>
              <a:rPr lang="en-US" sz="2400" dirty="0" smtClean="0">
                <a:solidFill>
                  <a:srgbClr val="FFFF00"/>
                </a:solidFill>
              </a:rPr>
              <a:t> </a:t>
            </a:r>
            <a:r>
              <a:rPr lang="en-US" sz="2400" dirty="0" err="1" smtClean="0">
                <a:solidFill>
                  <a:srgbClr val="FFFF00"/>
                </a:solidFill>
              </a:rPr>
              <a:t>Pengajar</a:t>
            </a:r>
            <a:r>
              <a:rPr lang="en-US" sz="2400" dirty="0" smtClean="0">
                <a:solidFill>
                  <a:srgbClr val="FFFF00"/>
                </a:solidFill>
              </a:rPr>
              <a:t> D3 </a:t>
            </a:r>
            <a:r>
              <a:rPr lang="en-US" sz="2400" dirty="0" err="1" smtClean="0">
                <a:solidFill>
                  <a:srgbClr val="FFFF00"/>
                </a:solidFill>
              </a:rPr>
              <a:t>Unair</a:t>
            </a:r>
            <a:r>
              <a:rPr lang="en-US" sz="2400" dirty="0" smtClean="0">
                <a:solidFill>
                  <a:srgbClr val="FFFF00"/>
                </a:solidFill>
              </a:rPr>
              <a:t> (1995-sekarang)</a:t>
            </a:r>
            <a:endParaRPr lang="en-US" sz="2400" dirty="0">
              <a:solidFill>
                <a:srgbClr val="FFFF00"/>
              </a:solidFill>
            </a:endParaRPr>
          </a:p>
          <a:p>
            <a:r>
              <a:rPr lang="en-US" sz="2400" dirty="0">
                <a:solidFill>
                  <a:srgbClr val="FFFF00"/>
                </a:solidFill>
              </a:rPr>
              <a:t>	        </a:t>
            </a:r>
            <a:r>
              <a:rPr lang="en-US" sz="2400" dirty="0" err="1">
                <a:solidFill>
                  <a:srgbClr val="FFFF00"/>
                </a:solidFill>
              </a:rPr>
              <a:t>Staf</a:t>
            </a:r>
            <a:r>
              <a:rPr lang="en-US" sz="2400" dirty="0">
                <a:solidFill>
                  <a:srgbClr val="FFFF00"/>
                </a:solidFill>
              </a:rPr>
              <a:t> </a:t>
            </a:r>
            <a:r>
              <a:rPr lang="en-US" sz="2400" dirty="0" err="1">
                <a:solidFill>
                  <a:srgbClr val="FFFF00"/>
                </a:solidFill>
              </a:rPr>
              <a:t>Pengajar</a:t>
            </a:r>
            <a:r>
              <a:rPr lang="en-US" sz="2400" dirty="0">
                <a:solidFill>
                  <a:srgbClr val="FFFF00"/>
                </a:solidFill>
              </a:rPr>
              <a:t> MKWU </a:t>
            </a:r>
            <a:r>
              <a:rPr lang="en-US" sz="2400" dirty="0" err="1">
                <a:solidFill>
                  <a:srgbClr val="FFFF00"/>
                </a:solidFill>
              </a:rPr>
              <a:t>Unair</a:t>
            </a:r>
            <a:r>
              <a:rPr lang="en-US" sz="2400" dirty="0">
                <a:solidFill>
                  <a:srgbClr val="FFFF00"/>
                </a:solidFill>
              </a:rPr>
              <a:t> (</a:t>
            </a:r>
            <a:r>
              <a:rPr lang="en-US" sz="2400" dirty="0" smtClean="0">
                <a:solidFill>
                  <a:srgbClr val="FFFF00"/>
                </a:solidFill>
              </a:rPr>
              <a:t>2015-sekarang)</a:t>
            </a:r>
            <a:endParaRPr lang="en-US" sz="2400" dirty="0">
              <a:solidFill>
                <a:srgbClr val="FFFF00"/>
              </a:solidFill>
            </a:endParaRPr>
          </a:p>
          <a:p>
            <a:r>
              <a:rPr lang="en-US" sz="2400" dirty="0" err="1">
                <a:solidFill>
                  <a:srgbClr val="FFFF00"/>
                </a:solidFill>
              </a:rPr>
              <a:t>Riwayat</a:t>
            </a:r>
            <a:r>
              <a:rPr lang="en-US" sz="2400" dirty="0">
                <a:solidFill>
                  <a:srgbClr val="FFFF00"/>
                </a:solidFill>
              </a:rPr>
              <a:t> </a:t>
            </a:r>
            <a:r>
              <a:rPr lang="en-US" sz="2400" dirty="0" err="1">
                <a:solidFill>
                  <a:srgbClr val="FFFF00"/>
                </a:solidFill>
              </a:rPr>
              <a:t>Pendidikan</a:t>
            </a:r>
            <a:r>
              <a:rPr lang="en-US" sz="2400" dirty="0">
                <a:solidFill>
                  <a:srgbClr val="FFFF00"/>
                </a:solidFill>
              </a:rPr>
              <a:t> : </a:t>
            </a:r>
          </a:p>
          <a:p>
            <a:r>
              <a:rPr lang="en-US" sz="2400" dirty="0">
                <a:solidFill>
                  <a:srgbClr val="FFFF00"/>
                </a:solidFill>
              </a:rPr>
              <a:t>              S1 (1983 – 1989)</a:t>
            </a:r>
          </a:p>
          <a:p>
            <a:r>
              <a:rPr lang="en-US" sz="2400" dirty="0">
                <a:solidFill>
                  <a:srgbClr val="FFFF00"/>
                </a:solidFill>
              </a:rPr>
              <a:t>              S2 (1998 – 2001)</a:t>
            </a:r>
          </a:p>
          <a:p>
            <a:r>
              <a:rPr lang="en-US" sz="2400" dirty="0">
                <a:solidFill>
                  <a:srgbClr val="FFFF00"/>
                </a:solidFill>
              </a:rPr>
              <a:t>              S3 (2008 – 2013)</a:t>
            </a:r>
          </a:p>
          <a:p>
            <a:r>
              <a:rPr lang="en-US" sz="2400" dirty="0">
                <a:solidFill>
                  <a:srgbClr val="FFFF00"/>
                </a:solidFill>
              </a:rPr>
              <a:t> GB ?</a:t>
            </a:r>
          </a:p>
          <a:p>
            <a:endParaRPr lang="en-US" dirty="0">
              <a:solidFill>
                <a:srgbClr val="FFFF00"/>
              </a:solidFill>
            </a:endParaRPr>
          </a:p>
          <a:p>
            <a:r>
              <a:rPr lang="en-US" dirty="0">
                <a:solidFill>
                  <a:srgbClr val="FFFF00"/>
                </a:solidFill>
              </a:rPr>
              <a:t>              </a:t>
            </a:r>
          </a:p>
          <a:p>
            <a:endParaRPr lang="en-US" dirty="0">
              <a:solidFill>
                <a:srgbClr val="FFFF00"/>
              </a:solidFill>
            </a:endParaRPr>
          </a:p>
          <a:p>
            <a:endParaRPr lang="en-US" dirty="0">
              <a:solidFill>
                <a:srgbClr val="FFFF00"/>
              </a:solidFill>
            </a:endParaRPr>
          </a:p>
          <a:p>
            <a:endParaRPr lang="en-US" dirty="0">
              <a:solidFill>
                <a:srgbClr val="FFFF00"/>
              </a:solidFill>
            </a:endParaRPr>
          </a:p>
          <a:p>
            <a:endParaRPr lang="en-US" dirty="0">
              <a:solidFill>
                <a:srgbClr val="FFFF00"/>
              </a:solidFill>
            </a:endParaRP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467600" cy="1143000"/>
          </a:xfrm>
        </p:spPr>
        <p:txBody>
          <a:bodyPr/>
          <a:lstStyle/>
          <a:p>
            <a:r>
              <a:rPr lang="fi-FI" dirty="0" smtClean="0"/>
              <a:t>1. Pengertian Mata Kuliah Pendidikan Pancasila</a:t>
            </a:r>
            <a:br>
              <a:rPr lang="fi-FI" dirty="0" smtClean="0"/>
            </a:br>
            <a:endParaRPr lang="en-US" dirty="0"/>
          </a:p>
        </p:txBody>
      </p:sp>
      <p:sp>
        <p:nvSpPr>
          <p:cNvPr id="3" name="Content Placeholder 2"/>
          <p:cNvSpPr>
            <a:spLocks noGrp="1"/>
          </p:cNvSpPr>
          <p:nvPr>
            <p:ph idx="1"/>
          </p:nvPr>
        </p:nvSpPr>
        <p:spPr>
          <a:xfrm>
            <a:off x="457200" y="1600200"/>
            <a:ext cx="7859216" cy="4525963"/>
          </a:xfrm>
        </p:spPr>
        <p:txBody>
          <a:bodyPr/>
          <a:lstStyle/>
          <a:p>
            <a:r>
              <a:rPr lang="en-US" dirty="0" err="1" smtClean="0"/>
              <a:t>Selain</a:t>
            </a:r>
            <a:r>
              <a:rPr lang="en-US" dirty="0" smtClean="0"/>
              <a:t> </a:t>
            </a:r>
            <a:r>
              <a:rPr lang="en-US" dirty="0" err="1" smtClean="0"/>
              <a:t>itu</a:t>
            </a:r>
            <a:r>
              <a:rPr lang="en-US" dirty="0" smtClean="0"/>
              <a:t>, </a:t>
            </a:r>
            <a:r>
              <a:rPr lang="en-US" dirty="0" err="1" smtClean="0"/>
              <a:t>mahasiswa</a:t>
            </a:r>
            <a:r>
              <a:rPr lang="en-US" dirty="0" smtClean="0"/>
              <a:t> </a:t>
            </a:r>
            <a:r>
              <a:rPr lang="en-US" dirty="0" err="1" smtClean="0"/>
              <a:t>diharapkan</a:t>
            </a:r>
            <a:r>
              <a:rPr lang="en-US" dirty="0" smtClean="0"/>
              <a:t> </a:t>
            </a:r>
            <a:r>
              <a:rPr lang="en-US" dirty="0" err="1" smtClean="0"/>
              <a:t>mampu</a:t>
            </a:r>
            <a:r>
              <a:rPr lang="en-US" dirty="0" smtClean="0"/>
              <a:t> </a:t>
            </a:r>
            <a:r>
              <a:rPr lang="en-US" dirty="0" err="1" smtClean="0"/>
              <a:t>memberikan</a:t>
            </a:r>
            <a:r>
              <a:rPr lang="en-US" dirty="0" smtClean="0"/>
              <a:t> </a:t>
            </a:r>
            <a:r>
              <a:rPr lang="en-US" dirty="0" err="1" smtClean="0"/>
              <a:t>kontribusi</a:t>
            </a:r>
            <a:r>
              <a:rPr lang="en-US" dirty="0" smtClean="0"/>
              <a:t> yang</a:t>
            </a:r>
          </a:p>
          <a:p>
            <a:pPr>
              <a:buNone/>
            </a:pPr>
            <a:r>
              <a:rPr lang="sv-SE" dirty="0" smtClean="0"/>
              <a:t>    konstruktif dalam bermasyarakat, berbangsa, dan bernegara, dengan</a:t>
            </a:r>
          </a:p>
          <a:p>
            <a:pPr>
              <a:buNone/>
            </a:pPr>
            <a:r>
              <a:rPr lang="en-US" dirty="0" smtClean="0"/>
              <a:t>    </a:t>
            </a:r>
            <a:r>
              <a:rPr lang="en-US" dirty="0" err="1" smtClean="0"/>
              <a:t>mengacu</a:t>
            </a:r>
            <a:r>
              <a:rPr lang="en-US" dirty="0" smtClean="0"/>
              <a:t> </a:t>
            </a:r>
            <a:r>
              <a:rPr lang="en-US" dirty="0" err="1" smtClean="0"/>
              <a:t>kepada</a:t>
            </a:r>
            <a:r>
              <a:rPr lang="en-US" dirty="0" smtClean="0"/>
              <a:t> </a:t>
            </a:r>
            <a:r>
              <a:rPr lang="en-US" dirty="0" err="1" smtClean="0"/>
              <a:t>nilai-nilai</a:t>
            </a:r>
            <a:r>
              <a:rPr lang="en-US" dirty="0" smtClean="0"/>
              <a:t> </a:t>
            </a:r>
            <a:r>
              <a:rPr lang="en-US" dirty="0" err="1" smtClean="0"/>
              <a:t>Pancasila</a:t>
            </a:r>
            <a:r>
              <a:rPr lang="en-US" dirty="0" smtClean="0"/>
              <a:t>. </a:t>
            </a:r>
          </a:p>
          <a:p>
            <a:r>
              <a:rPr lang="en-US" dirty="0" err="1" smtClean="0"/>
              <a:t>Jadi</a:t>
            </a:r>
            <a:r>
              <a:rPr lang="en-US" dirty="0" smtClean="0"/>
              <a:t>, </a:t>
            </a:r>
            <a:r>
              <a:rPr lang="en-US" dirty="0" err="1" smtClean="0"/>
              <a:t>mata</a:t>
            </a:r>
            <a:r>
              <a:rPr lang="en-US" dirty="0" smtClean="0"/>
              <a:t> </a:t>
            </a:r>
            <a:r>
              <a:rPr lang="en-US" dirty="0" err="1" smtClean="0"/>
              <a:t>kuliah</a:t>
            </a:r>
            <a:r>
              <a:rPr lang="en-US" dirty="0" smtClean="0"/>
              <a:t> </a:t>
            </a:r>
            <a:r>
              <a:rPr lang="en-US" dirty="0" err="1" smtClean="0"/>
              <a:t>Pancasila</a:t>
            </a:r>
            <a:r>
              <a:rPr lang="en-US" dirty="0" smtClean="0"/>
              <a:t> </a:t>
            </a:r>
            <a:r>
              <a:rPr lang="en-US" dirty="0" err="1" smtClean="0"/>
              <a:t>merupakan</a:t>
            </a:r>
            <a:endParaRPr lang="en-US" dirty="0" smtClean="0"/>
          </a:p>
          <a:p>
            <a:pPr>
              <a:buNone/>
            </a:pPr>
            <a:r>
              <a:rPr lang="en-US" dirty="0" smtClean="0"/>
              <a:t>    </a:t>
            </a:r>
            <a:r>
              <a:rPr lang="en-US" dirty="0" err="1" smtClean="0"/>
              <a:t>proses</a:t>
            </a:r>
            <a:r>
              <a:rPr lang="en-US" dirty="0" smtClean="0"/>
              <a:t> </a:t>
            </a:r>
            <a:r>
              <a:rPr lang="en-US" dirty="0" err="1" smtClean="0"/>
              <a:t>pembelajaran</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pendekatan</a:t>
            </a:r>
            <a:r>
              <a:rPr lang="en-US" dirty="0" smtClean="0"/>
              <a:t> </a:t>
            </a:r>
            <a:r>
              <a:rPr lang="en-US" i="1" dirty="0" smtClean="0"/>
              <a:t>student centered learning, </a:t>
            </a:r>
            <a:r>
              <a:rPr lang="en-US" i="1" dirty="0" err="1" smtClean="0"/>
              <a:t>untuk</a:t>
            </a:r>
            <a:r>
              <a:rPr lang="en-US" i="1" dirty="0" smtClean="0"/>
              <a:t> </a:t>
            </a:r>
            <a:r>
              <a:rPr lang="en-US" i="1" dirty="0" err="1" smtClean="0"/>
              <a:t>mengembangkan</a:t>
            </a:r>
            <a:r>
              <a:rPr lang="en-US" i="1" dirty="0" smtClean="0"/>
              <a:t> knowledge, attitude, </a:t>
            </a:r>
            <a:r>
              <a:rPr lang="en-US" i="1" dirty="0" err="1" smtClean="0"/>
              <a:t>dan</a:t>
            </a:r>
            <a:r>
              <a:rPr lang="en-US" i="1" dirty="0" smtClean="0"/>
              <a:t> skill </a:t>
            </a:r>
            <a:r>
              <a:rPr lang="en-US" i="1" dirty="0" err="1" smtClean="0"/>
              <a:t>mahasiswa</a:t>
            </a:r>
            <a:endParaRPr lang="en-US" i="1"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467600" cy="1143000"/>
          </a:xfrm>
        </p:spPr>
        <p:txBody>
          <a:bodyPr/>
          <a:lstStyle/>
          <a:p>
            <a:r>
              <a:rPr lang="fi-FI" dirty="0" smtClean="0"/>
              <a:t>1. Pengertian Mata Kuliah Pendidikan Pancasila</a:t>
            </a:r>
            <a:br>
              <a:rPr lang="fi-FI" dirty="0" smtClean="0"/>
            </a:br>
            <a:endParaRPr lang="en-US" dirty="0"/>
          </a:p>
        </p:txBody>
      </p:sp>
      <p:sp>
        <p:nvSpPr>
          <p:cNvPr id="3" name="Content Placeholder 2"/>
          <p:cNvSpPr>
            <a:spLocks noGrp="1"/>
          </p:cNvSpPr>
          <p:nvPr>
            <p:ph idx="1"/>
          </p:nvPr>
        </p:nvSpPr>
        <p:spPr/>
        <p:txBody>
          <a:bodyPr/>
          <a:lstStyle/>
          <a:p>
            <a:r>
              <a:rPr lang="en-US" dirty="0" err="1" smtClean="0"/>
              <a:t>sebagai</a:t>
            </a:r>
            <a:r>
              <a:rPr lang="en-US" dirty="0" smtClean="0"/>
              <a:t> </a:t>
            </a:r>
            <a:r>
              <a:rPr lang="en-US" dirty="0" err="1" smtClean="0"/>
              <a:t>calon</a:t>
            </a:r>
            <a:r>
              <a:rPr lang="en-US" dirty="0" smtClean="0"/>
              <a:t> </a:t>
            </a:r>
            <a:r>
              <a:rPr lang="en-US" dirty="0" err="1" smtClean="0"/>
              <a:t>pemimpin</a:t>
            </a:r>
            <a:r>
              <a:rPr lang="en-US" dirty="0" smtClean="0"/>
              <a:t> </a:t>
            </a:r>
            <a:r>
              <a:rPr lang="en-US" dirty="0" err="1" smtClean="0"/>
              <a:t>bangsa</a:t>
            </a:r>
            <a:r>
              <a:rPr lang="en-US" dirty="0" smtClean="0"/>
              <a:t> </a:t>
            </a:r>
            <a:r>
              <a:rPr lang="en-US" dirty="0" err="1" smtClean="0"/>
              <a:t>dalam</a:t>
            </a:r>
            <a:r>
              <a:rPr lang="en-US" dirty="0" smtClean="0"/>
              <a:t> </a:t>
            </a:r>
            <a:r>
              <a:rPr lang="en-US" dirty="0" err="1" smtClean="0"/>
              <a:t>membangun</a:t>
            </a:r>
            <a:r>
              <a:rPr lang="en-US" dirty="0" smtClean="0"/>
              <a:t> </a:t>
            </a:r>
            <a:r>
              <a:rPr lang="en-US" dirty="0" err="1" smtClean="0"/>
              <a:t>jiwa</a:t>
            </a:r>
            <a:r>
              <a:rPr lang="en-US" dirty="0" smtClean="0"/>
              <a:t> </a:t>
            </a:r>
            <a:r>
              <a:rPr lang="en-US" dirty="0" err="1" smtClean="0"/>
              <a:t>profesionalitasnya</a:t>
            </a:r>
            <a:r>
              <a:rPr lang="en-US" dirty="0" smtClean="0"/>
              <a:t> </a:t>
            </a:r>
            <a:r>
              <a:rPr lang="en-US" dirty="0" err="1" smtClean="0"/>
              <a:t>sesuai</a:t>
            </a:r>
            <a:r>
              <a:rPr lang="en-US" dirty="0" smtClean="0"/>
              <a:t> </a:t>
            </a:r>
            <a:r>
              <a:rPr lang="en-US" dirty="0" err="1" smtClean="0"/>
              <a:t>dengan</a:t>
            </a:r>
            <a:r>
              <a:rPr lang="en-US" dirty="0" smtClean="0"/>
              <a:t> program </a:t>
            </a:r>
            <a:r>
              <a:rPr lang="en-US" dirty="0" err="1" smtClean="0"/>
              <a:t>studinya</a:t>
            </a:r>
            <a:r>
              <a:rPr lang="en-US" dirty="0" smtClean="0"/>
              <a:t> </a:t>
            </a:r>
            <a:r>
              <a:rPr lang="en-US" dirty="0" err="1" smtClean="0"/>
              <a:t>masing-masing</a:t>
            </a:r>
            <a:r>
              <a:rPr lang="en-US" dirty="0" smtClean="0"/>
              <a:t> </a:t>
            </a:r>
            <a:r>
              <a:rPr lang="en-US" dirty="0" err="1" smtClean="0"/>
              <a:t>dengan</a:t>
            </a:r>
            <a:r>
              <a:rPr lang="en-US" dirty="0" smtClean="0"/>
              <a:t> </a:t>
            </a:r>
            <a:r>
              <a:rPr lang="en-US" dirty="0" err="1" smtClean="0"/>
              <a:t>menjadikan</a:t>
            </a:r>
            <a:r>
              <a:rPr lang="en-US" dirty="0" smtClean="0"/>
              <a:t> </a:t>
            </a:r>
            <a:r>
              <a:rPr lang="en-US" dirty="0" err="1" smtClean="0"/>
              <a:t>nilai</a:t>
            </a:r>
            <a:r>
              <a:rPr lang="en-US" dirty="0" smtClean="0"/>
              <a:t> </a:t>
            </a:r>
            <a:r>
              <a:rPr lang="en-US" dirty="0" err="1" smtClean="0"/>
              <a:t>nilai</a:t>
            </a:r>
            <a:r>
              <a:rPr lang="en-US" dirty="0" smtClean="0"/>
              <a:t> </a:t>
            </a:r>
            <a:r>
              <a:rPr lang="en-US" dirty="0" err="1" smtClean="0"/>
              <a:t>Pancasila</a:t>
            </a:r>
            <a:r>
              <a:rPr lang="en-US" dirty="0" smtClean="0"/>
              <a:t> </a:t>
            </a:r>
            <a:r>
              <a:rPr lang="en-US" dirty="0" err="1" smtClean="0"/>
              <a:t>sebagai</a:t>
            </a:r>
            <a:r>
              <a:rPr lang="en-US" dirty="0" smtClean="0"/>
              <a:t> </a:t>
            </a:r>
            <a:r>
              <a:rPr lang="en-US" dirty="0" err="1" smtClean="0"/>
              <a:t>kaidah</a:t>
            </a:r>
            <a:r>
              <a:rPr lang="en-US" dirty="0" smtClean="0"/>
              <a:t> </a:t>
            </a:r>
            <a:r>
              <a:rPr lang="en-US" dirty="0" err="1" smtClean="0"/>
              <a:t>penuntun</a:t>
            </a:r>
            <a:r>
              <a:rPr lang="en-US" dirty="0" smtClean="0"/>
              <a:t> </a:t>
            </a:r>
            <a:r>
              <a:rPr lang="en-US" i="1" dirty="0" smtClean="0"/>
              <a:t>(guiding principle) </a:t>
            </a:r>
            <a:r>
              <a:rPr lang="en-US" i="1" dirty="0" err="1" smtClean="0"/>
              <a:t>sehingga</a:t>
            </a:r>
            <a:r>
              <a:rPr lang="en-US" i="1" dirty="0" smtClean="0"/>
              <a:t> </a:t>
            </a:r>
            <a:r>
              <a:rPr lang="en-US" i="1" dirty="0" err="1" smtClean="0"/>
              <a:t>menjadi</a:t>
            </a:r>
            <a:endParaRPr lang="en-US" i="1" dirty="0" smtClean="0"/>
          </a:p>
          <a:p>
            <a:r>
              <a:rPr lang="en-US" dirty="0" err="1" smtClean="0"/>
              <a:t>warga</a:t>
            </a:r>
            <a:r>
              <a:rPr lang="en-US" dirty="0" smtClean="0"/>
              <a:t> </a:t>
            </a:r>
            <a:r>
              <a:rPr lang="en-US" dirty="0" err="1" smtClean="0"/>
              <a:t>negara</a:t>
            </a:r>
            <a:r>
              <a:rPr lang="en-US" dirty="0" smtClean="0"/>
              <a:t> yang </a:t>
            </a:r>
            <a:r>
              <a:rPr lang="en-US" dirty="0" err="1" smtClean="0"/>
              <a:t>baik</a:t>
            </a:r>
            <a:r>
              <a:rPr lang="en-US" dirty="0" smtClean="0"/>
              <a:t> (</a:t>
            </a:r>
            <a:r>
              <a:rPr lang="en-US" i="1" dirty="0" smtClean="0"/>
              <a:t>good citizenship).</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467600" cy="1143000"/>
          </a:xfrm>
        </p:spPr>
        <p:txBody>
          <a:bodyPr/>
          <a:lstStyle/>
          <a:p>
            <a:r>
              <a:rPr lang="en-US" dirty="0" smtClean="0"/>
              <a:t>2. </a:t>
            </a:r>
            <a:r>
              <a:rPr lang="en-US" dirty="0" err="1" smtClean="0"/>
              <a:t>Pentingnya</a:t>
            </a:r>
            <a:r>
              <a:rPr lang="en-US" dirty="0" smtClean="0"/>
              <a:t> Mata </a:t>
            </a:r>
            <a:r>
              <a:rPr lang="en-US" dirty="0" err="1" smtClean="0"/>
              <a:t>Kuliah</a:t>
            </a:r>
            <a:r>
              <a:rPr lang="en-US" dirty="0" smtClean="0"/>
              <a:t> </a:t>
            </a:r>
            <a:r>
              <a:rPr lang="en-US" dirty="0" err="1" smtClean="0"/>
              <a:t>Pendidikan</a:t>
            </a:r>
            <a:r>
              <a:rPr lang="en-US" dirty="0" smtClean="0"/>
              <a:t> </a:t>
            </a:r>
            <a:r>
              <a:rPr lang="en-US" dirty="0" err="1" smtClean="0"/>
              <a:t>Pancasila</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075240" cy="4525963"/>
          </a:xfrm>
        </p:spPr>
        <p:txBody>
          <a:bodyPr/>
          <a:lstStyle/>
          <a:p>
            <a:r>
              <a:rPr lang="en-US" sz="2800" dirty="0" err="1" smtClean="0"/>
              <a:t>Urgensi</a:t>
            </a:r>
            <a:r>
              <a:rPr lang="en-US" sz="2800" dirty="0" smtClean="0"/>
              <a:t> </a:t>
            </a:r>
            <a:r>
              <a:rPr lang="en-US" sz="2800" dirty="0" err="1" smtClean="0"/>
              <a:t>pendidikan</a:t>
            </a:r>
            <a:r>
              <a:rPr lang="en-US" sz="2800" dirty="0" smtClean="0"/>
              <a:t> </a:t>
            </a:r>
            <a:r>
              <a:rPr lang="en-US" sz="2800" dirty="0" err="1" smtClean="0"/>
              <a:t>Pancasila</a:t>
            </a:r>
            <a:r>
              <a:rPr lang="en-US" sz="2800" dirty="0" smtClean="0"/>
              <a:t>, </a:t>
            </a:r>
            <a:r>
              <a:rPr lang="en-US" sz="2800" dirty="0" err="1" smtClean="0"/>
              <a:t>yaitu</a:t>
            </a:r>
            <a:r>
              <a:rPr lang="en-US" sz="2800" dirty="0" smtClean="0"/>
              <a:t> </a:t>
            </a:r>
            <a:r>
              <a:rPr lang="en-US" sz="2800" u="sng" dirty="0" err="1" smtClean="0"/>
              <a:t>dapat</a:t>
            </a:r>
            <a:r>
              <a:rPr lang="en-US" sz="2800" u="sng" dirty="0" smtClean="0"/>
              <a:t> </a:t>
            </a:r>
            <a:r>
              <a:rPr lang="en-US" sz="2800" u="sng" dirty="0" err="1" smtClean="0"/>
              <a:t>memperkokoh</a:t>
            </a:r>
            <a:r>
              <a:rPr lang="en-US" sz="2800" u="sng" dirty="0" smtClean="0"/>
              <a:t> </a:t>
            </a:r>
            <a:r>
              <a:rPr lang="en-US" sz="2800" u="sng" dirty="0" err="1" smtClean="0"/>
              <a:t>jiwa</a:t>
            </a:r>
            <a:r>
              <a:rPr lang="en-US" sz="2800" u="sng" dirty="0" smtClean="0"/>
              <a:t> </a:t>
            </a:r>
            <a:r>
              <a:rPr lang="en-US" sz="2800" u="sng" dirty="0" err="1" smtClean="0"/>
              <a:t>kebangsaan</a:t>
            </a:r>
            <a:endParaRPr lang="en-US" sz="2800" u="sng" dirty="0" smtClean="0"/>
          </a:p>
          <a:p>
            <a:pPr>
              <a:buNone/>
            </a:pPr>
            <a:r>
              <a:rPr lang="nn-NO" sz="2800" u="sng" dirty="0" smtClean="0"/>
              <a:t>    mahasiswa</a:t>
            </a:r>
            <a:r>
              <a:rPr lang="nn-NO" sz="2800" dirty="0" smtClean="0"/>
              <a:t> sehingga menjadi dorongan pokok (</a:t>
            </a:r>
            <a:r>
              <a:rPr lang="nn-NO" sz="2800" i="1" dirty="0" smtClean="0"/>
              <a:t>leitmotive) dan </a:t>
            </a:r>
            <a:r>
              <a:rPr lang="nn-NO" sz="2800" i="1" u="sng" dirty="0" smtClean="0"/>
              <a:t>bintang </a:t>
            </a:r>
            <a:r>
              <a:rPr lang="en-US" sz="2800" u="sng" dirty="0" err="1" smtClean="0"/>
              <a:t>penunjuk</a:t>
            </a:r>
            <a:r>
              <a:rPr lang="en-US" sz="2800" u="sng" dirty="0" smtClean="0"/>
              <a:t> </a:t>
            </a:r>
            <a:r>
              <a:rPr lang="en-US" sz="2800" u="sng" dirty="0" err="1" smtClean="0"/>
              <a:t>jalan</a:t>
            </a:r>
            <a:r>
              <a:rPr lang="en-US" sz="2800" u="sng" dirty="0" smtClean="0"/>
              <a:t> </a:t>
            </a:r>
            <a:r>
              <a:rPr lang="en-US" sz="2800" dirty="0" smtClean="0"/>
              <a:t>(</a:t>
            </a:r>
            <a:r>
              <a:rPr lang="en-US" sz="2800" i="1" dirty="0" err="1" smtClean="0"/>
              <a:t>leitstar</a:t>
            </a:r>
            <a:r>
              <a:rPr lang="en-US" sz="2800" i="1" dirty="0" smtClean="0"/>
              <a:t>) </a:t>
            </a:r>
            <a:r>
              <a:rPr lang="en-US" sz="2800" i="1" dirty="0" err="1" smtClean="0"/>
              <a:t>bagi</a:t>
            </a:r>
            <a:r>
              <a:rPr lang="en-US" sz="2800" i="1" dirty="0" smtClean="0"/>
              <a:t> </a:t>
            </a:r>
            <a:r>
              <a:rPr lang="en-US" sz="2800" i="1" dirty="0" err="1" smtClean="0"/>
              <a:t>calon</a:t>
            </a:r>
            <a:r>
              <a:rPr lang="en-US" sz="2800" i="1" dirty="0" smtClean="0"/>
              <a:t> </a:t>
            </a:r>
            <a:r>
              <a:rPr lang="en-US" sz="2800" i="1" dirty="0" err="1" smtClean="0"/>
              <a:t>pemegang</a:t>
            </a:r>
            <a:r>
              <a:rPr lang="en-US" sz="2800" i="1" dirty="0" smtClean="0"/>
              <a:t> </a:t>
            </a:r>
            <a:r>
              <a:rPr lang="en-US" sz="2800" i="1" dirty="0" err="1" smtClean="0"/>
              <a:t>tongkat</a:t>
            </a:r>
            <a:r>
              <a:rPr lang="en-US" sz="2800" i="1" dirty="0" smtClean="0"/>
              <a:t> </a:t>
            </a:r>
            <a:r>
              <a:rPr lang="en-US" sz="2800" i="1" dirty="0" err="1" smtClean="0"/>
              <a:t>estafet</a:t>
            </a:r>
            <a:r>
              <a:rPr lang="en-US" sz="2800" i="1" dirty="0" smtClean="0"/>
              <a:t> </a:t>
            </a:r>
            <a:r>
              <a:rPr lang="en-US" sz="2800" i="1" dirty="0" err="1" smtClean="0"/>
              <a:t>kepemimpinan</a:t>
            </a:r>
            <a:r>
              <a:rPr lang="en-US" sz="2800" i="1" dirty="0" smtClean="0"/>
              <a:t> </a:t>
            </a:r>
            <a:r>
              <a:rPr lang="en-US" sz="2800" dirty="0" err="1" smtClean="0"/>
              <a:t>bangsa</a:t>
            </a:r>
            <a:r>
              <a:rPr lang="en-US" sz="2800" dirty="0" smtClean="0"/>
              <a:t> </a:t>
            </a:r>
            <a:r>
              <a:rPr lang="en-US" sz="2800" dirty="0" err="1" smtClean="0"/>
              <a:t>di</a:t>
            </a:r>
            <a:r>
              <a:rPr lang="en-US" sz="2800" dirty="0" smtClean="0"/>
              <a:t> </a:t>
            </a:r>
            <a:r>
              <a:rPr lang="en-US" sz="2800" dirty="0" err="1" smtClean="0"/>
              <a:t>berbagai</a:t>
            </a:r>
            <a:r>
              <a:rPr lang="en-US" sz="2800" dirty="0" smtClean="0"/>
              <a:t> </a:t>
            </a:r>
            <a:r>
              <a:rPr lang="en-US" sz="2800" dirty="0" err="1" smtClean="0"/>
              <a:t>bidang</a:t>
            </a:r>
            <a:r>
              <a:rPr lang="en-US" sz="2800" dirty="0" smtClean="0"/>
              <a:t> </a:t>
            </a:r>
            <a:r>
              <a:rPr lang="en-US" sz="2800" dirty="0" err="1" smtClean="0"/>
              <a:t>dan</a:t>
            </a:r>
            <a:r>
              <a:rPr lang="en-US" sz="2800" dirty="0" smtClean="0"/>
              <a:t> </a:t>
            </a:r>
            <a:r>
              <a:rPr lang="en-US" sz="2800" dirty="0" err="1" smtClean="0"/>
              <a:t>tingkatan</a:t>
            </a:r>
            <a:r>
              <a:rPr lang="en-US" sz="2800" dirty="0" smtClean="0"/>
              <a:t>. </a:t>
            </a:r>
            <a:r>
              <a:rPr lang="en-US" sz="2800" dirty="0" err="1" smtClean="0"/>
              <a:t>Selain</a:t>
            </a:r>
            <a:r>
              <a:rPr lang="en-US" sz="2800" dirty="0" smtClean="0"/>
              <a:t> </a:t>
            </a:r>
            <a:r>
              <a:rPr lang="en-US" sz="2800" dirty="0" err="1" smtClean="0"/>
              <a:t>itu</a:t>
            </a:r>
            <a:r>
              <a:rPr lang="en-US" sz="2800" dirty="0" smtClean="0"/>
              <a:t>, agar </a:t>
            </a:r>
            <a:r>
              <a:rPr lang="en-US" sz="2800" dirty="0" err="1" smtClean="0"/>
              <a:t>calon</a:t>
            </a:r>
            <a:r>
              <a:rPr lang="en-US" sz="2800" dirty="0" smtClean="0"/>
              <a:t> </a:t>
            </a:r>
            <a:r>
              <a:rPr lang="en-US" sz="2800" u="sng" dirty="0" err="1" smtClean="0"/>
              <a:t>pemegang</a:t>
            </a:r>
            <a:r>
              <a:rPr lang="en-US" sz="2800" u="sng" dirty="0" smtClean="0"/>
              <a:t> </a:t>
            </a:r>
            <a:r>
              <a:rPr lang="en-US" sz="2800" u="sng" dirty="0" err="1" smtClean="0"/>
              <a:t>tongkat</a:t>
            </a:r>
            <a:r>
              <a:rPr lang="en-US" sz="2800" u="sng" dirty="0" smtClean="0"/>
              <a:t> </a:t>
            </a:r>
            <a:r>
              <a:rPr lang="en-US" sz="2800" u="sng" dirty="0" err="1" smtClean="0"/>
              <a:t>estafet</a:t>
            </a:r>
            <a:r>
              <a:rPr lang="en-US" sz="2800" u="sng" dirty="0" smtClean="0"/>
              <a:t> </a:t>
            </a:r>
            <a:r>
              <a:rPr lang="en-US" sz="2800" u="sng" dirty="0" err="1" smtClean="0"/>
              <a:t>kepemimpinan</a:t>
            </a:r>
            <a:r>
              <a:rPr lang="en-US" sz="2800" u="sng" dirty="0" smtClean="0"/>
              <a:t> </a:t>
            </a:r>
            <a:r>
              <a:rPr lang="en-US" sz="2800" u="sng" dirty="0" err="1" smtClean="0"/>
              <a:t>bangsa</a:t>
            </a:r>
            <a:r>
              <a:rPr lang="en-US" sz="2800" u="sng" dirty="0" smtClean="0"/>
              <a:t> </a:t>
            </a:r>
            <a:r>
              <a:rPr lang="en-US" sz="2800" u="sng" dirty="0" err="1" smtClean="0"/>
              <a:t>tidak</a:t>
            </a:r>
            <a:r>
              <a:rPr lang="en-US" sz="2800" u="sng" dirty="0" smtClean="0"/>
              <a:t> </a:t>
            </a:r>
            <a:r>
              <a:rPr lang="en-US" sz="2800" u="sng" dirty="0" err="1" smtClean="0"/>
              <a:t>mudah</a:t>
            </a:r>
            <a:r>
              <a:rPr lang="en-US" sz="2800" u="sng" dirty="0" smtClean="0"/>
              <a:t> </a:t>
            </a:r>
            <a:r>
              <a:rPr lang="en-US" sz="2800" u="sng" dirty="0" err="1" smtClean="0"/>
              <a:t>terpengaruh</a:t>
            </a:r>
            <a:r>
              <a:rPr lang="en-US" sz="2800" dirty="0" smtClean="0"/>
              <a:t> </a:t>
            </a:r>
            <a:r>
              <a:rPr lang="en-US" sz="2800" dirty="0" err="1" smtClean="0"/>
              <a:t>oleh</a:t>
            </a:r>
            <a:r>
              <a:rPr lang="en-US" sz="2800" dirty="0" smtClean="0"/>
              <a:t> </a:t>
            </a:r>
            <a:r>
              <a:rPr lang="en-US" sz="2800" dirty="0" err="1" smtClean="0"/>
              <a:t>pahampaham</a:t>
            </a:r>
            <a:endParaRPr lang="en-US" sz="2800" dirty="0" smtClean="0"/>
          </a:p>
          <a:p>
            <a:pPr>
              <a:buNone/>
            </a:pPr>
            <a:r>
              <a:rPr lang="sv-SE" sz="2800" dirty="0" smtClean="0"/>
              <a:t>   asing yang dapat mendorong untuk tidak dijalankannya nilai-nilai Pancasila.</a:t>
            </a:r>
          </a:p>
          <a:p>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467600" cy="1143000"/>
          </a:xfrm>
        </p:spPr>
        <p:txBody>
          <a:bodyPr/>
          <a:lstStyle/>
          <a:p>
            <a:r>
              <a:rPr lang="en-US" dirty="0" smtClean="0"/>
              <a:t>2. </a:t>
            </a:r>
            <a:r>
              <a:rPr lang="en-US" dirty="0" err="1" smtClean="0"/>
              <a:t>Pentingnya</a:t>
            </a:r>
            <a:r>
              <a:rPr lang="en-US" dirty="0" smtClean="0"/>
              <a:t> Mata </a:t>
            </a:r>
            <a:r>
              <a:rPr lang="en-US" dirty="0" err="1" smtClean="0"/>
              <a:t>Kuliah</a:t>
            </a:r>
            <a:r>
              <a:rPr lang="en-US" dirty="0" smtClean="0"/>
              <a:t> </a:t>
            </a:r>
            <a:r>
              <a:rPr lang="en-US" dirty="0" err="1" smtClean="0"/>
              <a:t>Pendidikan</a:t>
            </a:r>
            <a:r>
              <a:rPr lang="en-US" dirty="0" smtClean="0"/>
              <a:t> </a:t>
            </a:r>
            <a:r>
              <a:rPr lang="en-US" dirty="0" err="1" smtClean="0"/>
              <a:t>Pancasila</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147248" cy="4525963"/>
          </a:xfrm>
        </p:spPr>
        <p:txBody>
          <a:bodyPr/>
          <a:lstStyle/>
          <a:p>
            <a:r>
              <a:rPr lang="en-US" dirty="0" err="1" smtClean="0"/>
              <a:t>Pentingnya</a:t>
            </a:r>
            <a:r>
              <a:rPr lang="en-US" dirty="0" smtClean="0"/>
              <a:t> </a:t>
            </a:r>
            <a:r>
              <a:rPr lang="en-US" dirty="0" err="1" smtClean="0"/>
              <a:t>pendidikan</a:t>
            </a:r>
            <a:r>
              <a:rPr lang="en-US" dirty="0" smtClean="0"/>
              <a:t> </a:t>
            </a:r>
            <a:r>
              <a:rPr lang="en-US" dirty="0" err="1" smtClean="0"/>
              <a:t>Pancasila</a:t>
            </a:r>
            <a:r>
              <a:rPr lang="en-US" dirty="0" smtClean="0"/>
              <a:t> </a:t>
            </a:r>
            <a:r>
              <a:rPr lang="en-US" dirty="0" err="1" smtClean="0"/>
              <a:t>di</a:t>
            </a:r>
            <a:r>
              <a:rPr lang="en-US" dirty="0" smtClean="0"/>
              <a:t> </a:t>
            </a:r>
            <a:r>
              <a:rPr lang="en-US" dirty="0" err="1" smtClean="0"/>
              <a:t>perguruan</a:t>
            </a:r>
            <a:r>
              <a:rPr lang="en-US" dirty="0" smtClean="0"/>
              <a:t> </a:t>
            </a:r>
            <a:r>
              <a:rPr lang="en-US" dirty="0" err="1" smtClean="0"/>
              <a:t>tinggi</a:t>
            </a:r>
            <a:r>
              <a:rPr lang="en-US" dirty="0" smtClean="0"/>
              <a:t> </a:t>
            </a:r>
            <a:r>
              <a:rPr lang="en-US" dirty="0" err="1" smtClean="0"/>
              <a:t>adalah</a:t>
            </a:r>
            <a:r>
              <a:rPr lang="en-US" dirty="0" smtClean="0"/>
              <a:t> </a:t>
            </a:r>
            <a:r>
              <a:rPr lang="en-US" dirty="0" err="1" smtClean="0"/>
              <a:t>untuk</a:t>
            </a:r>
            <a:r>
              <a:rPr lang="en-US" dirty="0" smtClean="0"/>
              <a:t> </a:t>
            </a:r>
            <a:r>
              <a:rPr lang="en-US" dirty="0" err="1" smtClean="0"/>
              <a:t>menjawab</a:t>
            </a:r>
            <a:r>
              <a:rPr lang="en-US" dirty="0" smtClean="0"/>
              <a:t> </a:t>
            </a:r>
            <a:r>
              <a:rPr lang="en-US" dirty="0" err="1" smtClean="0"/>
              <a:t>tantangan</a:t>
            </a:r>
            <a:r>
              <a:rPr lang="en-US" dirty="0" smtClean="0"/>
              <a:t> </a:t>
            </a:r>
            <a:r>
              <a:rPr lang="en-US" dirty="0" err="1" smtClean="0"/>
              <a:t>dunia</a:t>
            </a:r>
            <a:r>
              <a:rPr lang="en-US" dirty="0" smtClean="0"/>
              <a:t> </a:t>
            </a:r>
            <a:r>
              <a:rPr lang="en-US" dirty="0" err="1" smtClean="0"/>
              <a:t>dengan</a:t>
            </a:r>
            <a:r>
              <a:rPr lang="en-US" dirty="0" smtClean="0"/>
              <a:t> </a:t>
            </a:r>
            <a:r>
              <a:rPr lang="en-US" dirty="0" err="1" smtClean="0"/>
              <a:t>mempersiapkan</a:t>
            </a:r>
            <a:r>
              <a:rPr lang="en-US" dirty="0" smtClean="0"/>
              <a:t> </a:t>
            </a:r>
            <a:r>
              <a:rPr lang="en-US" dirty="0" err="1" smtClean="0"/>
              <a:t>warga</a:t>
            </a:r>
            <a:r>
              <a:rPr lang="en-US" dirty="0" smtClean="0"/>
              <a:t> </a:t>
            </a:r>
            <a:r>
              <a:rPr lang="en-US" dirty="0" err="1" smtClean="0"/>
              <a:t>negara</a:t>
            </a:r>
            <a:r>
              <a:rPr lang="en-US" dirty="0" smtClean="0"/>
              <a:t> yang </a:t>
            </a:r>
            <a:r>
              <a:rPr lang="en-US" dirty="0" err="1" smtClean="0"/>
              <a:t>mempunyai</a:t>
            </a:r>
            <a:r>
              <a:rPr lang="en-US" dirty="0" smtClean="0"/>
              <a:t> </a:t>
            </a:r>
            <a:r>
              <a:rPr lang="en-US" dirty="0" err="1" smtClean="0"/>
              <a:t>pengetahuan</a:t>
            </a:r>
            <a:r>
              <a:rPr lang="en-US" dirty="0" smtClean="0"/>
              <a:t>, </a:t>
            </a:r>
            <a:r>
              <a:rPr lang="en-US" dirty="0" err="1" smtClean="0"/>
              <a:t>pemahaman</a:t>
            </a:r>
            <a:r>
              <a:rPr lang="en-US" dirty="0" smtClean="0"/>
              <a:t>, </a:t>
            </a:r>
            <a:r>
              <a:rPr lang="en-US" dirty="0" err="1" smtClean="0"/>
              <a:t>penghargaan</a:t>
            </a:r>
            <a:r>
              <a:rPr lang="en-US" dirty="0" smtClean="0"/>
              <a:t>, </a:t>
            </a:r>
            <a:r>
              <a:rPr lang="en-US" dirty="0" err="1" smtClean="0"/>
              <a:t>penghayatan</a:t>
            </a:r>
            <a:r>
              <a:rPr lang="en-US" dirty="0" smtClean="0"/>
              <a:t>, </a:t>
            </a:r>
            <a:r>
              <a:rPr lang="sv-SE" dirty="0" smtClean="0"/>
              <a:t>komitmen, dan pola pengamalan Pancasila.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467600" cy="1143000"/>
          </a:xfrm>
        </p:spPr>
        <p:txBody>
          <a:bodyPr/>
          <a:lstStyle/>
          <a:p>
            <a:r>
              <a:rPr lang="en-US" dirty="0" smtClean="0"/>
              <a:t>2. </a:t>
            </a:r>
            <a:r>
              <a:rPr lang="en-US" dirty="0" err="1" smtClean="0"/>
              <a:t>Pentingnya</a:t>
            </a:r>
            <a:r>
              <a:rPr lang="en-US" dirty="0" smtClean="0"/>
              <a:t> Mata </a:t>
            </a:r>
            <a:r>
              <a:rPr lang="en-US" dirty="0" err="1" smtClean="0"/>
              <a:t>Kuliah</a:t>
            </a:r>
            <a:r>
              <a:rPr lang="en-US" dirty="0" smtClean="0"/>
              <a:t> </a:t>
            </a:r>
            <a:r>
              <a:rPr lang="en-US" dirty="0" err="1" smtClean="0"/>
              <a:t>Pendidikan</a:t>
            </a:r>
            <a:r>
              <a:rPr lang="en-US" dirty="0" smtClean="0"/>
              <a:t> </a:t>
            </a:r>
            <a:r>
              <a:rPr lang="en-US" dirty="0" err="1" smtClean="0"/>
              <a:t>Pancasila</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147248" cy="4525963"/>
          </a:xfrm>
        </p:spPr>
        <p:txBody>
          <a:bodyPr/>
          <a:lstStyle/>
          <a:p>
            <a:r>
              <a:rPr lang="sv-SE" dirty="0" smtClean="0"/>
              <a:t>Hal tersebut ditujukan untuk </a:t>
            </a:r>
            <a:r>
              <a:rPr lang="en-US" dirty="0" err="1" smtClean="0"/>
              <a:t>melahirkan</a:t>
            </a:r>
            <a:r>
              <a:rPr lang="en-US" dirty="0" smtClean="0"/>
              <a:t> </a:t>
            </a:r>
            <a:r>
              <a:rPr lang="en-US" dirty="0" err="1" smtClean="0"/>
              <a:t>lulusan</a:t>
            </a:r>
            <a:r>
              <a:rPr lang="en-US" dirty="0" smtClean="0"/>
              <a:t> yang </a:t>
            </a:r>
            <a:r>
              <a:rPr lang="en-US" dirty="0" err="1" smtClean="0"/>
              <a:t>menjadi</a:t>
            </a:r>
            <a:r>
              <a:rPr lang="en-US" dirty="0" smtClean="0"/>
              <a:t> </a:t>
            </a:r>
            <a:r>
              <a:rPr lang="en-US" dirty="0" err="1" smtClean="0"/>
              <a:t>kekuatan</a:t>
            </a:r>
            <a:r>
              <a:rPr lang="en-US" dirty="0" smtClean="0"/>
              <a:t> </a:t>
            </a:r>
            <a:r>
              <a:rPr lang="en-US" dirty="0" err="1" smtClean="0"/>
              <a:t>inti</a:t>
            </a:r>
            <a:r>
              <a:rPr lang="en-US" dirty="0" smtClean="0"/>
              <a:t> </a:t>
            </a:r>
            <a:r>
              <a:rPr lang="en-US" dirty="0" err="1" smtClean="0"/>
              <a:t>pembangunan</a:t>
            </a:r>
            <a:r>
              <a:rPr lang="en-US" dirty="0" smtClean="0"/>
              <a:t> </a:t>
            </a:r>
            <a:r>
              <a:rPr lang="en-US" dirty="0" err="1" smtClean="0"/>
              <a:t>dan</a:t>
            </a:r>
            <a:r>
              <a:rPr lang="en-US" dirty="0" smtClean="0"/>
              <a:t> </a:t>
            </a:r>
            <a:r>
              <a:rPr lang="en-US" dirty="0" err="1" smtClean="0"/>
              <a:t>pemegang</a:t>
            </a:r>
            <a:r>
              <a:rPr lang="en-US" dirty="0" smtClean="0"/>
              <a:t> </a:t>
            </a:r>
            <a:r>
              <a:rPr lang="en-US" dirty="0" err="1" smtClean="0"/>
              <a:t>estafet</a:t>
            </a:r>
            <a:r>
              <a:rPr lang="en-US" dirty="0" smtClean="0"/>
              <a:t> </a:t>
            </a:r>
            <a:r>
              <a:rPr lang="en-US" dirty="0" err="1" smtClean="0"/>
              <a:t>kepemimpinan</a:t>
            </a:r>
            <a:r>
              <a:rPr lang="en-US" dirty="0" smtClean="0"/>
              <a:t> </a:t>
            </a:r>
            <a:r>
              <a:rPr lang="en-US" dirty="0" err="1" smtClean="0"/>
              <a:t>bangsa</a:t>
            </a:r>
            <a:r>
              <a:rPr lang="en-US" dirty="0" smtClean="0"/>
              <a:t> </a:t>
            </a:r>
            <a:r>
              <a:rPr lang="en-US" dirty="0" err="1" smtClean="0"/>
              <a:t>dalam</a:t>
            </a:r>
            <a:r>
              <a:rPr lang="en-US" dirty="0" smtClean="0"/>
              <a:t> </a:t>
            </a:r>
            <a:r>
              <a:rPr lang="en-US" dirty="0" err="1" smtClean="0"/>
              <a:t>setiap</a:t>
            </a:r>
            <a:r>
              <a:rPr lang="en-US" dirty="0" smtClean="0"/>
              <a:t> </a:t>
            </a:r>
            <a:r>
              <a:rPr lang="en-US" dirty="0" err="1" smtClean="0"/>
              <a:t>tingkatan</a:t>
            </a:r>
            <a:r>
              <a:rPr lang="en-US" dirty="0" smtClean="0"/>
              <a:t> </a:t>
            </a:r>
            <a:r>
              <a:rPr lang="en-US" dirty="0" err="1" smtClean="0"/>
              <a:t>lembaga-lembaga</a:t>
            </a:r>
            <a:r>
              <a:rPr lang="en-US" dirty="0" smtClean="0"/>
              <a:t> </a:t>
            </a:r>
            <a:r>
              <a:rPr lang="en-US" dirty="0" err="1" smtClean="0"/>
              <a:t>negara</a:t>
            </a:r>
            <a:r>
              <a:rPr lang="en-US" dirty="0" smtClean="0"/>
              <a:t>, </a:t>
            </a:r>
            <a:r>
              <a:rPr lang="en-US" dirty="0" err="1" smtClean="0"/>
              <a:t>badan-badan</a:t>
            </a:r>
            <a:r>
              <a:rPr lang="en-US" dirty="0" smtClean="0"/>
              <a:t> </a:t>
            </a:r>
            <a:r>
              <a:rPr lang="en-US" dirty="0" err="1" smtClean="0"/>
              <a:t>negara</a:t>
            </a:r>
            <a:r>
              <a:rPr lang="en-US" dirty="0" smtClean="0"/>
              <a:t>, </a:t>
            </a:r>
            <a:r>
              <a:rPr lang="en-US" dirty="0" err="1" smtClean="0"/>
              <a:t>lembaga</a:t>
            </a:r>
            <a:r>
              <a:rPr lang="en-US" dirty="0" smtClean="0"/>
              <a:t> </a:t>
            </a:r>
            <a:r>
              <a:rPr lang="en-US" dirty="0" err="1" smtClean="0"/>
              <a:t>daerah</a:t>
            </a:r>
            <a:r>
              <a:rPr lang="en-US" dirty="0" smtClean="0"/>
              <a:t>, </a:t>
            </a:r>
            <a:r>
              <a:rPr lang="en-US" dirty="0" err="1" smtClean="0"/>
              <a:t>lembaga</a:t>
            </a:r>
            <a:r>
              <a:rPr lang="en-US" dirty="0" smtClean="0"/>
              <a:t> </a:t>
            </a:r>
            <a:r>
              <a:rPr lang="en-US" dirty="0" err="1" smtClean="0"/>
              <a:t>infrastruktur</a:t>
            </a:r>
            <a:r>
              <a:rPr lang="en-US" dirty="0" smtClean="0"/>
              <a:t> </a:t>
            </a:r>
            <a:r>
              <a:rPr lang="en-US" dirty="0" err="1" smtClean="0"/>
              <a:t>politik</a:t>
            </a:r>
            <a:r>
              <a:rPr lang="en-US" dirty="0" smtClean="0"/>
              <a:t>, </a:t>
            </a:r>
            <a:r>
              <a:rPr lang="en-US" dirty="0" err="1" smtClean="0"/>
              <a:t>lembaga-lembaga</a:t>
            </a:r>
            <a:r>
              <a:rPr lang="en-US" dirty="0" smtClean="0"/>
              <a:t> </a:t>
            </a:r>
            <a:r>
              <a:rPr lang="en-US" dirty="0" err="1" smtClean="0"/>
              <a:t>bisnis</a:t>
            </a:r>
            <a:r>
              <a:rPr lang="en-US" dirty="0" smtClean="0"/>
              <a:t>, </a:t>
            </a:r>
            <a:r>
              <a:rPr lang="en-US" dirty="0" err="1" smtClean="0"/>
              <a:t>dan</a:t>
            </a:r>
            <a:r>
              <a:rPr lang="en-US" dirty="0" smtClean="0"/>
              <a:t> </a:t>
            </a:r>
            <a:r>
              <a:rPr lang="en-US" dirty="0" err="1" smtClean="0"/>
              <a:t>profesi</a:t>
            </a:r>
            <a:r>
              <a:rPr lang="en-US" dirty="0" smtClean="0"/>
              <a:t> </a:t>
            </a:r>
            <a:r>
              <a:rPr lang="en-US" dirty="0" err="1" smtClean="0"/>
              <a:t>lainnya</a:t>
            </a:r>
            <a:r>
              <a:rPr lang="en-US" dirty="0" smtClean="0"/>
              <a:t> yang </a:t>
            </a:r>
            <a:r>
              <a:rPr lang="en-US" dirty="0" err="1" smtClean="0"/>
              <a:t>menjunjung</a:t>
            </a:r>
            <a:r>
              <a:rPr lang="en-US" dirty="0" smtClean="0"/>
              <a:t> </a:t>
            </a:r>
            <a:r>
              <a:rPr lang="en-US" dirty="0" err="1" smtClean="0"/>
              <a:t>tinggi</a:t>
            </a:r>
            <a:r>
              <a:rPr lang="en-US" dirty="0" smtClean="0"/>
              <a:t> </a:t>
            </a:r>
            <a:r>
              <a:rPr lang="en-US" dirty="0" err="1" smtClean="0"/>
              <a:t>nilai-nilai</a:t>
            </a:r>
            <a:r>
              <a:rPr lang="en-US" dirty="0" smtClean="0"/>
              <a:t> </a:t>
            </a:r>
            <a:r>
              <a:rPr lang="en-US" dirty="0" err="1" smtClean="0"/>
              <a:t>Pancasila</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467600" cy="1143000"/>
          </a:xfrm>
        </p:spPr>
        <p:txBody>
          <a:bodyPr/>
          <a:lstStyle/>
          <a:p>
            <a:r>
              <a:rPr lang="en-US" dirty="0" smtClean="0"/>
              <a:t>2. </a:t>
            </a:r>
            <a:r>
              <a:rPr lang="en-US" dirty="0" err="1" smtClean="0"/>
              <a:t>Pentingnya</a:t>
            </a:r>
            <a:r>
              <a:rPr lang="en-US" dirty="0" smtClean="0"/>
              <a:t> Mata </a:t>
            </a:r>
            <a:r>
              <a:rPr lang="en-US" dirty="0" err="1" smtClean="0"/>
              <a:t>Kuliah</a:t>
            </a:r>
            <a:r>
              <a:rPr lang="en-US" dirty="0" smtClean="0"/>
              <a:t> </a:t>
            </a:r>
            <a:r>
              <a:rPr lang="en-US" dirty="0" err="1" smtClean="0"/>
              <a:t>Pendidikan</a:t>
            </a:r>
            <a:r>
              <a:rPr lang="en-US" dirty="0" smtClean="0"/>
              <a:t> </a:t>
            </a:r>
            <a:r>
              <a:rPr lang="en-US" dirty="0" err="1" smtClean="0"/>
              <a:t>Pancasila</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435280" cy="4525963"/>
          </a:xfrm>
        </p:spPr>
        <p:txBody>
          <a:bodyPr/>
          <a:lstStyle/>
          <a:p>
            <a:r>
              <a:rPr lang="en-US" dirty="0" err="1" smtClean="0"/>
              <a:t>Selain</a:t>
            </a:r>
            <a:r>
              <a:rPr lang="en-US" dirty="0" smtClean="0"/>
              <a:t> </a:t>
            </a:r>
            <a:r>
              <a:rPr lang="en-US" dirty="0" err="1" smtClean="0"/>
              <a:t>itu</a:t>
            </a:r>
            <a:r>
              <a:rPr lang="en-US" dirty="0" smtClean="0"/>
              <a:t>, agar </a:t>
            </a:r>
            <a:r>
              <a:rPr lang="en-US" dirty="0" err="1" smtClean="0"/>
              <a:t>calon</a:t>
            </a:r>
            <a:r>
              <a:rPr lang="en-US" dirty="0" smtClean="0"/>
              <a:t> </a:t>
            </a:r>
            <a:r>
              <a:rPr lang="en-US" dirty="0" err="1" smtClean="0"/>
              <a:t>pemegang</a:t>
            </a:r>
            <a:r>
              <a:rPr lang="en-US" dirty="0" smtClean="0"/>
              <a:t> </a:t>
            </a:r>
            <a:r>
              <a:rPr lang="en-US" dirty="0" err="1" smtClean="0"/>
              <a:t>tongkat</a:t>
            </a:r>
            <a:r>
              <a:rPr lang="en-US" dirty="0" smtClean="0"/>
              <a:t> </a:t>
            </a:r>
            <a:r>
              <a:rPr lang="en-US" dirty="0" err="1" smtClean="0"/>
              <a:t>estafet</a:t>
            </a:r>
            <a:r>
              <a:rPr lang="en-US" dirty="0" smtClean="0"/>
              <a:t> </a:t>
            </a:r>
            <a:r>
              <a:rPr lang="en-US" dirty="0" err="1" smtClean="0"/>
              <a:t>kepemimpinan</a:t>
            </a:r>
            <a:r>
              <a:rPr lang="en-US" dirty="0" smtClean="0"/>
              <a:t> </a:t>
            </a:r>
            <a:r>
              <a:rPr lang="en-US" dirty="0" err="1" smtClean="0"/>
              <a:t>bangsa</a:t>
            </a:r>
            <a:r>
              <a:rPr lang="en-US" dirty="0" smtClean="0"/>
              <a:t> </a:t>
            </a:r>
            <a:r>
              <a:rPr lang="en-US" dirty="0" err="1" smtClean="0"/>
              <a:t>tidak</a:t>
            </a:r>
            <a:r>
              <a:rPr lang="en-US" dirty="0" smtClean="0"/>
              <a:t> </a:t>
            </a:r>
            <a:r>
              <a:rPr lang="en-US" dirty="0" err="1" smtClean="0"/>
              <a:t>mudah</a:t>
            </a:r>
            <a:r>
              <a:rPr lang="en-US" dirty="0" smtClean="0"/>
              <a:t> </a:t>
            </a:r>
            <a:r>
              <a:rPr lang="en-US" dirty="0" err="1" smtClean="0"/>
              <a:t>terpengaruh</a:t>
            </a:r>
            <a:r>
              <a:rPr lang="en-US" dirty="0" smtClean="0"/>
              <a:t> </a:t>
            </a:r>
            <a:r>
              <a:rPr lang="en-US" dirty="0" err="1" smtClean="0"/>
              <a:t>oleh</a:t>
            </a:r>
            <a:r>
              <a:rPr lang="en-US" dirty="0" smtClean="0"/>
              <a:t> </a:t>
            </a:r>
            <a:r>
              <a:rPr lang="en-US" dirty="0" err="1" smtClean="0"/>
              <a:t>paham</a:t>
            </a:r>
            <a:r>
              <a:rPr lang="en-US" dirty="0" smtClean="0"/>
              <a:t> </a:t>
            </a:r>
            <a:r>
              <a:rPr lang="en-US" dirty="0" err="1" smtClean="0"/>
              <a:t>paham</a:t>
            </a:r>
            <a:r>
              <a:rPr lang="en-US" dirty="0" smtClean="0"/>
              <a:t> </a:t>
            </a:r>
            <a:r>
              <a:rPr lang="sv-SE" dirty="0" smtClean="0"/>
              <a:t>asing yang dapat mendorong untuk tidak dijalankannya nilai-nilai </a:t>
            </a:r>
            <a:r>
              <a:rPr lang="en-US" dirty="0" err="1" smtClean="0"/>
              <a:t>Pancasila</a:t>
            </a:r>
            <a:r>
              <a:rPr lang="en-US" dirty="0" smtClean="0"/>
              <a:t>. </a:t>
            </a:r>
          </a:p>
          <a:p>
            <a:r>
              <a:rPr lang="en-US" dirty="0" err="1" smtClean="0"/>
              <a:t>Untuk</a:t>
            </a:r>
            <a:r>
              <a:rPr lang="en-US" dirty="0" smtClean="0"/>
              <a:t> </a:t>
            </a:r>
            <a:r>
              <a:rPr lang="en-US" dirty="0" err="1" smtClean="0"/>
              <a:t>menjawab</a:t>
            </a:r>
            <a:r>
              <a:rPr lang="en-US" dirty="0" smtClean="0"/>
              <a:t> </a:t>
            </a:r>
            <a:r>
              <a:rPr lang="en-US" dirty="0" err="1" smtClean="0"/>
              <a:t>tantangan</a:t>
            </a:r>
            <a:r>
              <a:rPr lang="en-US" dirty="0" smtClean="0"/>
              <a:t> </a:t>
            </a:r>
            <a:r>
              <a:rPr lang="en-US" dirty="0" err="1" smtClean="0"/>
              <a:t>dunia</a:t>
            </a:r>
            <a:r>
              <a:rPr lang="en-US" dirty="0" smtClean="0"/>
              <a:t> </a:t>
            </a:r>
            <a:r>
              <a:rPr lang="en-US" dirty="0" err="1" smtClean="0"/>
              <a:t>dengan</a:t>
            </a:r>
            <a:r>
              <a:rPr lang="en-US" dirty="0" smtClean="0"/>
              <a:t> </a:t>
            </a:r>
            <a:r>
              <a:rPr lang="en-US" dirty="0" err="1" smtClean="0"/>
              <a:t>mempersiapkan</a:t>
            </a:r>
            <a:r>
              <a:rPr lang="en-US" dirty="0" smtClean="0"/>
              <a:t> </a:t>
            </a:r>
            <a:r>
              <a:rPr lang="en-US" dirty="0" err="1" smtClean="0"/>
              <a:t>warga</a:t>
            </a:r>
            <a:r>
              <a:rPr lang="en-US" dirty="0" smtClean="0"/>
              <a:t> </a:t>
            </a:r>
            <a:r>
              <a:rPr lang="en-US" dirty="0" err="1" smtClean="0"/>
              <a:t>negara</a:t>
            </a:r>
            <a:r>
              <a:rPr lang="en-US" dirty="0" smtClean="0"/>
              <a:t> yang </a:t>
            </a:r>
            <a:r>
              <a:rPr lang="en-US" dirty="0" err="1" smtClean="0"/>
              <a:t>mempunyai</a:t>
            </a:r>
            <a:r>
              <a:rPr lang="en-US" dirty="0" smtClean="0"/>
              <a:t> </a:t>
            </a:r>
            <a:r>
              <a:rPr lang="en-US" dirty="0" err="1" smtClean="0"/>
              <a:t>pengetahuan</a:t>
            </a:r>
            <a:r>
              <a:rPr lang="en-US" dirty="0" smtClean="0"/>
              <a:t>, </a:t>
            </a:r>
            <a:r>
              <a:rPr lang="en-US" dirty="0" err="1" smtClean="0"/>
              <a:t>pemahaman</a:t>
            </a:r>
            <a:r>
              <a:rPr lang="en-US" dirty="0" smtClean="0"/>
              <a:t>, </a:t>
            </a:r>
            <a:r>
              <a:rPr lang="en-US" dirty="0" err="1" smtClean="0"/>
              <a:t>penghargaan</a:t>
            </a:r>
            <a:r>
              <a:rPr lang="en-US" dirty="0" smtClean="0"/>
              <a:t>, </a:t>
            </a:r>
            <a:r>
              <a:rPr lang="en-US" dirty="0" err="1" smtClean="0"/>
              <a:t>penghayatan</a:t>
            </a:r>
            <a:r>
              <a:rPr lang="en-US" dirty="0" smtClean="0"/>
              <a:t>, </a:t>
            </a:r>
            <a:r>
              <a:rPr lang="sv-SE" dirty="0" smtClean="0"/>
              <a:t>komitmen, dan pola pengamalan Pancasila.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467600" cy="1143000"/>
          </a:xfrm>
        </p:spPr>
        <p:txBody>
          <a:bodyPr/>
          <a:lstStyle/>
          <a:p>
            <a:r>
              <a:rPr lang="en-US" dirty="0" smtClean="0"/>
              <a:t>2. </a:t>
            </a:r>
            <a:r>
              <a:rPr lang="en-US" dirty="0" err="1" smtClean="0"/>
              <a:t>Pentingnya</a:t>
            </a:r>
            <a:r>
              <a:rPr lang="en-US" dirty="0" smtClean="0"/>
              <a:t> Mata </a:t>
            </a:r>
            <a:r>
              <a:rPr lang="en-US" dirty="0" err="1" smtClean="0"/>
              <a:t>Kuliah</a:t>
            </a:r>
            <a:r>
              <a:rPr lang="en-US" dirty="0" smtClean="0"/>
              <a:t> </a:t>
            </a:r>
            <a:r>
              <a:rPr lang="en-US" dirty="0" err="1" smtClean="0"/>
              <a:t>Pendidikan</a:t>
            </a:r>
            <a:r>
              <a:rPr lang="en-US" dirty="0" smtClean="0"/>
              <a:t> </a:t>
            </a:r>
            <a:r>
              <a:rPr lang="en-US" dirty="0" err="1" smtClean="0"/>
              <a:t>Pancasila</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435280" cy="4525963"/>
          </a:xfrm>
        </p:spPr>
        <p:txBody>
          <a:bodyPr/>
          <a:lstStyle/>
          <a:p>
            <a:r>
              <a:rPr lang="sv-SE" dirty="0" smtClean="0"/>
              <a:t>Hal tersebut ditujukan untuk </a:t>
            </a:r>
            <a:r>
              <a:rPr lang="en-US" dirty="0" err="1" smtClean="0"/>
              <a:t>melahirkan</a:t>
            </a:r>
            <a:r>
              <a:rPr lang="en-US" dirty="0" smtClean="0"/>
              <a:t> </a:t>
            </a:r>
            <a:r>
              <a:rPr lang="en-US" dirty="0" err="1" smtClean="0"/>
              <a:t>lulusan</a:t>
            </a:r>
            <a:r>
              <a:rPr lang="en-US" dirty="0" smtClean="0"/>
              <a:t> yang </a:t>
            </a:r>
            <a:r>
              <a:rPr lang="en-US" dirty="0" err="1" smtClean="0"/>
              <a:t>menjadi</a:t>
            </a:r>
            <a:r>
              <a:rPr lang="en-US" dirty="0" smtClean="0"/>
              <a:t> </a:t>
            </a:r>
            <a:r>
              <a:rPr lang="en-US" dirty="0" err="1" smtClean="0"/>
              <a:t>kekuatan</a:t>
            </a:r>
            <a:r>
              <a:rPr lang="en-US" dirty="0" smtClean="0"/>
              <a:t> </a:t>
            </a:r>
            <a:r>
              <a:rPr lang="en-US" dirty="0" err="1" smtClean="0"/>
              <a:t>inti</a:t>
            </a:r>
            <a:r>
              <a:rPr lang="en-US" dirty="0" smtClean="0"/>
              <a:t> </a:t>
            </a:r>
            <a:r>
              <a:rPr lang="en-US" dirty="0" err="1" smtClean="0"/>
              <a:t>pembangunan</a:t>
            </a:r>
            <a:r>
              <a:rPr lang="en-US" dirty="0" smtClean="0"/>
              <a:t> </a:t>
            </a:r>
            <a:r>
              <a:rPr lang="en-US" dirty="0" err="1" smtClean="0"/>
              <a:t>dan</a:t>
            </a:r>
            <a:r>
              <a:rPr lang="en-US" dirty="0" smtClean="0"/>
              <a:t> </a:t>
            </a:r>
            <a:r>
              <a:rPr lang="en-US" dirty="0" err="1" smtClean="0"/>
              <a:t>pemegang</a:t>
            </a:r>
            <a:r>
              <a:rPr lang="en-US" dirty="0" smtClean="0"/>
              <a:t> </a:t>
            </a:r>
            <a:r>
              <a:rPr lang="en-US" dirty="0" err="1" smtClean="0"/>
              <a:t>estafet</a:t>
            </a:r>
            <a:r>
              <a:rPr lang="en-US" dirty="0" smtClean="0"/>
              <a:t> </a:t>
            </a:r>
            <a:r>
              <a:rPr lang="en-US" dirty="0" err="1" smtClean="0"/>
              <a:t>kepemimpinan</a:t>
            </a:r>
            <a:r>
              <a:rPr lang="en-US" dirty="0" smtClean="0"/>
              <a:t> </a:t>
            </a:r>
            <a:r>
              <a:rPr lang="en-US" dirty="0" err="1" smtClean="0"/>
              <a:t>bangsa</a:t>
            </a:r>
            <a:r>
              <a:rPr lang="en-US" dirty="0" smtClean="0"/>
              <a:t> </a:t>
            </a:r>
            <a:r>
              <a:rPr lang="en-US" dirty="0" err="1" smtClean="0"/>
              <a:t>dalam</a:t>
            </a:r>
            <a:r>
              <a:rPr lang="en-US" dirty="0" smtClean="0"/>
              <a:t> </a:t>
            </a:r>
            <a:r>
              <a:rPr lang="en-US" dirty="0" err="1" smtClean="0"/>
              <a:t>setiap</a:t>
            </a:r>
            <a:r>
              <a:rPr lang="en-US" dirty="0" smtClean="0"/>
              <a:t> </a:t>
            </a:r>
            <a:r>
              <a:rPr lang="en-US" dirty="0" err="1" smtClean="0"/>
              <a:t>tingkatan</a:t>
            </a:r>
            <a:r>
              <a:rPr lang="en-US" dirty="0" smtClean="0"/>
              <a:t> </a:t>
            </a:r>
            <a:r>
              <a:rPr lang="en-US" dirty="0" err="1" smtClean="0"/>
              <a:t>lembaga</a:t>
            </a:r>
            <a:r>
              <a:rPr lang="en-US" dirty="0" smtClean="0"/>
              <a:t>-</a:t>
            </a:r>
            <a:r>
              <a:rPr lang="en-US" dirty="0" err="1" smtClean="0"/>
              <a:t>lembaga</a:t>
            </a:r>
            <a:r>
              <a:rPr lang="en-US" dirty="0" smtClean="0"/>
              <a:t> </a:t>
            </a:r>
            <a:r>
              <a:rPr lang="en-US" dirty="0" err="1" smtClean="0"/>
              <a:t>negara</a:t>
            </a:r>
            <a:r>
              <a:rPr lang="en-US" dirty="0" smtClean="0"/>
              <a:t>, </a:t>
            </a:r>
            <a:r>
              <a:rPr lang="en-US" dirty="0" err="1" smtClean="0"/>
              <a:t>badan-badan</a:t>
            </a:r>
            <a:r>
              <a:rPr lang="en-US" dirty="0" smtClean="0"/>
              <a:t> </a:t>
            </a:r>
            <a:r>
              <a:rPr lang="en-US" dirty="0" err="1" smtClean="0"/>
              <a:t>negara</a:t>
            </a:r>
            <a:r>
              <a:rPr lang="en-US" dirty="0" smtClean="0"/>
              <a:t>, </a:t>
            </a:r>
            <a:r>
              <a:rPr lang="en-US" dirty="0" err="1" smtClean="0"/>
              <a:t>lembaga</a:t>
            </a:r>
            <a:r>
              <a:rPr lang="en-US" dirty="0" smtClean="0"/>
              <a:t> </a:t>
            </a:r>
            <a:r>
              <a:rPr lang="en-US" dirty="0" err="1" smtClean="0"/>
              <a:t>daerah</a:t>
            </a:r>
            <a:r>
              <a:rPr lang="en-US" dirty="0" smtClean="0"/>
              <a:t>, </a:t>
            </a:r>
            <a:r>
              <a:rPr lang="en-US" dirty="0" err="1" smtClean="0"/>
              <a:t>lembaga</a:t>
            </a:r>
            <a:r>
              <a:rPr lang="en-US" dirty="0" smtClean="0"/>
              <a:t> </a:t>
            </a:r>
            <a:r>
              <a:rPr lang="en-US" dirty="0" err="1" smtClean="0"/>
              <a:t>infrastruktur</a:t>
            </a:r>
            <a:r>
              <a:rPr lang="en-US" dirty="0" smtClean="0"/>
              <a:t> </a:t>
            </a:r>
            <a:r>
              <a:rPr lang="en-US" dirty="0" err="1" smtClean="0"/>
              <a:t>politik</a:t>
            </a:r>
            <a:r>
              <a:rPr lang="en-US" dirty="0" smtClean="0"/>
              <a:t>, </a:t>
            </a:r>
            <a:r>
              <a:rPr lang="en-US" dirty="0" err="1" smtClean="0"/>
              <a:t>lembaga</a:t>
            </a:r>
            <a:r>
              <a:rPr lang="en-US" dirty="0" smtClean="0"/>
              <a:t>-</a:t>
            </a:r>
            <a:r>
              <a:rPr lang="en-US" dirty="0" err="1" smtClean="0"/>
              <a:t>lembaga</a:t>
            </a:r>
            <a:r>
              <a:rPr lang="en-US" dirty="0" smtClean="0"/>
              <a:t> </a:t>
            </a:r>
            <a:r>
              <a:rPr lang="en-US" dirty="0" err="1" smtClean="0"/>
              <a:t>bisnis</a:t>
            </a:r>
            <a:r>
              <a:rPr lang="en-US" dirty="0" smtClean="0"/>
              <a:t>, </a:t>
            </a:r>
            <a:r>
              <a:rPr lang="en-US" dirty="0" err="1" smtClean="0"/>
              <a:t>dan</a:t>
            </a:r>
            <a:r>
              <a:rPr lang="en-US" dirty="0" smtClean="0"/>
              <a:t> </a:t>
            </a:r>
            <a:r>
              <a:rPr lang="en-US" dirty="0" err="1" smtClean="0"/>
              <a:t>profesi</a:t>
            </a:r>
            <a:r>
              <a:rPr lang="en-US" dirty="0" smtClean="0"/>
              <a:t> </a:t>
            </a:r>
            <a:r>
              <a:rPr lang="en-US" dirty="0" err="1" smtClean="0"/>
              <a:t>lainnya</a:t>
            </a:r>
            <a:r>
              <a:rPr lang="en-US" dirty="0" smtClean="0"/>
              <a:t> yang </a:t>
            </a:r>
            <a:r>
              <a:rPr lang="en-US" dirty="0" err="1" smtClean="0"/>
              <a:t>menjunjung</a:t>
            </a:r>
            <a:r>
              <a:rPr lang="en-US" dirty="0" smtClean="0"/>
              <a:t> </a:t>
            </a:r>
            <a:r>
              <a:rPr lang="en-US" dirty="0" err="1" smtClean="0"/>
              <a:t>tinggi</a:t>
            </a:r>
            <a:r>
              <a:rPr lang="en-US" dirty="0" smtClean="0"/>
              <a:t> </a:t>
            </a:r>
            <a:r>
              <a:rPr lang="en-US" dirty="0" err="1" smtClean="0"/>
              <a:t>nilai-nilai</a:t>
            </a:r>
            <a:r>
              <a:rPr lang="en-US" dirty="0" smtClean="0"/>
              <a:t> </a:t>
            </a:r>
            <a:r>
              <a:rPr lang="en-US" dirty="0" err="1" smtClean="0"/>
              <a:t>Pancasila</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TUGAS INDIVIDU</a:t>
            </a:r>
            <a:endParaRPr lang="en-US" sz="2800" dirty="0" smtClean="0"/>
          </a:p>
        </p:txBody>
      </p:sp>
      <p:sp>
        <p:nvSpPr>
          <p:cNvPr id="22531" name="Content Placeholder 2"/>
          <p:cNvSpPr>
            <a:spLocks noGrp="1"/>
          </p:cNvSpPr>
          <p:nvPr>
            <p:ph idx="1"/>
          </p:nvPr>
        </p:nvSpPr>
        <p:spPr>
          <a:xfrm>
            <a:off x="107950" y="1341438"/>
            <a:ext cx="9036050" cy="4525962"/>
          </a:xfrm>
        </p:spPr>
        <p:txBody>
          <a:bodyPr/>
          <a:lstStyle/>
          <a:p>
            <a:pPr marL="549275" indent="-514350">
              <a:buFont typeface="Wingdings 2" pitchFamily="18" charset="2"/>
              <a:buAutoNum type="arabicPeriod"/>
            </a:pPr>
            <a:r>
              <a:rPr lang="en-US" sz="2400" dirty="0" err="1" smtClean="0"/>
              <a:t>Laporan</a:t>
            </a:r>
            <a:r>
              <a:rPr lang="en-US" sz="2400" dirty="0" smtClean="0"/>
              <a:t> </a:t>
            </a:r>
            <a:r>
              <a:rPr lang="en-US" sz="2400" dirty="0" err="1" smtClean="0"/>
              <a:t>bacaan</a:t>
            </a:r>
            <a:r>
              <a:rPr lang="en-US" sz="2400" dirty="0" smtClean="0"/>
              <a:t> </a:t>
            </a:r>
            <a:r>
              <a:rPr lang="en-US" sz="2400" dirty="0" err="1" smtClean="0"/>
              <a:t>buku</a:t>
            </a:r>
            <a:r>
              <a:rPr lang="en-US" sz="2400" dirty="0" smtClean="0"/>
              <a:t> </a:t>
            </a:r>
            <a:r>
              <a:rPr lang="en-US" sz="2400" dirty="0" err="1" smtClean="0"/>
              <a:t>Pendidikan</a:t>
            </a:r>
            <a:r>
              <a:rPr lang="en-US" sz="2400" dirty="0" smtClean="0"/>
              <a:t> </a:t>
            </a:r>
            <a:r>
              <a:rPr lang="en-US" sz="2400" dirty="0" err="1" smtClean="0"/>
              <a:t>Pancasila</a:t>
            </a:r>
            <a:r>
              <a:rPr lang="id-ID" sz="2400" dirty="0" smtClean="0"/>
              <a:t>/jurnal/publikasi media massa</a:t>
            </a:r>
            <a:r>
              <a:rPr lang="en-US" sz="2400" dirty="0" smtClean="0"/>
              <a:t> </a:t>
            </a:r>
            <a:r>
              <a:rPr lang="en-US" sz="2400" dirty="0" err="1" smtClean="0"/>
              <a:t>dan</a:t>
            </a:r>
            <a:r>
              <a:rPr lang="en-US" sz="2400" dirty="0" smtClean="0"/>
              <a:t> study </a:t>
            </a:r>
            <a:r>
              <a:rPr lang="en-US" sz="2400" dirty="0" err="1" smtClean="0"/>
              <a:t>kasus</a:t>
            </a:r>
            <a:r>
              <a:rPr lang="en-US" sz="2400" dirty="0" smtClean="0"/>
              <a:t> </a:t>
            </a:r>
            <a:r>
              <a:rPr lang="en-US" sz="2400" dirty="0" err="1" smtClean="0"/>
              <a:t>nilai-nilai</a:t>
            </a:r>
            <a:r>
              <a:rPr lang="en-US" sz="2400" dirty="0" smtClean="0"/>
              <a:t> </a:t>
            </a:r>
            <a:r>
              <a:rPr lang="en-US" sz="2400" dirty="0" err="1" smtClean="0"/>
              <a:t>Pancasila</a:t>
            </a:r>
            <a:r>
              <a:rPr lang="en-US" sz="2400" dirty="0" smtClean="0"/>
              <a:t> </a:t>
            </a:r>
            <a:r>
              <a:rPr lang="en-US" sz="2400" dirty="0" err="1" smtClean="0"/>
              <a:t>dalam</a:t>
            </a:r>
            <a:r>
              <a:rPr lang="en-US" sz="2400" dirty="0" smtClean="0"/>
              <a:t> </a:t>
            </a:r>
            <a:r>
              <a:rPr lang="en-US" sz="2400" dirty="0" err="1" smtClean="0"/>
              <a:t>kehidupan</a:t>
            </a:r>
            <a:r>
              <a:rPr lang="en-US" sz="2400" dirty="0" smtClean="0"/>
              <a:t> </a:t>
            </a:r>
            <a:r>
              <a:rPr lang="en-US" sz="2400" dirty="0" err="1" smtClean="0"/>
              <a:t>sehari-hari</a:t>
            </a:r>
            <a:endParaRPr lang="en-US"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TUGAS KELOMPOK </a:t>
            </a:r>
            <a:endParaRPr lang="en-US" sz="2800" dirty="0" smtClean="0"/>
          </a:p>
        </p:txBody>
      </p:sp>
      <p:sp>
        <p:nvSpPr>
          <p:cNvPr id="22531" name="Content Placeholder 2"/>
          <p:cNvSpPr>
            <a:spLocks noGrp="1"/>
          </p:cNvSpPr>
          <p:nvPr>
            <p:ph idx="1"/>
          </p:nvPr>
        </p:nvSpPr>
        <p:spPr>
          <a:xfrm>
            <a:off x="107950" y="1341438"/>
            <a:ext cx="9036050" cy="4525962"/>
          </a:xfrm>
        </p:spPr>
        <p:txBody>
          <a:bodyPr/>
          <a:lstStyle/>
          <a:p>
            <a:pPr marL="549275" indent="-514350">
              <a:buFont typeface="Wingdings 2" pitchFamily="18" charset="2"/>
              <a:buAutoNum type="arabicPeriod"/>
            </a:pPr>
            <a:r>
              <a:rPr lang="en-US" dirty="0" smtClean="0"/>
              <a:t>L</a:t>
            </a:r>
            <a:r>
              <a:rPr lang="id-ID" dirty="0" smtClean="0"/>
              <a:t>aporan hasil </a:t>
            </a:r>
            <a:r>
              <a:rPr lang="id-ID" i="1" dirty="0" smtClean="0"/>
              <a:t>project </a:t>
            </a:r>
            <a:r>
              <a:rPr lang="id-ID" dirty="0" smtClean="0"/>
              <a:t>kebangsaan dan nilai-nilai Pancasila</a:t>
            </a:r>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KELAS KARTINI</a:t>
            </a:r>
            <a:endParaRPr lang="id-ID" dirty="0"/>
          </a:p>
        </p:txBody>
      </p:sp>
      <p:sp>
        <p:nvSpPr>
          <p:cNvPr id="3" name="Content Placeholder 2"/>
          <p:cNvSpPr>
            <a:spLocks noGrp="1"/>
          </p:cNvSpPr>
          <p:nvPr>
            <p:ph idx="1"/>
          </p:nvPr>
        </p:nvSpPr>
        <p:spPr>
          <a:xfrm>
            <a:off x="457200" y="1600200"/>
            <a:ext cx="8329642" cy="4525963"/>
          </a:xfrm>
        </p:spPr>
        <p:txBody>
          <a:bodyPr/>
          <a:lstStyle/>
          <a:p>
            <a:r>
              <a:rPr lang="id-ID" sz="2400" dirty="0" smtClean="0"/>
              <a:t>KEL 1 </a:t>
            </a:r>
            <a:r>
              <a:rPr lang="id-ID" sz="2400" dirty="0" smtClean="0">
                <a:sym typeface="Wingdings" pitchFamily="2" charset="2"/>
              </a:rPr>
              <a:t> PANCASILA DALAM KAJIAN SEJARAH (1)</a:t>
            </a:r>
          </a:p>
          <a:p>
            <a:r>
              <a:rPr lang="id-ID" sz="2400" dirty="0" smtClean="0">
                <a:sym typeface="Wingdings" pitchFamily="2" charset="2"/>
              </a:rPr>
              <a:t>KEL 2  MAKNA </a:t>
            </a:r>
            <a:r>
              <a:rPr lang="id-ID" sz="2400" smtClean="0">
                <a:sym typeface="Wingdings" pitchFamily="2" charset="2"/>
              </a:rPr>
              <a:t>NILAI PANCASILA (7)</a:t>
            </a:r>
            <a:endParaRPr lang="id-ID" sz="2400" dirty="0" smtClean="0">
              <a:sym typeface="Wingdings" pitchFamily="2" charset="2"/>
            </a:endParaRPr>
          </a:p>
          <a:p>
            <a:r>
              <a:rPr lang="id-ID" sz="2400" dirty="0" smtClean="0">
                <a:sym typeface="Wingdings" pitchFamily="2" charset="2"/>
              </a:rPr>
              <a:t>KEL 3  PANCASILA SBG PENGEMBANGAN ILMU (6)</a:t>
            </a:r>
          </a:p>
          <a:p>
            <a:r>
              <a:rPr lang="id-ID" sz="2400" dirty="0" smtClean="0">
                <a:sym typeface="Wingdings" pitchFamily="2" charset="2"/>
              </a:rPr>
              <a:t>KEL 4  PANCASILA SBG SIST FILSAFAT (4)</a:t>
            </a:r>
          </a:p>
          <a:p>
            <a:r>
              <a:rPr lang="id-ID" sz="2400" dirty="0" smtClean="0">
                <a:sym typeface="Wingdings" pitchFamily="2" charset="2"/>
              </a:rPr>
              <a:t>KEL 5  PANCASILA SBG IDEOLOGI NEGARA (3)</a:t>
            </a:r>
          </a:p>
          <a:p>
            <a:r>
              <a:rPr lang="id-ID" sz="2400" dirty="0" smtClean="0">
                <a:sym typeface="Wingdings" pitchFamily="2" charset="2"/>
              </a:rPr>
              <a:t>KEL 6  PANCASILA SBG DASAR NEGARA (2)</a:t>
            </a:r>
          </a:p>
          <a:p>
            <a:r>
              <a:rPr lang="id-ID" sz="2400" dirty="0" smtClean="0">
                <a:sym typeface="Wingdings" pitchFamily="2" charset="2"/>
              </a:rPr>
              <a:t>KEL 7  PANCASILA SBG SIST ETIKA (5)</a:t>
            </a:r>
            <a:endParaRPr lang="id-ID"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dirty="0" smtClean="0">
                <a:solidFill>
                  <a:srgbClr val="FFFF00"/>
                </a:solidFill>
              </a:rPr>
              <a:t>Manfaat Mata Kuliah</a:t>
            </a:r>
            <a:br>
              <a:rPr lang="id-ID" dirty="0" smtClean="0">
                <a:solidFill>
                  <a:srgbClr val="FFFF00"/>
                </a:solidFill>
              </a:rPr>
            </a:br>
            <a:endParaRPr lang="id-ID" dirty="0">
              <a:solidFill>
                <a:srgbClr val="FFFF00"/>
              </a:solidFill>
            </a:endParaRPr>
          </a:p>
        </p:txBody>
      </p:sp>
      <p:sp>
        <p:nvSpPr>
          <p:cNvPr id="9219" name="Content Placeholder 2"/>
          <p:cNvSpPr>
            <a:spLocks noGrp="1"/>
          </p:cNvSpPr>
          <p:nvPr>
            <p:ph idx="1"/>
          </p:nvPr>
        </p:nvSpPr>
        <p:spPr>
          <a:xfrm>
            <a:off x="457200" y="1052513"/>
            <a:ext cx="7467600" cy="5073650"/>
          </a:xfrm>
        </p:spPr>
        <p:txBody>
          <a:bodyPr/>
          <a:lstStyle/>
          <a:p>
            <a:pPr eaLnBrk="1" hangingPunct="1"/>
            <a:r>
              <a:rPr lang="fr-FR" smtClean="0"/>
              <a:t>Mahasiswa memiliki kemampuan pemahaman, konsep dan deskripsi situasi, mengenai:</a:t>
            </a:r>
          </a:p>
          <a:p>
            <a:pPr eaLnBrk="1" hangingPunct="1"/>
            <a:r>
              <a:rPr lang="fr-FR" smtClean="0"/>
              <a:t>hal yang berkaitan dengan penguatan warga negara, dalam </a:t>
            </a:r>
          </a:p>
          <a:p>
            <a:pPr eaLnBrk="1" hangingPunct="1"/>
            <a:r>
              <a:rPr lang="fr-FR" smtClean="0"/>
              <a:t>implemantasi nilai-nilai Pancasila dalam kehidupan berbangsa dan bernegara, dan </a:t>
            </a:r>
          </a:p>
          <a:p>
            <a:pPr eaLnBrk="1" hangingPunct="1"/>
            <a:r>
              <a:rPr lang="fr-FR" smtClean="0"/>
              <a:t>pensikapan terhadap situasi aktual tentang ideologi, negara dan warga negara secara kontekstual. </a:t>
            </a:r>
            <a:endParaRPr lang="id-ID" smtClean="0"/>
          </a:p>
          <a:p>
            <a:pPr eaLnBrk="1" hangingPunct="1"/>
            <a:endParaRPr lang="id-ID"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id-ID" smtClean="0">
                <a:solidFill>
                  <a:srgbClr val="FFFF00"/>
                </a:solidFill>
              </a:rPr>
              <a:t>Deskripsi Mata Kuliah</a:t>
            </a:r>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marL="420624" indent="-384048" eaLnBrk="1" fontAlgn="auto" hangingPunct="1">
              <a:spcAft>
                <a:spcPts val="0"/>
              </a:spcAft>
              <a:buFont typeface="Wingdings 2"/>
              <a:buChar char=""/>
              <a:defRPr/>
            </a:pPr>
            <a:r>
              <a:rPr lang="fr-FR" dirty="0" err="1" smtClean="0"/>
              <a:t>Berisi</a:t>
            </a:r>
            <a:r>
              <a:rPr lang="fr-FR" dirty="0" smtClean="0"/>
              <a:t> </a:t>
            </a:r>
            <a:r>
              <a:rPr lang="fr-FR" dirty="0" err="1" smtClean="0"/>
              <a:t>tentang</a:t>
            </a:r>
            <a:r>
              <a:rPr lang="fr-FR" dirty="0" smtClean="0"/>
              <a:t> </a:t>
            </a:r>
            <a:r>
              <a:rPr lang="fr-FR" dirty="0" err="1" smtClean="0"/>
              <a:t>konsep</a:t>
            </a:r>
            <a:r>
              <a:rPr lang="fr-FR" dirty="0" smtClean="0"/>
              <a:t> dan </a:t>
            </a:r>
            <a:r>
              <a:rPr lang="fr-FR" dirty="0" err="1" smtClean="0"/>
              <a:t>deskripsi</a:t>
            </a:r>
            <a:r>
              <a:rPr lang="fr-FR" dirty="0" smtClean="0"/>
              <a:t> </a:t>
            </a:r>
            <a:r>
              <a:rPr lang="fr-FR" dirty="0" err="1" smtClean="0"/>
              <a:t>situasi</a:t>
            </a:r>
            <a:r>
              <a:rPr lang="fr-FR" dirty="0" smtClean="0"/>
              <a:t> </a:t>
            </a:r>
            <a:r>
              <a:rPr lang="fr-FR" dirty="0" err="1" smtClean="0"/>
              <a:t>mengenai</a:t>
            </a:r>
            <a:r>
              <a:rPr lang="fr-FR" dirty="0" smtClean="0"/>
              <a:t> </a:t>
            </a:r>
            <a:r>
              <a:rPr lang="fr-FR" dirty="0" err="1" smtClean="0"/>
              <a:t>hal</a:t>
            </a:r>
            <a:r>
              <a:rPr lang="fr-FR" dirty="0" smtClean="0"/>
              <a:t> yang </a:t>
            </a:r>
            <a:r>
              <a:rPr lang="fr-FR" dirty="0" err="1" smtClean="0"/>
              <a:t>berkaitan</a:t>
            </a:r>
            <a:r>
              <a:rPr lang="fr-FR" dirty="0" smtClean="0"/>
              <a:t> </a:t>
            </a:r>
            <a:r>
              <a:rPr lang="fr-FR" dirty="0" err="1" smtClean="0"/>
              <a:t>dengan</a:t>
            </a:r>
            <a:r>
              <a:rPr lang="fr-FR" dirty="0" smtClean="0"/>
              <a:t> </a:t>
            </a:r>
            <a:r>
              <a:rPr lang="fr-FR" dirty="0" err="1" smtClean="0"/>
              <a:t>penguatan</a:t>
            </a:r>
            <a:r>
              <a:rPr lang="fr-FR" dirty="0" smtClean="0"/>
              <a:t> </a:t>
            </a:r>
            <a:r>
              <a:rPr lang="fr-FR" dirty="0" err="1" smtClean="0"/>
              <a:t>warga</a:t>
            </a:r>
            <a:r>
              <a:rPr lang="fr-FR" dirty="0" smtClean="0"/>
              <a:t> </a:t>
            </a:r>
            <a:r>
              <a:rPr lang="fr-FR" dirty="0" err="1" smtClean="0"/>
              <a:t>negara</a:t>
            </a:r>
            <a:r>
              <a:rPr lang="fr-FR" dirty="0" smtClean="0"/>
              <a:t> </a:t>
            </a:r>
            <a:r>
              <a:rPr lang="fr-FR" dirty="0" err="1" smtClean="0"/>
              <a:t>dalam</a:t>
            </a:r>
            <a:r>
              <a:rPr lang="fr-FR" dirty="0" smtClean="0"/>
              <a:t> </a:t>
            </a:r>
            <a:r>
              <a:rPr lang="fr-FR" dirty="0" err="1" smtClean="0"/>
              <a:t>implementasi</a:t>
            </a:r>
            <a:r>
              <a:rPr lang="fr-FR" dirty="0" smtClean="0"/>
              <a:t> </a:t>
            </a:r>
            <a:r>
              <a:rPr lang="fr-FR" dirty="0" err="1" smtClean="0"/>
              <a:t>nilai</a:t>
            </a:r>
            <a:r>
              <a:rPr lang="fr-FR" dirty="0" smtClean="0"/>
              <a:t>-</a:t>
            </a:r>
            <a:r>
              <a:rPr lang="fr-FR" dirty="0" err="1" smtClean="0"/>
              <a:t>nilai</a:t>
            </a:r>
            <a:r>
              <a:rPr lang="fr-FR" dirty="0" smtClean="0"/>
              <a:t> </a:t>
            </a:r>
            <a:r>
              <a:rPr lang="fr-FR" dirty="0" err="1" smtClean="0"/>
              <a:t>Pancasila</a:t>
            </a:r>
            <a:r>
              <a:rPr lang="fr-FR" dirty="0" smtClean="0"/>
              <a:t> </a:t>
            </a:r>
            <a:r>
              <a:rPr lang="fr-FR" dirty="0" err="1" smtClean="0"/>
              <a:t>dalam</a:t>
            </a:r>
            <a:r>
              <a:rPr lang="fr-FR" dirty="0" smtClean="0"/>
              <a:t> </a:t>
            </a:r>
            <a:r>
              <a:rPr lang="fr-FR" dirty="0" err="1" smtClean="0"/>
              <a:t>kehidupan</a:t>
            </a:r>
            <a:r>
              <a:rPr lang="fr-FR" dirty="0" smtClean="0"/>
              <a:t> </a:t>
            </a:r>
            <a:r>
              <a:rPr lang="fr-FR" dirty="0" err="1" smtClean="0"/>
              <a:t>berbangsa</a:t>
            </a:r>
            <a:r>
              <a:rPr lang="fr-FR" dirty="0" smtClean="0"/>
              <a:t> dan </a:t>
            </a:r>
            <a:r>
              <a:rPr lang="fr-FR" dirty="0" err="1" smtClean="0"/>
              <a:t>bernegara</a:t>
            </a:r>
            <a:r>
              <a:rPr lang="fr-FR" dirty="0" smtClean="0"/>
              <a:t>, </a:t>
            </a:r>
            <a:r>
              <a:rPr lang="fr-FR" dirty="0" err="1" smtClean="0"/>
              <a:t>pensikapan</a:t>
            </a:r>
            <a:r>
              <a:rPr lang="fr-FR" dirty="0" smtClean="0"/>
              <a:t> </a:t>
            </a:r>
            <a:r>
              <a:rPr lang="fr-FR" dirty="0" err="1" smtClean="0"/>
              <a:t>terhadap</a:t>
            </a:r>
            <a:r>
              <a:rPr lang="fr-FR" dirty="0" smtClean="0"/>
              <a:t> </a:t>
            </a:r>
            <a:r>
              <a:rPr lang="fr-FR" dirty="0" err="1" smtClean="0"/>
              <a:t>situasi</a:t>
            </a:r>
            <a:r>
              <a:rPr lang="fr-FR" dirty="0" smtClean="0"/>
              <a:t> </a:t>
            </a:r>
            <a:r>
              <a:rPr lang="fr-FR" dirty="0" err="1" smtClean="0"/>
              <a:t>aktual</a:t>
            </a:r>
            <a:r>
              <a:rPr lang="fr-FR" dirty="0" smtClean="0"/>
              <a:t> </a:t>
            </a:r>
            <a:r>
              <a:rPr lang="fr-FR" dirty="0" err="1" smtClean="0"/>
              <a:t>tentang</a:t>
            </a:r>
            <a:r>
              <a:rPr lang="fr-FR" dirty="0" smtClean="0"/>
              <a:t> </a:t>
            </a:r>
            <a:r>
              <a:rPr lang="fr-FR" dirty="0" err="1" smtClean="0"/>
              <a:t>ideologi</a:t>
            </a:r>
            <a:r>
              <a:rPr lang="fr-FR" dirty="0" smtClean="0"/>
              <a:t>, </a:t>
            </a:r>
            <a:r>
              <a:rPr lang="fr-FR" dirty="0" err="1" smtClean="0"/>
              <a:t>negara</a:t>
            </a:r>
            <a:r>
              <a:rPr lang="fr-FR" dirty="0" smtClean="0"/>
              <a:t> dan </a:t>
            </a:r>
            <a:r>
              <a:rPr lang="fr-FR" dirty="0" err="1" smtClean="0"/>
              <a:t>warga</a:t>
            </a:r>
            <a:r>
              <a:rPr lang="fr-FR" dirty="0" smtClean="0"/>
              <a:t> </a:t>
            </a:r>
            <a:r>
              <a:rPr lang="fr-FR" dirty="0" err="1" smtClean="0"/>
              <a:t>negara</a:t>
            </a:r>
            <a:r>
              <a:rPr lang="fr-FR" dirty="0" smtClean="0"/>
              <a:t>. </a:t>
            </a:r>
          </a:p>
          <a:p>
            <a:pPr marL="420624" indent="-384048" eaLnBrk="1" fontAlgn="auto" hangingPunct="1">
              <a:spcAft>
                <a:spcPts val="0"/>
              </a:spcAft>
              <a:buFont typeface="Wingdings 2"/>
              <a:buChar char=""/>
              <a:defRPr/>
            </a:pPr>
            <a:r>
              <a:rPr lang="fr-FR" dirty="0" err="1" smtClean="0"/>
              <a:t>Lebih</a:t>
            </a:r>
            <a:r>
              <a:rPr lang="fr-FR" dirty="0" smtClean="0"/>
              <a:t> </a:t>
            </a:r>
            <a:r>
              <a:rPr lang="fr-FR" dirty="0" err="1" smtClean="0"/>
              <a:t>khusus</a:t>
            </a:r>
            <a:r>
              <a:rPr lang="fr-FR" dirty="0" smtClean="0"/>
              <a:t> </a:t>
            </a:r>
            <a:r>
              <a:rPr lang="fr-FR" dirty="0" err="1" smtClean="0"/>
              <a:t>membahas</a:t>
            </a:r>
            <a:r>
              <a:rPr lang="fr-FR" dirty="0" smtClean="0"/>
              <a:t> </a:t>
            </a:r>
            <a:r>
              <a:rPr lang="fr-FR" dirty="0" err="1" smtClean="0"/>
              <a:t>Pancasila</a:t>
            </a:r>
            <a:r>
              <a:rPr lang="fr-FR" dirty="0" smtClean="0"/>
              <a:t> </a:t>
            </a:r>
            <a:r>
              <a:rPr lang="fr-FR" dirty="0" err="1" smtClean="0"/>
              <a:t>dalam</a:t>
            </a:r>
            <a:r>
              <a:rPr lang="fr-FR" dirty="0" smtClean="0"/>
              <a:t> </a:t>
            </a:r>
            <a:r>
              <a:rPr lang="fr-FR" dirty="0" err="1" smtClean="0"/>
              <a:t>kajian</a:t>
            </a:r>
            <a:r>
              <a:rPr lang="fr-FR" dirty="0" smtClean="0"/>
              <a:t> </a:t>
            </a:r>
            <a:r>
              <a:rPr lang="fr-FR" dirty="0" err="1" smtClean="0"/>
              <a:t>sejarah</a:t>
            </a:r>
            <a:r>
              <a:rPr lang="fr-FR" dirty="0" smtClean="0"/>
              <a:t> </a:t>
            </a:r>
            <a:r>
              <a:rPr lang="fr-FR" dirty="0" err="1" smtClean="0"/>
              <a:t>bangsa</a:t>
            </a:r>
            <a:r>
              <a:rPr lang="fr-FR" dirty="0" smtClean="0"/>
              <a:t>, </a:t>
            </a:r>
            <a:r>
              <a:rPr lang="fr-FR" dirty="0" err="1" smtClean="0"/>
              <a:t>Pancasila</a:t>
            </a:r>
            <a:r>
              <a:rPr lang="fr-FR" dirty="0" smtClean="0"/>
              <a:t> </a:t>
            </a:r>
            <a:r>
              <a:rPr lang="fr-FR" dirty="0" err="1" smtClean="0"/>
              <a:t>sebagai</a:t>
            </a:r>
            <a:r>
              <a:rPr lang="fr-FR" dirty="0" smtClean="0"/>
              <a:t> </a:t>
            </a:r>
            <a:r>
              <a:rPr lang="fr-FR" dirty="0" err="1" smtClean="0"/>
              <a:t>dasar</a:t>
            </a:r>
            <a:r>
              <a:rPr lang="fr-FR" dirty="0" smtClean="0"/>
              <a:t> </a:t>
            </a:r>
            <a:r>
              <a:rPr lang="fr-FR" dirty="0" err="1" smtClean="0"/>
              <a:t>negara</a:t>
            </a:r>
            <a:r>
              <a:rPr lang="fr-FR" dirty="0" smtClean="0"/>
              <a:t>, </a:t>
            </a:r>
            <a:r>
              <a:rPr lang="fr-FR" dirty="0" err="1" smtClean="0"/>
              <a:t>Pancasila</a:t>
            </a:r>
            <a:r>
              <a:rPr lang="fr-FR" dirty="0" smtClean="0"/>
              <a:t> </a:t>
            </a:r>
            <a:r>
              <a:rPr lang="fr-FR" dirty="0" err="1" smtClean="0"/>
              <a:t>sebagai</a:t>
            </a:r>
            <a:r>
              <a:rPr lang="fr-FR" dirty="0" smtClean="0"/>
              <a:t> </a:t>
            </a:r>
            <a:r>
              <a:rPr lang="fr-FR" dirty="0" err="1" smtClean="0"/>
              <a:t>ideologi</a:t>
            </a:r>
            <a:r>
              <a:rPr lang="fr-FR" dirty="0" smtClean="0"/>
              <a:t> </a:t>
            </a:r>
            <a:r>
              <a:rPr lang="fr-FR" dirty="0" err="1" smtClean="0"/>
              <a:t>negara</a:t>
            </a:r>
            <a:r>
              <a:rPr lang="fr-FR" dirty="0" smtClean="0"/>
              <a:t>, </a:t>
            </a:r>
            <a:r>
              <a:rPr lang="fr-FR" dirty="0" err="1" smtClean="0"/>
              <a:t>Pancasila</a:t>
            </a:r>
            <a:r>
              <a:rPr lang="fr-FR" dirty="0" smtClean="0"/>
              <a:t> </a:t>
            </a:r>
            <a:r>
              <a:rPr lang="fr-FR" dirty="0" err="1" smtClean="0"/>
              <a:t>sebagai</a:t>
            </a:r>
            <a:r>
              <a:rPr lang="fr-FR" dirty="0" smtClean="0"/>
              <a:t> </a:t>
            </a:r>
            <a:r>
              <a:rPr lang="fr-FR" dirty="0" err="1" smtClean="0"/>
              <a:t>sistem</a:t>
            </a:r>
            <a:r>
              <a:rPr lang="fr-FR" dirty="0" smtClean="0"/>
              <a:t> </a:t>
            </a:r>
            <a:r>
              <a:rPr lang="fr-FR" dirty="0" err="1" smtClean="0"/>
              <a:t>filsafat</a:t>
            </a:r>
            <a:r>
              <a:rPr lang="fr-FR" dirty="0" smtClean="0"/>
              <a:t>, </a:t>
            </a:r>
            <a:r>
              <a:rPr lang="fr-FR" dirty="0" err="1" smtClean="0"/>
              <a:t>Pancasila</a:t>
            </a:r>
            <a:r>
              <a:rPr lang="fr-FR" dirty="0" smtClean="0"/>
              <a:t> </a:t>
            </a:r>
            <a:r>
              <a:rPr lang="fr-FR" dirty="0" err="1" smtClean="0"/>
              <a:t>sebagai</a:t>
            </a:r>
            <a:r>
              <a:rPr lang="fr-FR" dirty="0" smtClean="0"/>
              <a:t> </a:t>
            </a:r>
            <a:r>
              <a:rPr lang="fr-FR" dirty="0" err="1" smtClean="0"/>
              <a:t>sistem</a:t>
            </a:r>
            <a:r>
              <a:rPr lang="fr-FR" dirty="0" smtClean="0"/>
              <a:t> </a:t>
            </a:r>
            <a:r>
              <a:rPr lang="fr-FR" dirty="0" err="1" smtClean="0"/>
              <a:t>etika</a:t>
            </a:r>
            <a:r>
              <a:rPr lang="fr-FR" dirty="0" smtClean="0"/>
              <a:t>, </a:t>
            </a:r>
            <a:r>
              <a:rPr lang="fr-FR" dirty="0" err="1" smtClean="0"/>
              <a:t>Pancasila</a:t>
            </a:r>
            <a:r>
              <a:rPr lang="fr-FR" dirty="0" smtClean="0"/>
              <a:t> </a:t>
            </a:r>
            <a:r>
              <a:rPr lang="fr-FR" dirty="0" err="1" smtClean="0"/>
              <a:t>sebagai</a:t>
            </a:r>
            <a:r>
              <a:rPr lang="fr-FR" dirty="0" smtClean="0"/>
              <a:t> </a:t>
            </a:r>
            <a:r>
              <a:rPr lang="fr-FR" dirty="0" err="1" smtClean="0"/>
              <a:t>dasar</a:t>
            </a:r>
            <a:r>
              <a:rPr lang="fr-FR" dirty="0" smtClean="0"/>
              <a:t> </a:t>
            </a:r>
            <a:r>
              <a:rPr lang="fr-FR" dirty="0" err="1" smtClean="0"/>
              <a:t>pengembangan</a:t>
            </a:r>
            <a:r>
              <a:rPr lang="fr-FR" dirty="0" smtClean="0"/>
              <a:t> </a:t>
            </a:r>
            <a:r>
              <a:rPr lang="fr-FR" dirty="0" err="1" smtClean="0"/>
              <a:t>ilmu</a:t>
            </a:r>
            <a:endParaRPr lang="id-ID" dirty="0" smtClean="0"/>
          </a:p>
          <a:p>
            <a:pPr marL="420624" indent="-384048" eaLnBrk="1" fontAlgn="auto" hangingPunct="1">
              <a:spcAft>
                <a:spcPts val="0"/>
              </a:spcAft>
              <a:buFont typeface="Wingdings 2"/>
              <a:buChar char=""/>
              <a:defRPr/>
            </a:pP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id-ID" smtClean="0">
                <a:solidFill>
                  <a:srgbClr val="FFFF00"/>
                </a:solidFill>
              </a:rPr>
              <a:t>Tujuan Instruksional</a:t>
            </a:r>
          </a:p>
        </p:txBody>
      </p:sp>
      <p:sp>
        <p:nvSpPr>
          <p:cNvPr id="3" name="Content Placeholder 2"/>
          <p:cNvSpPr>
            <a:spLocks noGrp="1"/>
          </p:cNvSpPr>
          <p:nvPr>
            <p:ph idx="1"/>
          </p:nvPr>
        </p:nvSpPr>
        <p:spPr>
          <a:xfrm>
            <a:off x="457200" y="1600200"/>
            <a:ext cx="8186738" cy="4525963"/>
          </a:xfrm>
        </p:spPr>
        <p:txBody>
          <a:bodyPr>
            <a:normAutofit fontScale="92500"/>
          </a:bodyPr>
          <a:lstStyle/>
          <a:p>
            <a:pPr marL="420624" indent="-384048" eaLnBrk="1" fontAlgn="auto" hangingPunct="1">
              <a:spcAft>
                <a:spcPts val="0"/>
              </a:spcAft>
              <a:buFont typeface="Wingdings 2"/>
              <a:buChar char=""/>
              <a:defRPr/>
            </a:pPr>
            <a:r>
              <a:rPr lang="en-US" dirty="0" smtClean="0"/>
              <a:t>D</a:t>
            </a:r>
            <a:r>
              <a:rPr lang="id-ID" dirty="0" smtClean="0"/>
              <a:t>iharapkan dapat </a:t>
            </a:r>
            <a:r>
              <a:rPr lang="id-ID" dirty="0" smtClean="0">
                <a:solidFill>
                  <a:srgbClr val="FFFF00"/>
                </a:solidFill>
              </a:rPr>
              <a:t>tercipta wahana pembelajaran</a:t>
            </a:r>
            <a:r>
              <a:rPr lang="id-ID" dirty="0" smtClean="0"/>
              <a:t> bagi para mahasiswa untuk secara akademik </a:t>
            </a:r>
            <a:r>
              <a:rPr lang="id-ID" dirty="0" smtClean="0">
                <a:solidFill>
                  <a:srgbClr val="FFFF00"/>
                </a:solidFill>
              </a:rPr>
              <a:t>mengkaji, menganalisis,</a:t>
            </a:r>
            <a:r>
              <a:rPr lang="id-ID" dirty="0" smtClean="0"/>
              <a:t> dan </a:t>
            </a:r>
            <a:r>
              <a:rPr lang="id-ID" dirty="0" smtClean="0">
                <a:solidFill>
                  <a:srgbClr val="FFFF00"/>
                </a:solidFill>
              </a:rPr>
              <a:t>memecahkan masalah-masalah</a:t>
            </a:r>
            <a:r>
              <a:rPr lang="id-ID" dirty="0" smtClean="0"/>
              <a:t> pembangunan bangsa dan negara dalam </a:t>
            </a:r>
            <a:r>
              <a:rPr lang="id-ID" dirty="0" smtClean="0">
                <a:solidFill>
                  <a:srgbClr val="FFFF00"/>
                </a:solidFill>
              </a:rPr>
              <a:t>perspektif nilai-nilai dasar Pancasila</a:t>
            </a:r>
            <a:r>
              <a:rPr lang="id-ID" dirty="0" smtClean="0"/>
              <a:t> sebagai ideologi dan dasar negara Republik Indonesia. </a:t>
            </a:r>
            <a:endParaRPr lang="en-US" dirty="0" smtClean="0"/>
          </a:p>
          <a:p>
            <a:pPr marL="420624" indent="-384048" eaLnBrk="1" fontAlgn="auto" hangingPunct="1">
              <a:spcAft>
                <a:spcPts val="0"/>
              </a:spcAft>
              <a:buFont typeface="Wingdings 2"/>
              <a:buChar char=""/>
              <a:defRPr/>
            </a:pPr>
            <a:r>
              <a:rPr lang="id-ID" dirty="0" smtClean="0"/>
              <a:t>Pendidikan Pancasila sebagai </a:t>
            </a:r>
            <a:r>
              <a:rPr lang="id-ID" dirty="0" smtClean="0">
                <a:solidFill>
                  <a:srgbClr val="FFFF00"/>
                </a:solidFill>
              </a:rPr>
              <a:t>bagian dari pendidikan Nasional</a:t>
            </a:r>
            <a:r>
              <a:rPr lang="id-ID" dirty="0" smtClean="0"/>
              <a:t> bertujuan untuk </a:t>
            </a:r>
            <a:r>
              <a:rPr lang="en-US" dirty="0" smtClean="0"/>
              <a:t>m</a:t>
            </a:r>
            <a:r>
              <a:rPr lang="id-ID" dirty="0" smtClean="0"/>
              <a:t>ewujudkan </a:t>
            </a:r>
            <a:r>
              <a:rPr lang="id-ID" dirty="0" smtClean="0">
                <a:solidFill>
                  <a:srgbClr val="FFFF00"/>
                </a:solidFill>
              </a:rPr>
              <a:t>tujuan Pendidikan Nasional.</a:t>
            </a:r>
            <a:r>
              <a:rPr lang="id-ID" dirty="0" smtClean="0"/>
              <a:t> </a:t>
            </a:r>
            <a:endParaRPr lang="en-US" dirty="0" smtClean="0"/>
          </a:p>
          <a:p>
            <a:pPr marL="420624" indent="-384048" eaLnBrk="1" fontAlgn="auto" hangingPunct="1">
              <a:spcAft>
                <a:spcPts val="0"/>
              </a:spcAft>
              <a:buFont typeface="Wingdings 2"/>
              <a:buChar char=""/>
              <a:defRPr/>
            </a:pPr>
            <a:endParaRPr lang="id-ID" dirty="0" smtClean="0"/>
          </a:p>
          <a:p>
            <a:pPr marL="420624" indent="-384048" eaLnBrk="1" fontAlgn="auto" hangingPunct="1">
              <a:spcAft>
                <a:spcPts val="0"/>
              </a:spcAft>
              <a:buFont typeface="Wingdings 2"/>
              <a:buChar char=""/>
              <a:defRPr/>
            </a:pP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id-ID" smtClean="0">
                <a:solidFill>
                  <a:srgbClr val="FFFF00"/>
                </a:solidFill>
              </a:rPr>
              <a:t>Tujuan Instruksional</a:t>
            </a:r>
          </a:p>
        </p:txBody>
      </p:sp>
      <p:sp>
        <p:nvSpPr>
          <p:cNvPr id="3" name="Content Placeholder 2"/>
          <p:cNvSpPr>
            <a:spLocks noGrp="1"/>
          </p:cNvSpPr>
          <p:nvPr>
            <p:ph idx="1"/>
          </p:nvPr>
        </p:nvSpPr>
        <p:spPr>
          <a:xfrm>
            <a:off x="457200" y="1600200"/>
            <a:ext cx="8186738" cy="4525963"/>
          </a:xfrm>
        </p:spPr>
        <p:txBody>
          <a:bodyPr>
            <a:normAutofit lnSpcReduction="10000"/>
          </a:bodyPr>
          <a:lstStyle/>
          <a:p>
            <a:pPr marL="420624" indent="-384048" eaLnBrk="1" fontAlgn="auto" hangingPunct="1">
              <a:spcAft>
                <a:spcPts val="0"/>
              </a:spcAft>
              <a:buFont typeface="Wingdings 2"/>
              <a:buChar char=""/>
              <a:defRPr/>
            </a:pPr>
            <a:r>
              <a:rPr lang="id-ID" dirty="0" smtClean="0"/>
              <a:t>Sistem pendidikan nasional yang ada merupakan </a:t>
            </a:r>
            <a:r>
              <a:rPr lang="id-ID" dirty="0" smtClean="0">
                <a:solidFill>
                  <a:srgbClr val="FFFF00"/>
                </a:solidFill>
              </a:rPr>
              <a:t>rangkaian konsep, program, tata cara, dan usaha</a:t>
            </a:r>
            <a:r>
              <a:rPr lang="id-ID" dirty="0" smtClean="0"/>
              <a:t> untuk </a:t>
            </a:r>
            <a:r>
              <a:rPr lang="id-ID" dirty="0" smtClean="0">
                <a:solidFill>
                  <a:srgbClr val="FFFF00"/>
                </a:solidFill>
              </a:rPr>
              <a:t>mewujudkan tujuan nasional</a:t>
            </a:r>
            <a:r>
              <a:rPr lang="id-ID" dirty="0" smtClean="0"/>
              <a:t> yang  diamanatkan Undang-Undang Dasar Tahun 1945, yaitu </a:t>
            </a:r>
            <a:r>
              <a:rPr lang="id-ID" dirty="0" smtClean="0">
                <a:solidFill>
                  <a:srgbClr val="FFFF00"/>
                </a:solidFill>
              </a:rPr>
              <a:t>mencerdaskan kehidupan bangsa.</a:t>
            </a:r>
          </a:p>
          <a:p>
            <a:pPr marL="420624" indent="-384048" eaLnBrk="1" fontAlgn="auto" hangingPunct="1">
              <a:spcAft>
                <a:spcPts val="0"/>
              </a:spcAft>
              <a:buFont typeface="Wingdings 2"/>
              <a:buChar char=""/>
              <a:defRPr/>
            </a:pPr>
            <a:r>
              <a:rPr lang="id-ID" dirty="0" smtClean="0"/>
              <a:t>Jadi tujuan penyelenggaraan Pendidikan Pancasila di Perguruan Tinggi pun </a:t>
            </a:r>
            <a:r>
              <a:rPr lang="id-ID" dirty="0" smtClean="0">
                <a:solidFill>
                  <a:srgbClr val="FFFF00"/>
                </a:solidFill>
              </a:rPr>
              <a:t>merupakan</a:t>
            </a:r>
            <a:r>
              <a:rPr lang="en-US" dirty="0" smtClean="0">
                <a:solidFill>
                  <a:srgbClr val="FFFF00"/>
                </a:solidFill>
              </a:rPr>
              <a:t> </a:t>
            </a:r>
            <a:r>
              <a:rPr lang="id-ID" dirty="0" smtClean="0">
                <a:solidFill>
                  <a:srgbClr val="FFFF00"/>
                </a:solidFill>
              </a:rPr>
              <a:t>bagian dari upaya</a:t>
            </a:r>
            <a:r>
              <a:rPr lang="id-ID" dirty="0" smtClean="0"/>
              <a:t> untuk mencerdaskan kehidupan bangsa.</a:t>
            </a:r>
          </a:p>
          <a:p>
            <a:pPr marL="420624" indent="-384048" eaLnBrk="1" fontAlgn="auto" hangingPunct="1">
              <a:spcAft>
                <a:spcPts val="0"/>
              </a:spcAft>
              <a:buFont typeface="Wingdings 2"/>
              <a:buChar char=""/>
              <a:defRPr/>
            </a:pP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8" y="274638"/>
            <a:ext cx="8964612" cy="1143000"/>
          </a:xfrm>
        </p:spPr>
        <p:txBody>
          <a:bodyPr>
            <a:normAutofit fontScale="90000"/>
          </a:bodyPr>
          <a:lstStyle/>
          <a:p>
            <a:pPr eaLnBrk="1" fontAlgn="auto" hangingPunct="1">
              <a:spcAft>
                <a:spcPts val="0"/>
              </a:spcAft>
              <a:defRPr/>
            </a:pPr>
            <a:r>
              <a:rPr lang="id-ID" sz="3600" dirty="0" smtClean="0">
                <a:solidFill>
                  <a:srgbClr val="FFFF00"/>
                </a:solidFill>
              </a:rPr>
              <a:t>Secara spesifik tujuan penyelenggaraan Pendidikan Pancasila di Perguruan Tinggi adalah untuk :</a:t>
            </a:r>
            <a:r>
              <a:rPr lang="id-ID" dirty="0" smtClean="0"/>
              <a:t/>
            </a:r>
            <a:br>
              <a:rPr lang="id-ID" dirty="0" smtClean="0"/>
            </a:br>
            <a:endParaRPr lang="id-ID" dirty="0"/>
          </a:p>
        </p:txBody>
      </p:sp>
      <p:sp>
        <p:nvSpPr>
          <p:cNvPr id="13315" name="Content Placeholder 2"/>
          <p:cNvSpPr>
            <a:spLocks noGrp="1"/>
          </p:cNvSpPr>
          <p:nvPr>
            <p:ph idx="1"/>
          </p:nvPr>
        </p:nvSpPr>
        <p:spPr>
          <a:xfrm>
            <a:off x="285750" y="1071563"/>
            <a:ext cx="8501063" cy="5429250"/>
          </a:xfrm>
        </p:spPr>
        <p:txBody>
          <a:bodyPr/>
          <a:lstStyle/>
          <a:p>
            <a:pPr eaLnBrk="1" hangingPunct="1">
              <a:buFont typeface="Wingdings 2" pitchFamily="18" charset="2"/>
              <a:buNone/>
            </a:pPr>
            <a:r>
              <a:rPr lang="id-ID" smtClean="0"/>
              <a:t>1. Memperkuat Pancasila sebagai dasar falsafah negara dan ideologi bangsa melalui revitalisasi nilai-nilai dasar Pancasila sebagai norma dasar kehidupan bermasyarakat, berbangsa dan bernegara.</a:t>
            </a:r>
          </a:p>
          <a:p>
            <a:pPr eaLnBrk="1" hangingPunct="1">
              <a:buFont typeface="Wingdings 2" pitchFamily="18" charset="2"/>
              <a:buNone/>
            </a:pPr>
            <a:r>
              <a:rPr lang="id-ID" smtClean="0"/>
              <a:t>2. Memberikan pemahaman dan penghayatan atas jiwa dan nilai-nilai dasar Pancasila kepada mahasiswa sebagai warga negara Republik Indonesia, serta membimbing untuk dapat menerapkannya dalam kehidupan bermasyarakat, berbangsa dan bernegara.</a:t>
            </a:r>
          </a:p>
          <a:p>
            <a:pPr eaLnBrk="1" hangingPunct="1"/>
            <a:endParaRPr lang="id-ID"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7950" y="188913"/>
            <a:ext cx="8964613" cy="1143000"/>
          </a:xfrm>
        </p:spPr>
        <p:txBody>
          <a:bodyPr/>
          <a:lstStyle/>
          <a:p>
            <a:pPr eaLnBrk="1" hangingPunct="1"/>
            <a:r>
              <a:rPr lang="id-ID" sz="3200" smtClean="0">
                <a:solidFill>
                  <a:srgbClr val="FFFF00"/>
                </a:solidFill>
              </a:rPr>
              <a:t>Secara spesifik tujuan penyelenggaraan Pendidikan Pancasila di Perguruan Tinggi adalah untuk :</a:t>
            </a:r>
            <a:r>
              <a:rPr lang="id-ID" sz="3200" smtClean="0"/>
              <a:t/>
            </a:r>
            <a:br>
              <a:rPr lang="id-ID" sz="3200" smtClean="0"/>
            </a:br>
            <a:endParaRPr lang="id-ID" sz="3200" smtClean="0"/>
          </a:p>
        </p:txBody>
      </p:sp>
      <p:sp>
        <p:nvSpPr>
          <p:cNvPr id="3" name="Content Placeholder 2"/>
          <p:cNvSpPr>
            <a:spLocks noGrp="1"/>
          </p:cNvSpPr>
          <p:nvPr>
            <p:ph idx="1"/>
          </p:nvPr>
        </p:nvSpPr>
        <p:spPr>
          <a:xfrm>
            <a:off x="285750" y="1071563"/>
            <a:ext cx="8501063" cy="5429250"/>
          </a:xfrm>
        </p:spPr>
        <p:txBody>
          <a:bodyPr>
            <a:normAutofit fontScale="92500" lnSpcReduction="20000"/>
          </a:bodyPr>
          <a:lstStyle/>
          <a:p>
            <a:pPr marL="420624" indent="-384048" eaLnBrk="1" fontAlgn="auto" hangingPunct="1">
              <a:spcAft>
                <a:spcPts val="0"/>
              </a:spcAft>
              <a:buFont typeface="Wingdings 2" pitchFamily="18" charset="2"/>
              <a:buNone/>
              <a:defRPr/>
            </a:pPr>
            <a:r>
              <a:rPr lang="id-ID" dirty="0" smtClean="0"/>
              <a:t>3. Mempersiapkan mahasiswa agar mampu menganalisis dan mencari solusi terhadap berbagai persoalan kehidupan bermasyarakat, berbangsa dan bernegara melalui sistem pemikiran yang berdasarkan nilai-nilai Pancasila dan UUD NRI Tahun 1945.</a:t>
            </a:r>
          </a:p>
          <a:p>
            <a:pPr marL="420624" indent="-384048" eaLnBrk="1" fontAlgn="auto" hangingPunct="1">
              <a:spcAft>
                <a:spcPts val="0"/>
              </a:spcAft>
              <a:buFont typeface="Wingdings 2" pitchFamily="18" charset="2"/>
              <a:buNone/>
              <a:defRPr/>
            </a:pPr>
            <a:r>
              <a:rPr lang="id-ID" dirty="0" smtClean="0"/>
              <a:t>4. Membentuk sikap mental mahasiswa yang mampu mengapresiasi nilai-nilai ketuhanan, kemanusiaan, kecintaan pada tanah air dan kesatuan bangsa, serta penguatan masyarakat madani yang demokratis, berkeadilan, dan bermartabat berlandaskan Pancasila, untuk mampu berinteraksi dengan dinamika internal dan eksternal masyarakat bangsa Indonesia.</a:t>
            </a:r>
          </a:p>
          <a:p>
            <a:pPr marL="420624" indent="-384048" eaLnBrk="1" fontAlgn="auto" hangingPunct="1">
              <a:spcAft>
                <a:spcPts val="0"/>
              </a:spcAft>
              <a:buFont typeface="Wingdings 2"/>
              <a:buChar char=""/>
              <a:defRPr/>
            </a:pP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id-ID" smtClean="0">
                <a:solidFill>
                  <a:srgbClr val="FFFF00"/>
                </a:solidFill>
              </a:rPr>
              <a:t>CAPAIAN PEMBELAJARAN</a:t>
            </a:r>
          </a:p>
        </p:txBody>
      </p:sp>
      <p:sp>
        <p:nvSpPr>
          <p:cNvPr id="3" name="Content Placeholder 2"/>
          <p:cNvSpPr>
            <a:spLocks noGrp="1"/>
          </p:cNvSpPr>
          <p:nvPr>
            <p:ph idx="1"/>
          </p:nvPr>
        </p:nvSpPr>
        <p:spPr>
          <a:xfrm>
            <a:off x="457200" y="1600200"/>
            <a:ext cx="8186738" cy="4525963"/>
          </a:xfrm>
        </p:spPr>
        <p:txBody>
          <a:bodyPr>
            <a:normAutofit fontScale="92500" lnSpcReduction="20000"/>
          </a:bodyPr>
          <a:lstStyle/>
          <a:p>
            <a:pPr marL="420624" indent="-384048" eaLnBrk="1" fontAlgn="auto" hangingPunct="1">
              <a:spcAft>
                <a:spcPts val="0"/>
              </a:spcAft>
              <a:buFont typeface="Wingdings 2" pitchFamily="18" charset="2"/>
              <a:buNone/>
              <a:defRPr/>
            </a:pPr>
            <a:r>
              <a:rPr lang="id-ID" dirty="0" smtClean="0"/>
              <a:t>1. Memiliki kemampuan analisis, berfikir rasional, bersikap kritis dalam menghadapi persoalan-persoalan dalam kehidupan bermasyarakat, berbangsa dan bernegara.</a:t>
            </a:r>
          </a:p>
          <a:p>
            <a:pPr marL="420624" indent="-384048" eaLnBrk="1" fontAlgn="auto" hangingPunct="1">
              <a:spcAft>
                <a:spcPts val="0"/>
              </a:spcAft>
              <a:buFont typeface="Wingdings 2" pitchFamily="18" charset="2"/>
              <a:buNone/>
              <a:defRPr/>
            </a:pPr>
            <a:r>
              <a:rPr lang="id-ID" dirty="0" smtClean="0"/>
              <a:t>2. Memiliki kemampuan dan tanggung jawab intelektual dalam mengenali masalah</a:t>
            </a:r>
            <a:r>
              <a:rPr lang="en-US" dirty="0" smtClean="0"/>
              <a:t>-</a:t>
            </a:r>
            <a:r>
              <a:rPr lang="id-ID" dirty="0" smtClean="0"/>
              <a:t>masalah dan memberi solusi berdasarkan nilai-nilai Pancasila</a:t>
            </a:r>
          </a:p>
          <a:p>
            <a:pPr marL="420624" indent="-384048" eaLnBrk="1" fontAlgn="auto" hangingPunct="1">
              <a:spcAft>
                <a:spcPts val="0"/>
              </a:spcAft>
              <a:buFont typeface="Wingdings 2" pitchFamily="18" charset="2"/>
              <a:buNone/>
              <a:defRPr/>
            </a:pPr>
            <a:r>
              <a:rPr lang="id-ID" dirty="0" smtClean="0"/>
              <a:t>3. Mampu menjelaskan dasar-dasar kebenaran bahwa Pancasila adalah ideologi yang sesuai bagi bangsa Indonesia yang majemuk (Bhinneka Tunggal Ika).</a:t>
            </a:r>
          </a:p>
          <a:p>
            <a:pPr marL="420624" indent="-384048" eaLnBrk="1" fontAlgn="auto" hangingPunct="1">
              <a:spcAft>
                <a:spcPts val="0"/>
              </a:spcAft>
              <a:buFont typeface="Wingdings 2"/>
              <a:buChar char=""/>
              <a:defRPr/>
            </a:pPr>
            <a:endParaRPr lang="id-ID"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1353</TotalTime>
  <Words>1722</Words>
  <Application>Microsoft Office PowerPoint</Application>
  <PresentationFormat>On-screen Show (4:3)</PresentationFormat>
  <Paragraphs>219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Technic</vt:lpstr>
      <vt:lpstr>PENDIDIKAN PANCASILA  </vt:lpstr>
      <vt:lpstr>Slide 2</vt:lpstr>
      <vt:lpstr>Manfaat Mata Kuliah </vt:lpstr>
      <vt:lpstr>Deskripsi Mata Kuliah</vt:lpstr>
      <vt:lpstr>Tujuan Instruksional</vt:lpstr>
      <vt:lpstr>Tujuan Instruksional</vt:lpstr>
      <vt:lpstr>Secara spesifik tujuan penyelenggaraan Pendidikan Pancasila di Perguruan Tinggi adalah untuk : </vt:lpstr>
      <vt:lpstr>Secara spesifik tujuan penyelenggaraan Pendidikan Pancasila di Perguruan Tinggi adalah untuk : </vt:lpstr>
      <vt:lpstr>CAPAIAN PEMBELAJARAN</vt:lpstr>
      <vt:lpstr>CAPAIAN PEMBELAJARAN</vt:lpstr>
      <vt:lpstr>Materi/Bacaan Perkuliahan</vt:lpstr>
      <vt:lpstr>KONTRAK</vt:lpstr>
      <vt:lpstr>KONTRAK</vt:lpstr>
      <vt:lpstr>KONTRAK</vt:lpstr>
      <vt:lpstr>KONTRAK</vt:lpstr>
      <vt:lpstr>Lain-lain</vt:lpstr>
      <vt:lpstr>Kriteria Penilaian</vt:lpstr>
      <vt:lpstr>Slide 18</vt:lpstr>
      <vt:lpstr>1. Pengertian Mata Kuliah Pendidikan Pancasila </vt:lpstr>
      <vt:lpstr>1. Pengertian Mata Kuliah Pendidikan Pancasila </vt:lpstr>
      <vt:lpstr>1. Pengertian Mata Kuliah Pendidikan Pancasila </vt:lpstr>
      <vt:lpstr>2. Pentingnya Mata Kuliah Pendidikan Pancasila </vt:lpstr>
      <vt:lpstr>2. Pentingnya Mata Kuliah Pendidikan Pancasila </vt:lpstr>
      <vt:lpstr>2. Pentingnya Mata Kuliah Pendidikan Pancasila </vt:lpstr>
      <vt:lpstr>2. Pentingnya Mata Kuliah Pendidikan Pancasila </vt:lpstr>
      <vt:lpstr>2. Pentingnya Mata Kuliah Pendidikan Pancasila </vt:lpstr>
      <vt:lpstr>TUGAS INDIVIDU</vt:lpstr>
      <vt:lpstr>TUGAS KELOMPOK </vt:lpstr>
      <vt:lpstr>KELAS KARTINI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 2</dc:creator>
  <cp:lastModifiedBy>R-AhmdDahlan</cp:lastModifiedBy>
  <cp:revision>68</cp:revision>
  <dcterms:created xsi:type="dcterms:W3CDTF">2014-09-02T09:30:39Z</dcterms:created>
  <dcterms:modified xsi:type="dcterms:W3CDTF">2020-01-27T01:28:31Z</dcterms:modified>
</cp:coreProperties>
</file>