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71" r:id="rId6"/>
    <p:sldId id="261" r:id="rId7"/>
    <p:sldId id="269" r:id="rId8"/>
    <p:sldId id="264" r:id="rId9"/>
    <p:sldId id="272" r:id="rId10"/>
    <p:sldId id="270" r:id="rId11"/>
    <p:sldId id="27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5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Librarians’ Perception of Disaster Preparedness as Precursor for Effective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0BD0C-6839-4D8B-B674-ACB285506DF5}"/>
              </a:ext>
            </a:extLst>
          </p:cNvPr>
          <p:cNvSpPr/>
          <p:nvPr/>
        </p:nvSpPr>
        <p:spPr>
          <a:xfrm>
            <a:off x="7124700" y="2419350"/>
            <a:ext cx="4057650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400" dirty="0">
                <a:solidFill>
                  <a:schemeClr val="tx1"/>
                </a:solidFill>
              </a:rPr>
              <a:t>      </a:t>
            </a:r>
            <a:r>
              <a:rPr lang="en-ID" sz="1600" dirty="0">
                <a:solidFill>
                  <a:schemeClr val="tx1"/>
                </a:solidFill>
              </a:rPr>
              <a:t>A</a:t>
            </a:r>
            <a:r>
              <a:rPr lang="en-US" sz="1600" dirty="0" err="1">
                <a:solidFill>
                  <a:schemeClr val="tx1"/>
                </a:solidFill>
              </a:rPr>
              <a:t>nggota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Kelompok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Mutiara </a:t>
            </a:r>
            <a:r>
              <a:rPr lang="en-US" sz="1400" dirty="0" err="1">
                <a:solidFill>
                  <a:schemeClr val="tx1"/>
                </a:solidFill>
              </a:rPr>
              <a:t>Madini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Rasyida</a:t>
            </a:r>
            <a:r>
              <a:rPr lang="en-US" sz="1400" dirty="0">
                <a:solidFill>
                  <a:schemeClr val="tx1"/>
                </a:solidFill>
              </a:rPr>
              <a:t> (071911633016)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</a:t>
            </a:r>
            <a:r>
              <a:rPr lang="en-US" sz="1400" dirty="0" err="1">
                <a:solidFill>
                  <a:schemeClr val="tx1"/>
                </a:solidFill>
              </a:rPr>
              <a:t>Yollanda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Nundy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Alshafa</a:t>
            </a:r>
            <a:r>
              <a:rPr lang="en-US" sz="1400" dirty="0">
                <a:solidFill>
                  <a:schemeClr val="tx1"/>
                </a:solidFill>
              </a:rPr>
              <a:t> (071911633037)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Na </a:t>
            </a:r>
            <a:r>
              <a:rPr lang="en-US" sz="1400" dirty="0" err="1">
                <a:solidFill>
                  <a:schemeClr val="tx1"/>
                </a:solidFill>
              </a:rPr>
              <a:t>Arina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Elhaq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Fidatama</a:t>
            </a:r>
            <a:r>
              <a:rPr lang="en-US" sz="1400" dirty="0">
                <a:solidFill>
                  <a:schemeClr val="tx1"/>
                </a:solidFill>
              </a:rPr>
              <a:t> (071911633063)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</a:t>
            </a:r>
            <a:r>
              <a:rPr lang="en-US" sz="1400" dirty="0" err="1">
                <a:solidFill>
                  <a:schemeClr val="tx1"/>
                </a:solidFill>
              </a:rPr>
              <a:t>Bayu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Nuswantoro</a:t>
            </a:r>
            <a:r>
              <a:rPr lang="en-US" sz="1400" dirty="0">
                <a:solidFill>
                  <a:schemeClr val="tx1"/>
                </a:solidFill>
              </a:rPr>
              <a:t> (071911633069)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</a:t>
            </a:r>
            <a:r>
              <a:rPr lang="en-US" sz="1400" dirty="0" err="1">
                <a:solidFill>
                  <a:schemeClr val="tx1"/>
                </a:solidFill>
              </a:rPr>
              <a:t>Meria</a:t>
            </a:r>
            <a:r>
              <a:rPr lang="en-US" sz="1400" dirty="0">
                <a:solidFill>
                  <a:schemeClr val="tx1"/>
                </a:solidFill>
              </a:rPr>
              <a:t>  Agustin (071911633082)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C8FAA4-57E0-427A-9CC9-D02A13DED208}"/>
              </a:ext>
            </a:extLst>
          </p:cNvPr>
          <p:cNvSpPr/>
          <p:nvPr/>
        </p:nvSpPr>
        <p:spPr>
          <a:xfrm>
            <a:off x="7361989" y="2606394"/>
            <a:ext cx="3588780" cy="1527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23F72580-299B-42E3-BE35-700BC6C9B2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F505E-1E8A-4959-A856-EB28FE9A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7700"/>
            <a:ext cx="10058400" cy="1371600"/>
          </a:xfrm>
          <a:solidFill>
            <a:schemeClr val="bg1"/>
          </a:solidFill>
        </p:spPr>
        <p:txBody>
          <a:bodyPr/>
          <a:lstStyle/>
          <a:p>
            <a:r>
              <a:rPr lang="en-ID" b="1" dirty="0"/>
              <a:t>	</a:t>
            </a:r>
            <a:r>
              <a:rPr lang="en-ID" b="1" dirty="0" err="1"/>
              <a:t>Latar</a:t>
            </a:r>
            <a:r>
              <a:rPr lang="en-ID" b="1" dirty="0"/>
              <a:t> </a:t>
            </a:r>
            <a:r>
              <a:rPr lang="en-ID" b="1" dirty="0" err="1"/>
              <a:t>Belakang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2B73-C868-4A85-B6B8-39BC95D8845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2B9E95-A181-45F1-82DD-315985633E69}"/>
              </a:ext>
            </a:extLst>
          </p:cNvPr>
          <p:cNvSpPr/>
          <p:nvPr/>
        </p:nvSpPr>
        <p:spPr>
          <a:xfrm>
            <a:off x="1695450" y="2438400"/>
            <a:ext cx="8801100" cy="308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Pentingnya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pelestarian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sumber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perpustakaan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Telah </a:t>
            </a:r>
            <a:r>
              <a:rPr lang="en-US" sz="2400" dirty="0" err="1">
                <a:solidFill>
                  <a:schemeClr val="tx1"/>
                </a:solidFill>
              </a:rPr>
              <a:t>terjadi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dua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bencana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kebakaran</a:t>
            </a:r>
            <a:r>
              <a:rPr lang="en-US" sz="2400" dirty="0">
                <a:solidFill>
                  <a:schemeClr val="tx1"/>
                </a:solidFill>
              </a:rPr>
              <a:t> di </a:t>
            </a:r>
            <a:r>
              <a:rPr lang="en-US" sz="2400" dirty="0" err="1">
                <a:solidFill>
                  <a:schemeClr val="tx1"/>
                </a:solidFill>
              </a:rPr>
              <a:t>dua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kampus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perpustakaan</a:t>
            </a:r>
            <a:r>
              <a:rPr lang="en-US" sz="2400">
                <a:solidFill>
                  <a:schemeClr val="tx1"/>
                </a:solidFill>
              </a:rPr>
              <a:t> Universitas </a:t>
            </a:r>
            <a:r>
              <a:rPr lang="en-US" sz="2400" dirty="0">
                <a:solidFill>
                  <a:schemeClr val="tx1"/>
                </a:solidFill>
              </a:rPr>
              <a:t>Jos, Nigeria Utara masing-masing pada </a:t>
            </a:r>
            <a:r>
              <a:rPr lang="en-US" sz="2400" dirty="0" err="1">
                <a:solidFill>
                  <a:schemeClr val="tx1"/>
                </a:solidFill>
              </a:rPr>
              <a:t>tahun</a:t>
            </a:r>
            <a:r>
              <a:rPr lang="en-US" sz="2400" dirty="0">
                <a:solidFill>
                  <a:schemeClr val="tx1"/>
                </a:solidFill>
              </a:rPr>
              <a:t> 2013 dan 2016.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C9E41B-30DF-4A0E-BEFC-FD4A30E8874A}"/>
              </a:ext>
            </a:extLst>
          </p:cNvPr>
          <p:cNvSpPr/>
          <p:nvPr/>
        </p:nvSpPr>
        <p:spPr>
          <a:xfrm>
            <a:off x="1285875" y="857250"/>
            <a:ext cx="9610725" cy="962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8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23F72580-299B-42E3-BE35-700BC6C9B2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F505E-1E8A-4959-A856-EB28FE9A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7700"/>
            <a:ext cx="10058400" cy="1371600"/>
          </a:xfrm>
          <a:solidFill>
            <a:schemeClr val="bg1"/>
          </a:solidFill>
        </p:spPr>
        <p:txBody>
          <a:bodyPr/>
          <a:lstStyle/>
          <a:p>
            <a:r>
              <a:rPr lang="en-ID" b="1" dirty="0"/>
              <a:t>	</a:t>
            </a:r>
            <a:r>
              <a:rPr lang="en-ID" b="1" dirty="0" err="1"/>
              <a:t>Fokus</a:t>
            </a:r>
            <a:r>
              <a:rPr lang="en-ID" b="1" dirty="0"/>
              <a:t> </a:t>
            </a:r>
            <a:r>
              <a:rPr lang="en-ID" b="1" dirty="0" err="1"/>
              <a:t>Masalah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2B73-C868-4A85-B6B8-39BC95D8845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2B9E95-A181-45F1-82DD-315985633E69}"/>
              </a:ext>
            </a:extLst>
          </p:cNvPr>
          <p:cNvSpPr/>
          <p:nvPr/>
        </p:nvSpPr>
        <p:spPr>
          <a:xfrm>
            <a:off x="1695450" y="2438400"/>
            <a:ext cx="8801100" cy="308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meneliti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tentang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persepsi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pustakawan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tentang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kesiapsiagaan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bencana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pengaruhnya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terhadap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pelestarian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efektif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konservasi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sumber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perpustakaan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Fokus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penelitian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dilakukan</a:t>
            </a:r>
            <a:r>
              <a:rPr lang="en-US" sz="2000" dirty="0">
                <a:solidFill>
                  <a:schemeClr val="tx1"/>
                </a:solidFill>
              </a:rPr>
              <a:t> pada </a:t>
            </a:r>
            <a:r>
              <a:rPr lang="en-US" sz="2000" dirty="0" err="1">
                <a:solidFill>
                  <a:schemeClr val="tx1"/>
                </a:solidFill>
              </a:rPr>
              <a:t>perpustakaan</a:t>
            </a:r>
            <a:r>
              <a:rPr lang="en-US" sz="2000" dirty="0">
                <a:solidFill>
                  <a:schemeClr val="tx1"/>
                </a:solidFill>
              </a:rPr>
              <a:t> universitas di wilayah zona </a:t>
            </a:r>
            <a:r>
              <a:rPr lang="en-US" sz="2000" dirty="0" err="1">
                <a:solidFill>
                  <a:schemeClr val="tx1"/>
                </a:solidFill>
              </a:rPr>
              <a:t>geopolitik</a:t>
            </a:r>
            <a:r>
              <a:rPr lang="en-US" sz="2000" dirty="0">
                <a:solidFill>
                  <a:schemeClr val="tx1"/>
                </a:solidFill>
              </a:rPr>
              <a:t> barat </a:t>
            </a:r>
            <a:r>
              <a:rPr lang="en-US" sz="2000" dirty="0" err="1">
                <a:solidFill>
                  <a:schemeClr val="tx1"/>
                </a:solidFill>
              </a:rPr>
              <a:t>daya</a:t>
            </a:r>
            <a:r>
              <a:rPr lang="en-US" sz="2000" dirty="0">
                <a:solidFill>
                  <a:schemeClr val="tx1"/>
                </a:solidFill>
              </a:rPr>
              <a:t> Nigeria.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C9E41B-30DF-4A0E-BEFC-FD4A30E8874A}"/>
              </a:ext>
            </a:extLst>
          </p:cNvPr>
          <p:cNvSpPr/>
          <p:nvPr/>
        </p:nvSpPr>
        <p:spPr>
          <a:xfrm>
            <a:off x="1285875" y="857250"/>
            <a:ext cx="9610725" cy="962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6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23F72580-299B-42E3-BE35-700BC6C9B2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F505E-1E8A-4959-A856-EB28FE9A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7700"/>
            <a:ext cx="10058400" cy="1371600"/>
          </a:xfrm>
          <a:solidFill>
            <a:schemeClr val="bg1"/>
          </a:solidFill>
        </p:spPr>
        <p:txBody>
          <a:bodyPr/>
          <a:lstStyle/>
          <a:p>
            <a:r>
              <a:rPr lang="en-ID" b="1" dirty="0"/>
              <a:t>	</a:t>
            </a:r>
            <a:r>
              <a:rPr lang="en-ID" b="1" dirty="0" err="1"/>
              <a:t>Metode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2B73-C868-4A85-B6B8-39BC95D88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28850"/>
            <a:ext cx="10058400" cy="372389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2B9E95-A181-45F1-82DD-315985633E69}"/>
              </a:ext>
            </a:extLst>
          </p:cNvPr>
          <p:cNvSpPr/>
          <p:nvPr/>
        </p:nvSpPr>
        <p:spPr>
          <a:xfrm>
            <a:off x="1840706" y="2514600"/>
            <a:ext cx="8501062" cy="2962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Prosedur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000" dirty="0" err="1">
                <a:solidFill>
                  <a:schemeClr val="tx1"/>
                </a:solidFill>
              </a:rPr>
              <a:t>Sampel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diambil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secara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acak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menggunakan</a:t>
            </a:r>
            <a:r>
              <a:rPr lang="en-US" sz="2000" dirty="0">
                <a:solidFill>
                  <a:schemeClr val="tx1"/>
                </a:solidFill>
              </a:rPr>
              <a:t> system ballot.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Peserta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 err="1">
                <a:solidFill>
                  <a:schemeClr val="tx1"/>
                </a:solidFill>
              </a:rPr>
              <a:t>Populasi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000" dirty="0" err="1">
                <a:solidFill>
                  <a:schemeClr val="tx1"/>
                </a:solidFill>
              </a:rPr>
              <a:t>Pustakawan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profesional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pegawai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perpustakaan</a:t>
            </a:r>
            <a:r>
              <a:rPr lang="en-US" sz="2000" dirty="0">
                <a:solidFill>
                  <a:schemeClr val="tx1"/>
                </a:solidFill>
              </a:rPr>
              <a:t> yang juga </a:t>
            </a:r>
            <a:r>
              <a:rPr lang="en-US" sz="2000" dirty="0" err="1">
                <a:solidFill>
                  <a:schemeClr val="tx1"/>
                </a:solidFill>
              </a:rPr>
              <a:t>disebut</a:t>
            </a:r>
            <a:r>
              <a:rPr lang="en-US" sz="2000" dirty="0">
                <a:solidFill>
                  <a:schemeClr val="tx1"/>
                </a:solidFill>
              </a:rPr>
              <a:t> para-</a:t>
            </a:r>
            <a:r>
              <a:rPr lang="en-US" sz="2000" dirty="0" err="1">
                <a:solidFill>
                  <a:schemeClr val="tx1"/>
                </a:solidFill>
              </a:rPr>
              <a:t>profesional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berasal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14 universitas di 6 negara </a:t>
            </a:r>
            <a:r>
              <a:rPr lang="en-US" sz="2000" dirty="0" err="1">
                <a:solidFill>
                  <a:schemeClr val="tx1"/>
                </a:solidFill>
              </a:rPr>
              <a:t>bagian</a:t>
            </a:r>
            <a:r>
              <a:rPr lang="en-US" sz="2000" dirty="0">
                <a:solidFill>
                  <a:schemeClr val="tx1"/>
                </a:solidFill>
              </a:rPr>
              <a:t> di barat </a:t>
            </a:r>
            <a:r>
              <a:rPr lang="en-US" sz="2000" dirty="0" err="1">
                <a:solidFill>
                  <a:schemeClr val="tx1"/>
                </a:solidFill>
              </a:rPr>
              <a:t>daya</a:t>
            </a:r>
            <a:r>
              <a:rPr lang="en-US" sz="2000" dirty="0">
                <a:solidFill>
                  <a:schemeClr val="tx1"/>
                </a:solidFill>
              </a:rPr>
              <a:t> wilayah </a:t>
            </a:r>
            <a:r>
              <a:rPr lang="en-US" sz="2000" dirty="0" err="1">
                <a:solidFill>
                  <a:schemeClr val="tx1"/>
                </a:solidFill>
              </a:rPr>
              <a:t>geopolitik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Instrument </a:t>
            </a:r>
          </a:p>
          <a:p>
            <a:pPr algn="just"/>
            <a:r>
              <a:rPr lang="en-US" sz="2000" dirty="0" err="1">
                <a:solidFill>
                  <a:schemeClr val="tx1"/>
                </a:solidFill>
              </a:rPr>
              <a:t>Kuesioner</a:t>
            </a:r>
            <a:r>
              <a:rPr lang="en-US" sz="2000" dirty="0">
                <a:solidFill>
                  <a:schemeClr val="tx1"/>
                </a:solidFill>
              </a:rPr>
              <a:t> dan interview </a:t>
            </a:r>
            <a:r>
              <a:rPr lang="en-US" sz="2000" dirty="0" err="1">
                <a:solidFill>
                  <a:schemeClr val="tx1"/>
                </a:solidFill>
              </a:rPr>
              <a:t>digunakan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pengumpulan</a:t>
            </a:r>
            <a:r>
              <a:rPr lang="en-US" sz="2000" dirty="0">
                <a:solidFill>
                  <a:schemeClr val="tx1"/>
                </a:solidFill>
              </a:rPr>
              <a:t> data.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C9E41B-30DF-4A0E-BEFC-FD4A30E8874A}"/>
              </a:ext>
            </a:extLst>
          </p:cNvPr>
          <p:cNvSpPr/>
          <p:nvPr/>
        </p:nvSpPr>
        <p:spPr>
          <a:xfrm>
            <a:off x="1285875" y="857250"/>
            <a:ext cx="9610725" cy="962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9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4A3B-6E17-4F30-BC68-8938FA78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E0559E3F-79D4-4C70-9B79-935F6E1750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0160C30-2209-4928-94E6-9C14813BB3CE}"/>
              </a:ext>
            </a:extLst>
          </p:cNvPr>
          <p:cNvSpPr txBox="1">
            <a:spLocks/>
          </p:cNvSpPr>
          <p:nvPr/>
        </p:nvSpPr>
        <p:spPr>
          <a:xfrm>
            <a:off x="1057274" y="564832"/>
            <a:ext cx="10058400" cy="1371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D" b="1" dirty="0"/>
              <a:t>	</a:t>
            </a:r>
            <a:r>
              <a:rPr lang="en-ID" b="1" dirty="0" err="1"/>
              <a:t>Teori</a:t>
            </a:r>
            <a:endParaRPr lang="en-ID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1492D7-352E-4FA6-B7C9-B79FF4660432}"/>
              </a:ext>
            </a:extLst>
          </p:cNvPr>
          <p:cNvSpPr/>
          <p:nvPr/>
        </p:nvSpPr>
        <p:spPr>
          <a:xfrm>
            <a:off x="1290637" y="769619"/>
            <a:ext cx="9610725" cy="962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73ABE1-E620-4D55-B68B-54AA502B1A17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40C7D9-A231-4866-A848-94AB5D7C75DB}"/>
              </a:ext>
            </a:extLst>
          </p:cNvPr>
          <p:cNvSpPr/>
          <p:nvPr/>
        </p:nvSpPr>
        <p:spPr>
          <a:xfrm>
            <a:off x="1695450" y="2438400"/>
            <a:ext cx="8801100" cy="308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Terungkap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berusaha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menentukan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pelestarian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konservasi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diterapkan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bahan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perpustakaan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perpustakaan</a:t>
            </a:r>
            <a:r>
              <a:rPr lang="en-US" dirty="0">
                <a:solidFill>
                  <a:schemeClr val="tx1"/>
                </a:solidFill>
              </a:rPr>
              <a:t> universitas di Nigeria Barat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membersihkan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debu</a:t>
            </a:r>
            <a:r>
              <a:rPr lang="en-US" dirty="0">
                <a:solidFill>
                  <a:schemeClr val="tx1"/>
                </a:solidFill>
              </a:rPr>
              <a:t>, dan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memungkinkan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aliran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udara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bebas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kegiatan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pelestarian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konservasi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Osunride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Adetunla</a:t>
            </a:r>
            <a:r>
              <a:rPr lang="en-US" dirty="0">
                <a:solidFill>
                  <a:schemeClr val="tx1"/>
                </a:solidFill>
              </a:rPr>
              <a:t>, 2016).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	Banyak </a:t>
            </a:r>
            <a:r>
              <a:rPr lang="en-US" dirty="0" err="1">
                <a:solidFill>
                  <a:schemeClr val="tx1"/>
                </a:solidFill>
              </a:rPr>
              <a:t>teknik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diusulkan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melestarikan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digital. </a:t>
            </a:r>
            <a:r>
              <a:rPr lang="en-US" dirty="0" err="1">
                <a:solidFill>
                  <a:schemeClr val="tx1"/>
                </a:solidFill>
              </a:rPr>
              <a:t>Diantaranya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migrasi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emulasi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penyegaran,enkapsulasi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replikasi</a:t>
            </a:r>
            <a:r>
              <a:rPr lang="en-US" dirty="0">
                <a:solidFill>
                  <a:schemeClr val="tx1"/>
                </a:solidFill>
              </a:rPr>
              <a:t> (Gaur &amp; Tripathi, 2012).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935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F5F7-D371-427E-9DCA-0038B937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E4447-293C-4A2A-A41D-0074BAF4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0AC33FC2-BD97-4DC8-9EFA-0D34A0799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BDAE3601-7398-473B-86EF-553ECA7B27B5}"/>
              </a:ext>
            </a:extLst>
          </p:cNvPr>
          <p:cNvSpPr txBox="1">
            <a:spLocks/>
          </p:cNvSpPr>
          <p:nvPr/>
        </p:nvSpPr>
        <p:spPr>
          <a:xfrm>
            <a:off x="1066800" y="1504188"/>
            <a:ext cx="10058400" cy="384962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Garamond" pitchFamily="18" charset="0"/>
              <a:buNone/>
            </a:pPr>
            <a:endParaRPr lang="en-US" sz="1800">
              <a:solidFill>
                <a:schemeClr val="tx1"/>
              </a:solidFill>
            </a:endParaRPr>
          </a:p>
          <a:p>
            <a:pPr marL="0" indent="0" algn="just">
              <a:buFont typeface="Garamond" pitchFamily="18" charset="0"/>
              <a:buNone/>
            </a:pPr>
            <a:endParaRPr lang="en-US" sz="1800">
              <a:solidFill>
                <a:schemeClr val="tx1"/>
              </a:solidFill>
            </a:endParaRPr>
          </a:p>
          <a:p>
            <a:pPr marL="0" indent="0" algn="just">
              <a:buFont typeface="Garamond" pitchFamily="18" charset="0"/>
              <a:buNone/>
            </a:pPr>
            <a:r>
              <a:rPr lang="en-US" sz="1800">
                <a:solidFill>
                  <a:schemeClr val="tx1"/>
                </a:solidFill>
              </a:rPr>
              <a:t>		</a:t>
            </a:r>
          </a:p>
          <a:p>
            <a:pPr marL="0" indent="0" algn="just">
              <a:buFont typeface="Garamond" pitchFamily="18" charset="0"/>
              <a:buNone/>
            </a:pPr>
            <a:endParaRPr lang="en-US" sz="1800">
              <a:solidFill>
                <a:schemeClr val="tx1"/>
              </a:solidFill>
            </a:endParaRPr>
          </a:p>
          <a:p>
            <a:pPr marL="0" indent="0" algn="just">
              <a:buFont typeface="Garamond" pitchFamily="18" charset="0"/>
              <a:buNone/>
            </a:pPr>
            <a:r>
              <a:rPr lang="en-US" sz="1800">
                <a:solidFill>
                  <a:schemeClr val="tx1"/>
                </a:solidFill>
              </a:rPr>
              <a:t>		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8E5B58-E73F-414D-9AD0-9DAC4695FFC3}"/>
              </a:ext>
            </a:extLst>
          </p:cNvPr>
          <p:cNvSpPr/>
          <p:nvPr/>
        </p:nvSpPr>
        <p:spPr>
          <a:xfrm>
            <a:off x="1695450" y="1885950"/>
            <a:ext cx="8801100" cy="308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en-US" sz="4000" b="1" dirty="0">
                <a:solidFill>
                  <a:schemeClr val="tx1"/>
                </a:solidFill>
              </a:rPr>
              <a:t>	</a:t>
            </a:r>
          </a:p>
          <a:p>
            <a:pPr marL="0" indent="0" algn="just">
              <a:buNone/>
            </a:pPr>
            <a:r>
              <a:rPr lang="en-US" sz="4000" b="1" dirty="0">
                <a:solidFill>
                  <a:schemeClr val="tx1"/>
                </a:solidFill>
                <a:latin typeface="+mj-lt"/>
              </a:rPr>
              <a:t>	Hasil dan </a:t>
            </a:r>
            <a:r>
              <a:rPr lang="en-US" sz="4000" b="1" dirty="0" err="1">
                <a:solidFill>
                  <a:schemeClr val="tx1"/>
                </a:solidFill>
                <a:latin typeface="+mj-lt"/>
              </a:rPr>
              <a:t>Analisis</a:t>
            </a:r>
            <a:endParaRPr lang="en-US" sz="4000" b="1" dirty="0">
              <a:solidFill>
                <a:schemeClr val="tx1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sz="4000" b="1" dirty="0">
                <a:solidFill>
                  <a:schemeClr val="tx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1553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4A3B-6E17-4F30-BC68-8938FA78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E0559E3F-79D4-4C70-9B79-935F6E1750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73ABE1-E620-4D55-B68B-54AA502B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90600"/>
            <a:ext cx="10058400" cy="4962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40C7D9-A231-4866-A848-94AB5D7C75DB}"/>
              </a:ext>
            </a:extLst>
          </p:cNvPr>
          <p:cNvSpPr/>
          <p:nvPr/>
        </p:nvSpPr>
        <p:spPr>
          <a:xfrm>
            <a:off x="1695450" y="1381125"/>
            <a:ext cx="8801100" cy="414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algn="just"/>
            <a:r>
              <a:rPr lang="en-US" i="1" dirty="0">
                <a:solidFill>
                  <a:schemeClr val="tx1"/>
                </a:solidFill>
              </a:rPr>
              <a:t>	</a:t>
            </a:r>
          </a:p>
          <a:p>
            <a:pPr algn="just"/>
            <a:r>
              <a:rPr lang="en-US" i="1" dirty="0">
                <a:solidFill>
                  <a:schemeClr val="tx1"/>
                </a:solidFill>
              </a:rPr>
              <a:t>	</a:t>
            </a:r>
            <a:r>
              <a:rPr lang="en-US" i="1" dirty="0" err="1">
                <a:solidFill>
                  <a:schemeClr val="tx1"/>
                </a:solidFill>
              </a:rPr>
              <a:t>Apa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hubungan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antara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persepsi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umum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pustakawan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dengan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kesiapsiagaan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bencana</a:t>
            </a:r>
            <a:r>
              <a:rPr lang="en-US" i="1" dirty="0">
                <a:solidFill>
                  <a:schemeClr val="tx1"/>
                </a:solidFill>
              </a:rPr>
              <a:t> dan </a:t>
            </a:r>
            <a:r>
              <a:rPr lang="en-US" i="1" dirty="0" err="1">
                <a:solidFill>
                  <a:schemeClr val="tx1"/>
                </a:solidFill>
              </a:rPr>
              <a:t>efektivitas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preservasi</a:t>
            </a:r>
            <a:r>
              <a:rPr lang="en-US" i="1" dirty="0">
                <a:solidFill>
                  <a:schemeClr val="tx1"/>
                </a:solidFill>
              </a:rPr>
              <a:t> dan </a:t>
            </a:r>
            <a:r>
              <a:rPr lang="en-US" i="1" dirty="0" err="1">
                <a:solidFill>
                  <a:schemeClr val="tx1"/>
                </a:solidFill>
              </a:rPr>
              <a:t>konservasi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sumber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daya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perpustakaan</a:t>
            </a:r>
            <a:r>
              <a:rPr lang="en-US" i="1" dirty="0">
                <a:solidFill>
                  <a:schemeClr val="tx1"/>
                </a:solidFill>
              </a:rPr>
              <a:t>?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Responden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sangat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menyetujui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preservasi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konservasi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efektif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dicapai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perpustakaan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menggabungkan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langkah-langkah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kesiapsiagaan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bencana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memastikan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keamanan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, dan juga </a:t>
            </a:r>
            <a:r>
              <a:rPr lang="en-US" dirty="0" err="1">
                <a:solidFill>
                  <a:schemeClr val="tx1"/>
                </a:solidFill>
              </a:rPr>
              <a:t>sangat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menyetujui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kesiapsiagaan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bencana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prioritas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sekunder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	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4A3B-6E17-4F30-BC68-8938FA78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E0559E3F-79D4-4C70-9B79-935F6E1750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73ABE1-E620-4D55-B68B-54AA502B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90600"/>
            <a:ext cx="10058400" cy="4962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40C7D9-A231-4866-A848-94AB5D7C75DB}"/>
              </a:ext>
            </a:extLst>
          </p:cNvPr>
          <p:cNvSpPr/>
          <p:nvPr/>
        </p:nvSpPr>
        <p:spPr>
          <a:xfrm>
            <a:off x="1695450" y="1381125"/>
            <a:ext cx="8801100" cy="414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	</a:t>
            </a:r>
            <a:endParaRPr lang="en-US" sz="1800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i="1" dirty="0" err="1">
                <a:solidFill>
                  <a:schemeClr val="tx1"/>
                </a:solidFill>
              </a:rPr>
              <a:t>Bagaimana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langkah-langkah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kesiapsiagaan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bencana</a:t>
            </a:r>
            <a:r>
              <a:rPr lang="en-US" i="1" dirty="0">
                <a:solidFill>
                  <a:schemeClr val="tx1"/>
                </a:solidFill>
              </a:rPr>
              <a:t> yang </a:t>
            </a:r>
            <a:r>
              <a:rPr lang="en-US" i="1" dirty="0" err="1">
                <a:solidFill>
                  <a:schemeClr val="tx1"/>
                </a:solidFill>
              </a:rPr>
              <a:t>diberlakukan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berdampak</a:t>
            </a:r>
            <a:r>
              <a:rPr lang="en-US" i="1" dirty="0">
                <a:solidFill>
                  <a:schemeClr val="tx1"/>
                </a:solidFill>
              </a:rPr>
              <a:t> pada </a:t>
            </a:r>
            <a:r>
              <a:rPr lang="en-US" i="1" dirty="0" err="1">
                <a:solidFill>
                  <a:schemeClr val="tx1"/>
                </a:solidFill>
              </a:rPr>
              <a:t>efektivitas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pelestarian</a:t>
            </a:r>
            <a:r>
              <a:rPr lang="en-US" i="1" dirty="0">
                <a:solidFill>
                  <a:schemeClr val="tx1"/>
                </a:solidFill>
              </a:rPr>
              <a:t> dan </a:t>
            </a:r>
            <a:r>
              <a:rPr lang="en-US" i="1" dirty="0" err="1">
                <a:solidFill>
                  <a:schemeClr val="tx1"/>
                </a:solidFill>
              </a:rPr>
              <a:t>konservasi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sumber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daya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perpustakaan</a:t>
            </a:r>
            <a:r>
              <a:rPr lang="en-US" i="1" dirty="0">
                <a:solidFill>
                  <a:schemeClr val="tx1"/>
                </a:solidFill>
              </a:rPr>
              <a:t>?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Diketahui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praktik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preservasi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konservasi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berlaku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perpustakaan</a:t>
            </a:r>
            <a:r>
              <a:rPr lang="en-US" dirty="0">
                <a:solidFill>
                  <a:schemeClr val="tx1"/>
                </a:solidFill>
              </a:rPr>
              <a:t> universitas Nigeria Selatan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condong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cetak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elektronik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Alasan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masuk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preservasi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konservasi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cetak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ekonomis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digital.</a:t>
            </a:r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8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4A3B-6E17-4F30-BC68-8938FA78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E0559E3F-79D4-4C70-9B79-935F6E1750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0160C30-2209-4928-94E6-9C14813BB3CE}"/>
              </a:ext>
            </a:extLst>
          </p:cNvPr>
          <p:cNvSpPr txBox="1">
            <a:spLocks/>
          </p:cNvSpPr>
          <p:nvPr/>
        </p:nvSpPr>
        <p:spPr>
          <a:xfrm>
            <a:off x="1057274" y="564832"/>
            <a:ext cx="10058400" cy="1371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D" b="1" dirty="0"/>
              <a:t>	Kesimpulan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1492D7-352E-4FA6-B7C9-B79FF4660432}"/>
              </a:ext>
            </a:extLst>
          </p:cNvPr>
          <p:cNvSpPr/>
          <p:nvPr/>
        </p:nvSpPr>
        <p:spPr>
          <a:xfrm>
            <a:off x="1290637" y="769619"/>
            <a:ext cx="9610725" cy="962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73ABE1-E620-4D55-B68B-54AA502B1A17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40C7D9-A231-4866-A848-94AB5D7C75DB}"/>
              </a:ext>
            </a:extLst>
          </p:cNvPr>
          <p:cNvSpPr/>
          <p:nvPr/>
        </p:nvSpPr>
        <p:spPr>
          <a:xfrm>
            <a:off x="1695450" y="2438400"/>
            <a:ext cx="8801100" cy="308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mengkaji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persepsi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pustakawan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tentang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kesiapsiagaan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bencana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dampaknya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keefektifan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pelestarian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konservasi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perpustakaan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perpustakaan</a:t>
            </a:r>
            <a:r>
              <a:rPr lang="en-US" dirty="0">
                <a:solidFill>
                  <a:schemeClr val="tx1"/>
                </a:solidFill>
              </a:rPr>
              <a:t> universitas di Nigeria Barat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Kemudian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pembenaran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empiris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terkait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kontribusi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independen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pelestarian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kesiapsiagaan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bencana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keamanan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keseluruhan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jangka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panjang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Efek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gabungan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penerapan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kedua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terbukti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menjamin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keamanan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fasilitas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perpustakaan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kenyamanan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pemustaka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berkunjung</a:t>
            </a:r>
            <a:r>
              <a:rPr lang="en-US" dirty="0">
                <a:solidFill>
                  <a:schemeClr val="tx1"/>
                </a:solidFill>
              </a:rPr>
              <a:t>. Lalu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empiris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menunjukkan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kegiatan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pelestarian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langkah-langkah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kesiapsiagaan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bencana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berkorelasi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saling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melengkapi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428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{6D5FDAA6-CF45-4D21-8A95-CD44386B3237}tf56410444_win32</Template>
  <TotalTime>52</TotalTime>
  <Words>499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Garamond</vt:lpstr>
      <vt:lpstr>SavonVTI</vt:lpstr>
      <vt:lpstr>Librarians’ Perception of Disaster Preparedness as Precursor for Effective</vt:lpstr>
      <vt:lpstr> Latar Belakang</vt:lpstr>
      <vt:lpstr> Fokus Masalah</vt:lpstr>
      <vt:lpstr> Metode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Librarians’ Perception of Disaster Preparedness as Precursor for Effective</dc:title>
  <dc:creator>Ara Na</dc:creator>
  <cp:lastModifiedBy>Ara Na</cp:lastModifiedBy>
  <cp:revision>10</cp:revision>
  <dcterms:created xsi:type="dcterms:W3CDTF">2020-09-21T12:36:26Z</dcterms:created>
  <dcterms:modified xsi:type="dcterms:W3CDTF">2020-09-23T07:00:34Z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