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66" r:id="rId25"/>
    <p:sldId id="267" r:id="rId26"/>
    <p:sldId id="268" r:id="rId27"/>
    <p:sldId id="292" r:id="rId28"/>
    <p:sldId id="293" r:id="rId29"/>
    <p:sldId id="294" r:id="rId30"/>
    <p:sldId id="269" r:id="rId31"/>
    <p:sldId id="295" r:id="rId32"/>
    <p:sldId id="296" r:id="rId33"/>
    <p:sldId id="297" r:id="rId34"/>
    <p:sldId id="298" r:id="rId35"/>
    <p:sldId id="299" r:id="rId36"/>
    <p:sldId id="271" r:id="rId37"/>
    <p:sldId id="272" r:id="rId38"/>
    <p:sldId id="273" r:id="rId39"/>
    <p:sldId id="275" r:id="rId40"/>
    <p:sldId id="274" r:id="rId41"/>
    <p:sldId id="276" r:id="rId42"/>
    <p:sldId id="277" r:id="rId43"/>
    <p:sldId id="278" r:id="rId44"/>
    <p:sldId id="311" r:id="rId45"/>
    <p:sldId id="312" r:id="rId46"/>
    <p:sldId id="313" r:id="rId47"/>
    <p:sldId id="319" r:id="rId48"/>
    <p:sldId id="314" r:id="rId49"/>
    <p:sldId id="315" r:id="rId50"/>
    <p:sldId id="316" r:id="rId51"/>
    <p:sldId id="317" r:id="rId52"/>
    <p:sldId id="318" r:id="rId53"/>
    <p:sldId id="31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226" autoAdjust="0"/>
  </p:normalViewPr>
  <p:slideViewPr>
    <p:cSldViewPr snapToGrid="0">
      <p:cViewPr>
        <p:scale>
          <a:sx n="60" d="100"/>
          <a:sy n="60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247A7-402D-4B07-AD5A-3335545AC62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0BD9C-F54A-46F5-8E50-470845E7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87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0BD9C-F54A-46F5-8E50-470845E705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81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Aman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dimaksud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memenuhi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aspek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keamanan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dijelaskan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0BD9C-F54A-46F5-8E50-470845E705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6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400" i="1" dirty="0" smtClean="0"/>
              <a:t>Authorization</a:t>
            </a:r>
            <a:endParaRPr lang="en-US" sz="1400" dirty="0" smtClean="0"/>
          </a:p>
          <a:p>
            <a:pPr lvl="1"/>
            <a:r>
              <a:rPr lang="en-GB" sz="1200" i="1" dirty="0" smtClean="0"/>
              <a:t>Key </a:t>
            </a:r>
            <a:r>
              <a:rPr lang="en-GB" sz="1200" dirty="0" smtClean="0"/>
              <a:t>A </a:t>
            </a:r>
            <a:r>
              <a:rPr lang="en-GB" sz="1200" dirty="0" err="1" smtClean="0"/>
              <a:t>atau</a:t>
            </a:r>
            <a:r>
              <a:rPr lang="en-GB" sz="1200" dirty="0" smtClean="0"/>
              <a:t> </a:t>
            </a:r>
            <a:r>
              <a:rPr lang="en-GB" sz="1200" i="1" dirty="0" smtClean="0"/>
              <a:t>key </a:t>
            </a:r>
            <a:r>
              <a:rPr lang="en-GB" sz="1200" dirty="0" smtClean="0"/>
              <a:t>B yang </a:t>
            </a:r>
            <a:r>
              <a:rPr lang="en-GB" sz="1200" dirty="0" err="1" smtClean="0"/>
              <a:t>digunakan</a:t>
            </a:r>
            <a:r>
              <a:rPr lang="en-GB" sz="1200" dirty="0" smtClean="0"/>
              <a:t> </a:t>
            </a:r>
            <a:r>
              <a:rPr lang="en-GB" sz="1200" dirty="0" err="1" smtClean="0"/>
              <a:t>untuk</a:t>
            </a:r>
            <a:r>
              <a:rPr lang="en-GB" sz="1200" dirty="0" smtClean="0"/>
              <a:t> </a:t>
            </a:r>
            <a:r>
              <a:rPr lang="en-GB" sz="1200" dirty="0" err="1" smtClean="0"/>
              <a:t>melakukan</a:t>
            </a:r>
            <a:r>
              <a:rPr lang="en-GB" sz="1200" dirty="0" smtClean="0"/>
              <a:t> </a:t>
            </a:r>
            <a:r>
              <a:rPr lang="en-GB" sz="1200" dirty="0" err="1" smtClean="0"/>
              <a:t>transaksi</a:t>
            </a:r>
            <a:r>
              <a:rPr lang="en-GB" sz="1200" dirty="0" smtClean="0"/>
              <a:t> </a:t>
            </a:r>
            <a:r>
              <a:rPr lang="en-GB" sz="1200" dirty="0" err="1" smtClean="0"/>
              <a:t>dengan</a:t>
            </a:r>
            <a:r>
              <a:rPr lang="en-GB" sz="1200" dirty="0" smtClean="0"/>
              <a:t> </a:t>
            </a:r>
            <a:r>
              <a:rPr lang="en-GB" sz="1200" dirty="0" err="1" smtClean="0"/>
              <a:t>kartu</a:t>
            </a:r>
            <a:r>
              <a:rPr lang="en-GB" sz="1200" dirty="0" smtClean="0"/>
              <a:t> SISMIC </a:t>
            </a:r>
            <a:r>
              <a:rPr lang="en-GB" sz="1200" dirty="0" err="1" smtClean="0"/>
              <a:t>berbeda-beda</a:t>
            </a:r>
            <a:r>
              <a:rPr lang="en-GB" sz="1200" dirty="0" smtClean="0"/>
              <a:t> </a:t>
            </a:r>
            <a:r>
              <a:rPr lang="en-GB" sz="1200" dirty="0" err="1" smtClean="0"/>
              <a:t>tiap</a:t>
            </a:r>
            <a:r>
              <a:rPr lang="en-GB" sz="1200" dirty="0" smtClean="0"/>
              <a:t> </a:t>
            </a:r>
            <a:r>
              <a:rPr lang="en-GB" sz="1200" dirty="0" err="1" smtClean="0"/>
              <a:t>pihak</a:t>
            </a:r>
            <a:r>
              <a:rPr lang="en-GB" sz="1200" dirty="0" smtClean="0"/>
              <a:t> (</a:t>
            </a:r>
            <a:r>
              <a:rPr lang="en-GB" sz="1200" i="1" dirty="0" smtClean="0"/>
              <a:t>merchant</a:t>
            </a:r>
            <a:r>
              <a:rPr lang="en-GB" sz="1200" dirty="0" smtClean="0"/>
              <a:t>, </a:t>
            </a:r>
            <a:r>
              <a:rPr lang="en-GB" sz="1200" dirty="0" err="1" smtClean="0"/>
              <a:t>penerbit</a:t>
            </a:r>
            <a:r>
              <a:rPr lang="en-GB" sz="1200" dirty="0" smtClean="0"/>
              <a:t> </a:t>
            </a:r>
            <a:r>
              <a:rPr lang="en-GB" sz="1200" dirty="0" err="1" smtClean="0"/>
              <a:t>kartu</a:t>
            </a:r>
            <a:r>
              <a:rPr lang="en-GB" sz="1200" dirty="0" smtClean="0"/>
              <a:t>, </a:t>
            </a:r>
            <a:r>
              <a:rPr lang="en-GB" sz="1200" dirty="0" err="1" smtClean="0"/>
              <a:t>dan</a:t>
            </a:r>
            <a:r>
              <a:rPr lang="en-GB" sz="1200" dirty="0" smtClean="0"/>
              <a:t> </a:t>
            </a:r>
            <a:r>
              <a:rPr lang="en-GB" sz="1200" dirty="0" err="1" smtClean="0"/>
              <a:t>pemilik</a:t>
            </a:r>
            <a:r>
              <a:rPr lang="en-GB" sz="1200" dirty="0" smtClean="0"/>
              <a:t> </a:t>
            </a:r>
            <a:r>
              <a:rPr lang="en-GB" sz="1200" dirty="0" err="1" smtClean="0"/>
              <a:t>kartu</a:t>
            </a:r>
            <a:r>
              <a:rPr lang="en-GB" sz="1200" dirty="0" smtClean="0"/>
              <a:t>) </a:t>
            </a:r>
            <a:r>
              <a:rPr lang="en-GB" sz="1200" dirty="0" err="1" smtClean="0"/>
              <a:t>sehingga</a:t>
            </a:r>
            <a:r>
              <a:rPr lang="en-GB" sz="1200" dirty="0" smtClean="0"/>
              <a:t> </a:t>
            </a:r>
            <a:r>
              <a:rPr lang="en-GB" sz="1200" dirty="0" err="1" smtClean="0"/>
              <a:t>tidak</a:t>
            </a:r>
            <a:r>
              <a:rPr lang="en-GB" sz="1200" dirty="0" smtClean="0"/>
              <a:t> </a:t>
            </a:r>
            <a:r>
              <a:rPr lang="en-GB" sz="1200" dirty="0" err="1" smtClean="0"/>
              <a:t>ada</a:t>
            </a:r>
            <a:r>
              <a:rPr lang="en-GB" sz="1200" dirty="0" smtClean="0"/>
              <a:t> </a:t>
            </a:r>
            <a:r>
              <a:rPr lang="en-GB" sz="1200" dirty="0" err="1" smtClean="0"/>
              <a:t>pihak</a:t>
            </a:r>
            <a:r>
              <a:rPr lang="en-GB" sz="1200" dirty="0" smtClean="0"/>
              <a:t> yang </a:t>
            </a:r>
            <a:r>
              <a:rPr lang="en-GB" sz="1200" dirty="0" err="1" smtClean="0"/>
              <a:t>dapat</a:t>
            </a:r>
            <a:r>
              <a:rPr lang="en-GB" sz="1200" dirty="0" smtClean="0"/>
              <a:t> </a:t>
            </a:r>
            <a:r>
              <a:rPr lang="en-GB" sz="1200" dirty="0" err="1" smtClean="0"/>
              <a:t>menyanggah</a:t>
            </a:r>
            <a:r>
              <a:rPr lang="en-GB" sz="1200" dirty="0" smtClean="0"/>
              <a:t> </a:t>
            </a:r>
            <a:r>
              <a:rPr lang="en-GB" sz="1200" dirty="0" err="1" smtClean="0"/>
              <a:t>transaksi</a:t>
            </a:r>
            <a:r>
              <a:rPr lang="en-GB" sz="1200" dirty="0" smtClean="0"/>
              <a:t> yang </a:t>
            </a:r>
            <a:r>
              <a:rPr lang="en-GB" sz="1200" dirty="0" err="1" smtClean="0"/>
              <a:t>telah</a:t>
            </a:r>
            <a:r>
              <a:rPr lang="en-GB" sz="1200" dirty="0" smtClean="0"/>
              <a:t> </a:t>
            </a:r>
            <a:r>
              <a:rPr lang="en-GB" sz="1200" dirty="0" err="1" smtClean="0"/>
              <a:t>dilakukannya</a:t>
            </a:r>
            <a:r>
              <a:rPr lang="en-GB" sz="1200" dirty="0" smtClean="0"/>
              <a:t> </a:t>
            </a:r>
            <a:r>
              <a:rPr lang="en-GB" sz="1200" dirty="0" err="1" smtClean="0"/>
              <a:t>ataupun</a:t>
            </a:r>
            <a:r>
              <a:rPr lang="en-GB" sz="1200" dirty="0" smtClean="0"/>
              <a:t> </a:t>
            </a:r>
            <a:r>
              <a:rPr lang="en-GB" sz="1200" dirty="0" err="1" smtClean="0"/>
              <a:t>mengaku</a:t>
            </a:r>
            <a:r>
              <a:rPr lang="en-GB" sz="1200" dirty="0" smtClean="0"/>
              <a:t> </a:t>
            </a:r>
            <a:r>
              <a:rPr lang="en-GB" sz="1200" dirty="0" err="1" smtClean="0"/>
              <a:t>telah</a:t>
            </a:r>
            <a:r>
              <a:rPr lang="en-GB" sz="1200" dirty="0" smtClean="0"/>
              <a:t> </a:t>
            </a:r>
            <a:r>
              <a:rPr lang="en-GB" sz="1200" dirty="0" err="1" smtClean="0"/>
              <a:t>melakukan</a:t>
            </a:r>
            <a:r>
              <a:rPr lang="en-GB" sz="1200" dirty="0" smtClean="0"/>
              <a:t> </a:t>
            </a:r>
            <a:r>
              <a:rPr lang="en-GB" sz="1200" dirty="0" err="1" smtClean="0"/>
              <a:t>transaksi</a:t>
            </a:r>
            <a:r>
              <a:rPr lang="en-GB" sz="1200" dirty="0" smtClean="0"/>
              <a:t> yang </a:t>
            </a:r>
            <a:r>
              <a:rPr lang="en-GB" sz="1200" dirty="0" err="1" smtClean="0"/>
              <a:t>telah</a:t>
            </a:r>
            <a:r>
              <a:rPr lang="en-GB" sz="1200" dirty="0" smtClean="0"/>
              <a:t> </a:t>
            </a:r>
            <a:r>
              <a:rPr lang="en-GB" sz="1200" dirty="0" err="1" smtClean="0"/>
              <a:t>dilakukannya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0BD9C-F54A-46F5-8E50-470845E705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46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err="1" smtClean="0"/>
              <a:t>Kunci</a:t>
            </a:r>
            <a:r>
              <a:rPr lang="en-GB" sz="1200" dirty="0" smtClean="0"/>
              <a:t> AES </a:t>
            </a:r>
            <a:r>
              <a:rPr lang="en-GB" sz="1200" dirty="0" err="1" smtClean="0"/>
              <a:t>diturunkan</a:t>
            </a:r>
            <a:r>
              <a:rPr lang="en-GB" sz="1200" dirty="0" smtClean="0"/>
              <a:t> </a:t>
            </a:r>
            <a:r>
              <a:rPr lang="en-GB" sz="1200" dirty="0" err="1" smtClean="0"/>
              <a:t>dari</a:t>
            </a:r>
            <a:r>
              <a:rPr lang="en-GB" sz="1200" dirty="0" smtClean="0"/>
              <a:t> </a:t>
            </a:r>
            <a:r>
              <a:rPr lang="en-GB" sz="1200" dirty="0" err="1" smtClean="0"/>
              <a:t>kunci</a:t>
            </a:r>
            <a:r>
              <a:rPr lang="en-GB" sz="1200" dirty="0" smtClean="0"/>
              <a:t> master </a:t>
            </a:r>
            <a:r>
              <a:rPr lang="en-GB" sz="1200" dirty="0" err="1" smtClean="0"/>
              <a:t>menggunakan</a:t>
            </a:r>
            <a:r>
              <a:rPr lang="en-GB" sz="1200" dirty="0" smtClean="0"/>
              <a:t> </a:t>
            </a:r>
            <a:r>
              <a:rPr lang="en-GB" sz="1200" dirty="0" err="1" smtClean="0"/>
              <a:t>algoritma</a:t>
            </a:r>
            <a:r>
              <a:rPr lang="en-GB" sz="1200" dirty="0" smtClean="0"/>
              <a:t> PBKDF2. </a:t>
            </a:r>
            <a:r>
              <a:rPr lang="en-GB" sz="1200" dirty="0" err="1" smtClean="0"/>
              <a:t>Kunci</a:t>
            </a:r>
            <a:r>
              <a:rPr lang="en-GB" sz="1200" dirty="0" smtClean="0"/>
              <a:t> AES </a:t>
            </a:r>
            <a:r>
              <a:rPr lang="en-GB" sz="1200" dirty="0" err="1" smtClean="0"/>
              <a:t>pada</a:t>
            </a:r>
            <a:r>
              <a:rPr lang="en-GB" sz="1200" dirty="0" smtClean="0"/>
              <a:t> </a:t>
            </a:r>
            <a:r>
              <a:rPr lang="en-GB" sz="1200" dirty="0" err="1" smtClean="0"/>
              <a:t>tugas</a:t>
            </a:r>
            <a:r>
              <a:rPr lang="en-GB" sz="1200" dirty="0" smtClean="0"/>
              <a:t> </a:t>
            </a:r>
            <a:r>
              <a:rPr lang="en-GB" sz="1200" dirty="0" err="1" smtClean="0"/>
              <a:t>akhir</a:t>
            </a:r>
            <a:r>
              <a:rPr lang="en-GB" sz="1200" dirty="0" smtClean="0"/>
              <a:t> </a:t>
            </a:r>
            <a:r>
              <a:rPr lang="en-GB" sz="1200" dirty="0" err="1" smtClean="0"/>
              <a:t>ini</a:t>
            </a:r>
            <a:r>
              <a:rPr lang="en-GB" sz="1200" dirty="0" smtClean="0"/>
              <a:t> </a:t>
            </a:r>
            <a:r>
              <a:rPr lang="en-GB" sz="1200" dirty="0" err="1" smtClean="0"/>
              <a:t>berukuran</a:t>
            </a:r>
            <a:r>
              <a:rPr lang="en-GB" sz="1200" dirty="0" smtClean="0"/>
              <a:t> 16 bytes </a:t>
            </a:r>
            <a:r>
              <a:rPr lang="en-GB" sz="1200" dirty="0" err="1" smtClean="0"/>
              <a:t>dan</a:t>
            </a:r>
            <a:r>
              <a:rPr lang="en-GB" sz="1200" dirty="0" smtClean="0"/>
              <a:t> </a:t>
            </a:r>
            <a:r>
              <a:rPr lang="en-GB" sz="1200" dirty="0" err="1" smtClean="0"/>
              <a:t>diturunkan</a:t>
            </a:r>
            <a:r>
              <a:rPr lang="en-GB" sz="1200" dirty="0" smtClean="0"/>
              <a:t> </a:t>
            </a:r>
            <a:r>
              <a:rPr lang="en-GB" sz="1200" dirty="0" err="1" smtClean="0"/>
              <a:t>dengan</a:t>
            </a:r>
            <a:r>
              <a:rPr lang="en-GB" sz="1200" dirty="0" smtClean="0"/>
              <a:t> </a:t>
            </a:r>
            <a:r>
              <a:rPr lang="en-GB" sz="1200" dirty="0" err="1" smtClean="0"/>
              <a:t>algoritma</a:t>
            </a:r>
            <a:r>
              <a:rPr lang="en-GB" sz="1200" dirty="0" smtClean="0"/>
              <a:t> PBKDF2 </a:t>
            </a:r>
            <a:r>
              <a:rPr lang="en-GB" sz="1200" dirty="0" err="1" smtClean="0"/>
              <a:t>dengan</a:t>
            </a:r>
            <a:r>
              <a:rPr lang="en-GB" sz="1200" dirty="0" smtClean="0"/>
              <a:t> </a:t>
            </a:r>
            <a:r>
              <a:rPr lang="en-GB" sz="1200" dirty="0" err="1" smtClean="0"/>
              <a:t>pengulangan</a:t>
            </a:r>
            <a:r>
              <a:rPr lang="en-GB" sz="1200" dirty="0" smtClean="0"/>
              <a:t> 1000 kali. Salt yang </a:t>
            </a:r>
            <a:r>
              <a:rPr lang="en-GB" sz="1200" dirty="0" err="1" smtClean="0"/>
              <a:t>digunakan</a:t>
            </a:r>
            <a:r>
              <a:rPr lang="en-GB" sz="1200" dirty="0" smtClean="0"/>
              <a:t> </a:t>
            </a:r>
            <a:r>
              <a:rPr lang="en-GB" sz="1200" dirty="0" err="1" smtClean="0"/>
              <a:t>untuk</a:t>
            </a:r>
            <a:r>
              <a:rPr lang="en-GB" sz="1200" dirty="0" smtClean="0"/>
              <a:t> </a:t>
            </a:r>
            <a:r>
              <a:rPr lang="en-GB" sz="1200" dirty="0" err="1" smtClean="0"/>
              <a:t>penurunan</a:t>
            </a:r>
            <a:r>
              <a:rPr lang="en-GB" sz="1200" dirty="0" smtClean="0"/>
              <a:t> </a:t>
            </a:r>
            <a:r>
              <a:rPr lang="en-GB" sz="1200" dirty="0" err="1" smtClean="0"/>
              <a:t>kunci</a:t>
            </a:r>
            <a:r>
              <a:rPr lang="en-GB" sz="1200" dirty="0" smtClean="0"/>
              <a:t> </a:t>
            </a:r>
            <a:r>
              <a:rPr lang="en-GB" sz="1200" dirty="0" err="1" smtClean="0"/>
              <a:t>menggunakan</a:t>
            </a:r>
            <a:r>
              <a:rPr lang="en-GB" sz="1200" dirty="0" smtClean="0"/>
              <a:t> </a:t>
            </a:r>
            <a:r>
              <a:rPr lang="en-GB" sz="1200" dirty="0" err="1" smtClean="0"/>
              <a:t>algoritma</a:t>
            </a:r>
            <a:r>
              <a:rPr lang="en-GB" sz="1200" dirty="0" smtClean="0"/>
              <a:t> PBKDF2 </a:t>
            </a:r>
            <a:r>
              <a:rPr lang="en-GB" sz="1200" dirty="0" err="1" smtClean="0"/>
              <a:t>adalah</a:t>
            </a:r>
            <a:r>
              <a:rPr lang="en-GB" sz="1200" dirty="0" smtClean="0"/>
              <a:t> ID </a:t>
            </a:r>
            <a:r>
              <a:rPr lang="en-GB" sz="1200" dirty="0" err="1" smtClean="0"/>
              <a:t>kartu</a:t>
            </a:r>
            <a:r>
              <a:rPr lang="en-GB" sz="1200" dirty="0" smtClean="0"/>
              <a:t> SISMIC </a:t>
            </a:r>
            <a:r>
              <a:rPr lang="en-GB" sz="1200" dirty="0" err="1" smtClean="0"/>
              <a:t>berukuran</a:t>
            </a:r>
            <a:r>
              <a:rPr lang="en-GB" sz="1200" dirty="0" smtClean="0"/>
              <a:t> 8 bytes </a:t>
            </a:r>
            <a:r>
              <a:rPr lang="en-GB" sz="1200" dirty="0" err="1" smtClean="0"/>
              <a:t>disatukan</a:t>
            </a:r>
            <a:r>
              <a:rPr lang="en-GB" sz="1200" dirty="0" smtClean="0"/>
              <a:t> </a:t>
            </a:r>
            <a:r>
              <a:rPr lang="en-GB" sz="1200" dirty="0" err="1" smtClean="0"/>
              <a:t>dengan</a:t>
            </a:r>
            <a:r>
              <a:rPr lang="en-GB" sz="1200" dirty="0" smtClean="0"/>
              <a:t> </a:t>
            </a:r>
            <a:r>
              <a:rPr lang="en-GB" sz="1200" dirty="0" err="1" smtClean="0"/>
              <a:t>bilangan</a:t>
            </a:r>
            <a:r>
              <a:rPr lang="en-GB" sz="1200" dirty="0" smtClean="0"/>
              <a:t> random </a:t>
            </a:r>
            <a:r>
              <a:rPr lang="en-GB" sz="1200" dirty="0" err="1" smtClean="0"/>
              <a:t>berukuran</a:t>
            </a:r>
            <a:r>
              <a:rPr lang="en-GB" sz="1200" dirty="0" smtClean="0"/>
              <a:t> 12 bytes. </a:t>
            </a:r>
            <a:r>
              <a:rPr lang="en-GB" sz="1200" dirty="0" err="1" smtClean="0"/>
              <a:t>Setelah</a:t>
            </a:r>
            <a:r>
              <a:rPr lang="en-GB" sz="1200" dirty="0" smtClean="0"/>
              <a:t> </a:t>
            </a:r>
            <a:r>
              <a:rPr lang="en-GB" sz="1200" dirty="0" err="1" smtClean="0"/>
              <a:t>itu</a:t>
            </a:r>
            <a:r>
              <a:rPr lang="en-GB" sz="1200" dirty="0" smtClean="0"/>
              <a:t>, </a:t>
            </a:r>
            <a:r>
              <a:rPr lang="en-GB" sz="1200" dirty="0" err="1" smtClean="0"/>
              <a:t>hasil</a:t>
            </a:r>
            <a:r>
              <a:rPr lang="en-GB" sz="1200" dirty="0" smtClean="0"/>
              <a:t> </a:t>
            </a:r>
            <a:r>
              <a:rPr lang="en-GB" sz="1200" dirty="0" err="1" smtClean="0"/>
              <a:t>konkatenasi</a:t>
            </a:r>
            <a:r>
              <a:rPr lang="en-GB" sz="1200" dirty="0" smtClean="0"/>
              <a:t> </a:t>
            </a:r>
            <a:r>
              <a:rPr lang="en-GB" sz="1200" dirty="0" err="1" smtClean="0"/>
              <a:t>tersebut</a:t>
            </a:r>
            <a:r>
              <a:rPr lang="en-GB" sz="1200" dirty="0" smtClean="0"/>
              <a:t> </a:t>
            </a:r>
            <a:r>
              <a:rPr lang="en-GB" sz="1200" dirty="0" err="1" smtClean="0"/>
              <a:t>akan</a:t>
            </a:r>
            <a:r>
              <a:rPr lang="en-GB" sz="1200" dirty="0" smtClean="0"/>
              <a:t> di-XOR </a:t>
            </a:r>
            <a:r>
              <a:rPr lang="en-GB" sz="1200" dirty="0" err="1" smtClean="0"/>
              <a:t>dengan</a:t>
            </a:r>
            <a:r>
              <a:rPr lang="en-GB" sz="1200" dirty="0" smtClean="0"/>
              <a:t> </a:t>
            </a:r>
            <a:r>
              <a:rPr lang="en-GB" sz="1200" dirty="0" err="1" smtClean="0"/>
              <a:t>bilangan</a:t>
            </a:r>
            <a:r>
              <a:rPr lang="en-GB" sz="1200" dirty="0" smtClean="0"/>
              <a:t> random </a:t>
            </a:r>
            <a:r>
              <a:rPr lang="en-GB" sz="1200" dirty="0" err="1" smtClean="0"/>
              <a:t>berukuran</a:t>
            </a:r>
            <a:r>
              <a:rPr lang="en-GB" sz="1200" dirty="0" smtClean="0"/>
              <a:t> 20 bytes.</a:t>
            </a:r>
            <a:endParaRPr lang="en-US" sz="1200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i="1" dirty="0" smtClean="0"/>
              <a:t>Key </a:t>
            </a:r>
            <a:r>
              <a:rPr lang="en-GB" sz="1200" dirty="0" smtClean="0"/>
              <a:t>A </a:t>
            </a:r>
            <a:r>
              <a:rPr lang="en-GB" sz="1200" dirty="0" err="1" smtClean="0"/>
              <a:t>juga</a:t>
            </a:r>
            <a:r>
              <a:rPr lang="en-GB" sz="1200" dirty="0" smtClean="0"/>
              <a:t> </a:t>
            </a:r>
            <a:r>
              <a:rPr lang="en-GB" sz="1200" dirty="0" err="1" smtClean="0"/>
              <a:t>diturunkan</a:t>
            </a:r>
            <a:r>
              <a:rPr lang="en-GB" sz="1200" dirty="0" smtClean="0"/>
              <a:t> </a:t>
            </a:r>
            <a:r>
              <a:rPr lang="en-GB" sz="1200" dirty="0" err="1" smtClean="0"/>
              <a:t>dari</a:t>
            </a:r>
            <a:r>
              <a:rPr lang="en-GB" sz="1200" dirty="0" smtClean="0"/>
              <a:t> </a:t>
            </a:r>
            <a:r>
              <a:rPr lang="en-GB" sz="1200" dirty="0" err="1" smtClean="0"/>
              <a:t>kunci</a:t>
            </a:r>
            <a:r>
              <a:rPr lang="en-GB" sz="1200" dirty="0" smtClean="0"/>
              <a:t> master </a:t>
            </a:r>
            <a:r>
              <a:rPr lang="en-GB" sz="1200" dirty="0" err="1" smtClean="0"/>
              <a:t>menggunakan</a:t>
            </a:r>
            <a:r>
              <a:rPr lang="en-GB" sz="1200" dirty="0" smtClean="0"/>
              <a:t> </a:t>
            </a:r>
            <a:r>
              <a:rPr lang="en-GB" sz="1200" dirty="0" err="1" smtClean="0"/>
              <a:t>algoritma</a:t>
            </a:r>
            <a:r>
              <a:rPr lang="en-GB" sz="1200" dirty="0" smtClean="0"/>
              <a:t> PBKDF2, </a:t>
            </a:r>
            <a:r>
              <a:rPr lang="en-GB" sz="1200" dirty="0" err="1" smtClean="0"/>
              <a:t>sama</a:t>
            </a:r>
            <a:r>
              <a:rPr lang="en-GB" sz="1200" dirty="0" smtClean="0"/>
              <a:t> </a:t>
            </a:r>
            <a:r>
              <a:rPr lang="en-GB" sz="1200" dirty="0" err="1" smtClean="0"/>
              <a:t>seperti</a:t>
            </a:r>
            <a:r>
              <a:rPr lang="en-GB" sz="1200" dirty="0" smtClean="0"/>
              <a:t> </a:t>
            </a:r>
            <a:r>
              <a:rPr lang="en-GB" sz="1200" dirty="0" err="1" smtClean="0"/>
              <a:t>kunci</a:t>
            </a:r>
            <a:r>
              <a:rPr lang="en-GB" sz="1200" dirty="0" smtClean="0"/>
              <a:t> AES. </a:t>
            </a:r>
            <a:r>
              <a:rPr lang="en-GB" sz="1200" i="1" dirty="0" smtClean="0"/>
              <a:t>Key </a:t>
            </a:r>
            <a:r>
              <a:rPr lang="en-GB" sz="1200" dirty="0" smtClean="0"/>
              <a:t>A </a:t>
            </a:r>
            <a:r>
              <a:rPr lang="en-GB" sz="1200" dirty="0" err="1" smtClean="0"/>
              <a:t>tiap</a:t>
            </a:r>
            <a:r>
              <a:rPr lang="en-GB" sz="1200" dirty="0" smtClean="0"/>
              <a:t> </a:t>
            </a:r>
            <a:r>
              <a:rPr lang="en-GB" sz="1200" dirty="0" err="1" smtClean="0"/>
              <a:t>sektor</a:t>
            </a:r>
            <a:r>
              <a:rPr lang="en-GB" sz="1200" dirty="0" smtClean="0"/>
              <a:t> </a:t>
            </a:r>
            <a:r>
              <a:rPr lang="en-GB" sz="1200" dirty="0" err="1" smtClean="0"/>
              <a:t>pada</a:t>
            </a:r>
            <a:r>
              <a:rPr lang="en-GB" sz="1200" dirty="0" smtClean="0"/>
              <a:t> </a:t>
            </a:r>
            <a:r>
              <a:rPr lang="en-GB" sz="1200" dirty="0" err="1" smtClean="0"/>
              <a:t>kartu</a:t>
            </a:r>
            <a:r>
              <a:rPr lang="en-GB" sz="1200" dirty="0" smtClean="0"/>
              <a:t> SISMIC </a:t>
            </a:r>
            <a:r>
              <a:rPr lang="en-GB" sz="1200" dirty="0" err="1" smtClean="0"/>
              <a:t>akan</a:t>
            </a:r>
            <a:r>
              <a:rPr lang="en-GB" sz="1200" dirty="0" smtClean="0"/>
              <a:t> </a:t>
            </a:r>
            <a:r>
              <a:rPr lang="en-GB" sz="1200" dirty="0" err="1" smtClean="0"/>
              <a:t>berbeda-beda</a:t>
            </a:r>
            <a:r>
              <a:rPr lang="en-GB" sz="1200" dirty="0" smtClean="0"/>
              <a:t>, </a:t>
            </a:r>
            <a:r>
              <a:rPr lang="en-GB" sz="1200" i="1" dirty="0" smtClean="0"/>
              <a:t>key </a:t>
            </a:r>
            <a:r>
              <a:rPr lang="en-GB" sz="1200" dirty="0" smtClean="0"/>
              <a:t>A </a:t>
            </a:r>
            <a:r>
              <a:rPr lang="en-GB" sz="1200" dirty="0" err="1" smtClean="0"/>
              <a:t>satu</a:t>
            </a:r>
            <a:r>
              <a:rPr lang="en-GB" sz="1200" dirty="0" smtClean="0"/>
              <a:t> </a:t>
            </a:r>
            <a:r>
              <a:rPr lang="en-GB" sz="1200" dirty="0" err="1" smtClean="0"/>
              <a:t>kartu</a:t>
            </a:r>
            <a:r>
              <a:rPr lang="en-GB" sz="1200" dirty="0" smtClean="0"/>
              <a:t> SISMIC </a:t>
            </a:r>
            <a:r>
              <a:rPr lang="en-GB" sz="1200" dirty="0" err="1" smtClean="0"/>
              <a:t>dengan</a:t>
            </a:r>
            <a:r>
              <a:rPr lang="en-GB" sz="1200" dirty="0" smtClean="0"/>
              <a:t> </a:t>
            </a:r>
            <a:r>
              <a:rPr lang="en-GB" sz="1200" dirty="0" err="1" smtClean="0"/>
              <a:t>kartu</a:t>
            </a:r>
            <a:r>
              <a:rPr lang="en-GB" sz="1200" dirty="0" smtClean="0"/>
              <a:t> SISMIC yang lain </a:t>
            </a:r>
            <a:r>
              <a:rPr lang="en-GB" sz="1200" dirty="0" err="1" smtClean="0"/>
              <a:t>juga</a:t>
            </a:r>
            <a:r>
              <a:rPr lang="en-GB" sz="1200" dirty="0" smtClean="0"/>
              <a:t> </a:t>
            </a:r>
            <a:r>
              <a:rPr lang="en-GB" sz="1200" dirty="0" err="1" smtClean="0"/>
              <a:t>akan</a:t>
            </a:r>
            <a:r>
              <a:rPr lang="en-GB" sz="1200" dirty="0" smtClean="0"/>
              <a:t> </a:t>
            </a:r>
            <a:r>
              <a:rPr lang="en-GB" sz="1200" dirty="0" err="1" smtClean="0"/>
              <a:t>berbeda</a:t>
            </a:r>
            <a:r>
              <a:rPr lang="en-GB" sz="1200" dirty="0" smtClean="0"/>
              <a:t>. </a:t>
            </a:r>
            <a:r>
              <a:rPr lang="en-GB" sz="1200" i="1" dirty="0" smtClean="0"/>
              <a:t>Key </a:t>
            </a:r>
            <a:r>
              <a:rPr lang="en-GB" sz="1200" dirty="0" smtClean="0"/>
              <a:t>A </a:t>
            </a:r>
            <a:r>
              <a:rPr lang="en-GB" sz="1200" dirty="0" err="1" smtClean="0"/>
              <a:t>berukuran</a:t>
            </a:r>
            <a:r>
              <a:rPr lang="en-GB" sz="1200" dirty="0" smtClean="0"/>
              <a:t> 6 bytes, </a:t>
            </a:r>
            <a:r>
              <a:rPr lang="en-GB" sz="1200" dirty="0" err="1" smtClean="0"/>
              <a:t>namun</a:t>
            </a:r>
            <a:r>
              <a:rPr lang="en-GB" sz="1200" dirty="0" smtClean="0"/>
              <a:t> </a:t>
            </a:r>
            <a:r>
              <a:rPr lang="en-GB" sz="1200" dirty="0" err="1" smtClean="0"/>
              <a:t>kunci</a:t>
            </a:r>
            <a:r>
              <a:rPr lang="en-GB" sz="1200" dirty="0" smtClean="0"/>
              <a:t> </a:t>
            </a:r>
            <a:r>
              <a:rPr lang="en-GB" sz="1200" dirty="0" err="1" smtClean="0"/>
              <a:t>turunan</a:t>
            </a:r>
            <a:r>
              <a:rPr lang="en-GB" sz="1200" dirty="0" smtClean="0"/>
              <a:t> yang </a:t>
            </a:r>
            <a:r>
              <a:rPr lang="en-GB" sz="1200" dirty="0" err="1" smtClean="0"/>
              <a:t>dihasilkan</a:t>
            </a:r>
            <a:r>
              <a:rPr lang="en-GB" sz="1200" dirty="0" smtClean="0"/>
              <a:t> </a:t>
            </a:r>
            <a:r>
              <a:rPr lang="en-GB" sz="1200" dirty="0" err="1" smtClean="0"/>
              <a:t>akan</a:t>
            </a:r>
            <a:r>
              <a:rPr lang="en-GB" sz="1200" dirty="0" smtClean="0"/>
              <a:t> </a:t>
            </a:r>
            <a:r>
              <a:rPr lang="en-GB" sz="1200" dirty="0" err="1" smtClean="0"/>
              <a:t>berukuran</a:t>
            </a:r>
            <a:r>
              <a:rPr lang="en-GB" sz="1200" dirty="0" smtClean="0"/>
              <a:t> 16 bytes. </a:t>
            </a:r>
            <a:r>
              <a:rPr lang="en-GB" sz="1200" dirty="0" err="1" smtClean="0"/>
              <a:t>Kunci</a:t>
            </a:r>
            <a:r>
              <a:rPr lang="en-GB" sz="1200" dirty="0" smtClean="0"/>
              <a:t> </a:t>
            </a:r>
            <a:r>
              <a:rPr lang="en-GB" sz="1200" dirty="0" err="1" smtClean="0"/>
              <a:t>turunan</a:t>
            </a:r>
            <a:r>
              <a:rPr lang="en-GB" sz="1200" dirty="0" smtClean="0"/>
              <a:t> </a:t>
            </a:r>
            <a:r>
              <a:rPr lang="en-GB" sz="1200" dirty="0" err="1" smtClean="0"/>
              <a:t>ini</a:t>
            </a:r>
            <a:r>
              <a:rPr lang="en-GB" sz="1200" dirty="0" smtClean="0"/>
              <a:t> </a:t>
            </a:r>
            <a:r>
              <a:rPr lang="en-GB" sz="1200" dirty="0" err="1" smtClean="0"/>
              <a:t>akan</a:t>
            </a:r>
            <a:r>
              <a:rPr lang="en-GB" sz="1200" dirty="0" smtClean="0"/>
              <a:t> </a:t>
            </a:r>
            <a:r>
              <a:rPr lang="en-GB" sz="1200" dirty="0" err="1" smtClean="0"/>
              <a:t>dipotong</a:t>
            </a:r>
            <a:r>
              <a:rPr lang="en-GB" sz="1200" dirty="0" smtClean="0"/>
              <a:t> </a:t>
            </a:r>
            <a:r>
              <a:rPr lang="en-GB" sz="1200" dirty="0" err="1" smtClean="0"/>
              <a:t>menjadi</a:t>
            </a:r>
            <a:r>
              <a:rPr lang="en-GB" sz="1200" dirty="0" smtClean="0"/>
              <a:t> 6 bytes </a:t>
            </a:r>
            <a:r>
              <a:rPr lang="en-GB" sz="1200" dirty="0" err="1" smtClean="0"/>
              <a:t>sebagai</a:t>
            </a:r>
            <a:r>
              <a:rPr lang="en-GB" sz="1200" dirty="0" smtClean="0"/>
              <a:t> </a:t>
            </a:r>
            <a:r>
              <a:rPr lang="en-GB" sz="1200" i="1" dirty="0" smtClean="0"/>
              <a:t>key </a:t>
            </a:r>
            <a:r>
              <a:rPr lang="en-GB" sz="1200" dirty="0" smtClean="0"/>
              <a:t>A. </a:t>
            </a:r>
            <a:r>
              <a:rPr lang="en-GB" sz="1200" i="1" dirty="0" smtClean="0"/>
              <a:t>Key </a:t>
            </a:r>
            <a:r>
              <a:rPr lang="en-GB" sz="1200" dirty="0" smtClean="0"/>
              <a:t>A </a:t>
            </a:r>
            <a:r>
              <a:rPr lang="en-GB" sz="1200" dirty="0" err="1" smtClean="0"/>
              <a:t>diturunkan</a:t>
            </a:r>
            <a:r>
              <a:rPr lang="en-GB" sz="1200" dirty="0" smtClean="0"/>
              <a:t> </a:t>
            </a:r>
            <a:r>
              <a:rPr lang="en-GB" sz="1200" dirty="0" err="1" smtClean="0"/>
              <a:t>dari</a:t>
            </a:r>
            <a:r>
              <a:rPr lang="en-GB" sz="1200" dirty="0" smtClean="0"/>
              <a:t> </a:t>
            </a:r>
            <a:r>
              <a:rPr lang="en-GB" sz="1200" dirty="0" err="1" smtClean="0"/>
              <a:t>kunci</a:t>
            </a:r>
            <a:r>
              <a:rPr lang="en-GB" sz="1200" dirty="0" smtClean="0"/>
              <a:t> master </a:t>
            </a:r>
            <a:r>
              <a:rPr lang="en-GB" sz="1200" dirty="0" err="1" smtClean="0"/>
              <a:t>menggunakan</a:t>
            </a:r>
            <a:r>
              <a:rPr lang="en-GB" sz="1200" dirty="0" smtClean="0"/>
              <a:t> </a:t>
            </a:r>
            <a:r>
              <a:rPr lang="en-GB" sz="1200" dirty="0" err="1" smtClean="0"/>
              <a:t>algoritma</a:t>
            </a:r>
            <a:r>
              <a:rPr lang="en-GB" sz="1200" dirty="0" smtClean="0"/>
              <a:t> PBKDF2 </a:t>
            </a:r>
            <a:r>
              <a:rPr lang="en-GB" sz="1200" dirty="0" err="1" smtClean="0"/>
              <a:t>dengan</a:t>
            </a:r>
            <a:r>
              <a:rPr lang="en-GB" sz="1200" dirty="0" smtClean="0"/>
              <a:t> </a:t>
            </a:r>
            <a:r>
              <a:rPr lang="en-GB" sz="1200" dirty="0" err="1" smtClean="0"/>
              <a:t>pengulangan</a:t>
            </a:r>
            <a:r>
              <a:rPr lang="en-GB" sz="1200" dirty="0" smtClean="0"/>
              <a:t> 1000 kali. Salt yang </a:t>
            </a:r>
            <a:r>
              <a:rPr lang="en-GB" sz="1200" dirty="0" err="1" smtClean="0"/>
              <a:t>digunakan</a:t>
            </a:r>
            <a:r>
              <a:rPr lang="en-GB" sz="1200" dirty="0" smtClean="0"/>
              <a:t> </a:t>
            </a:r>
            <a:r>
              <a:rPr lang="en-GB" sz="1200" dirty="0" err="1" smtClean="0"/>
              <a:t>adalah</a:t>
            </a:r>
            <a:r>
              <a:rPr lang="en-GB" sz="1200" dirty="0" smtClean="0"/>
              <a:t> </a:t>
            </a:r>
            <a:r>
              <a:rPr lang="en-GB" sz="1200" dirty="0" err="1" smtClean="0"/>
              <a:t>konkatenasi</a:t>
            </a:r>
            <a:r>
              <a:rPr lang="en-GB" sz="1200" dirty="0" smtClean="0"/>
              <a:t> </a:t>
            </a:r>
            <a:r>
              <a:rPr lang="en-GB" sz="1200" dirty="0" err="1" smtClean="0"/>
              <a:t>antara</a:t>
            </a:r>
            <a:r>
              <a:rPr lang="en-GB" sz="1200" dirty="0" smtClean="0"/>
              <a:t> ID </a:t>
            </a:r>
            <a:r>
              <a:rPr lang="en-GB" sz="1200" dirty="0" err="1" smtClean="0"/>
              <a:t>kartu</a:t>
            </a:r>
            <a:r>
              <a:rPr lang="en-GB" sz="1200" dirty="0" smtClean="0"/>
              <a:t> SISMIC </a:t>
            </a:r>
            <a:r>
              <a:rPr lang="en-GB" sz="1200" dirty="0" err="1" smtClean="0"/>
              <a:t>berukuran</a:t>
            </a:r>
            <a:r>
              <a:rPr lang="en-GB" sz="1200" dirty="0" smtClean="0"/>
              <a:t> 8 bytes, </a:t>
            </a:r>
            <a:r>
              <a:rPr lang="en-GB" sz="1200" dirty="0" err="1" smtClean="0"/>
              <a:t>posisi</a:t>
            </a:r>
            <a:r>
              <a:rPr lang="en-GB" sz="1200" dirty="0" smtClean="0"/>
              <a:t> </a:t>
            </a:r>
            <a:r>
              <a:rPr lang="en-GB" sz="1200" dirty="0" err="1" smtClean="0"/>
              <a:t>sektor</a:t>
            </a:r>
            <a:r>
              <a:rPr lang="en-GB" sz="1200" dirty="0" smtClean="0"/>
              <a:t> </a:t>
            </a:r>
            <a:r>
              <a:rPr lang="en-GB" sz="1200" dirty="0" err="1" smtClean="0"/>
              <a:t>kartu</a:t>
            </a:r>
            <a:r>
              <a:rPr lang="en-GB" sz="1200" dirty="0" smtClean="0"/>
              <a:t> yang </a:t>
            </a:r>
            <a:r>
              <a:rPr lang="en-GB" sz="1200" dirty="0" err="1" smtClean="0"/>
              <a:t>akan</a:t>
            </a:r>
            <a:r>
              <a:rPr lang="en-GB" sz="1200" dirty="0" smtClean="0"/>
              <a:t> </a:t>
            </a:r>
            <a:r>
              <a:rPr lang="en-GB" sz="1200" dirty="0" err="1" smtClean="0"/>
              <a:t>dibuat</a:t>
            </a:r>
            <a:r>
              <a:rPr lang="en-GB" sz="1200" dirty="0" smtClean="0"/>
              <a:t> </a:t>
            </a:r>
            <a:r>
              <a:rPr lang="en-GB" sz="1200" dirty="0" err="1" smtClean="0"/>
              <a:t>kuncinya</a:t>
            </a:r>
            <a:r>
              <a:rPr lang="en-GB" sz="1200" dirty="0" smtClean="0"/>
              <a:t> yang </a:t>
            </a:r>
            <a:r>
              <a:rPr lang="en-GB" sz="1200" dirty="0" err="1" smtClean="0"/>
              <a:t>berukuran</a:t>
            </a:r>
            <a:r>
              <a:rPr lang="en-GB" sz="1200" dirty="0" smtClean="0"/>
              <a:t> 1 bytes, </a:t>
            </a:r>
            <a:r>
              <a:rPr lang="en-GB" sz="1200" dirty="0" err="1" smtClean="0"/>
              <a:t>dan</a:t>
            </a:r>
            <a:r>
              <a:rPr lang="en-GB" sz="1200" dirty="0" smtClean="0"/>
              <a:t> </a:t>
            </a:r>
            <a:r>
              <a:rPr lang="en-GB" sz="1200" dirty="0" err="1" smtClean="0"/>
              <a:t>bilangan</a:t>
            </a:r>
            <a:r>
              <a:rPr lang="en-GB" sz="1200" dirty="0" smtClean="0"/>
              <a:t> random </a:t>
            </a:r>
            <a:r>
              <a:rPr lang="en-GB" sz="1200" dirty="0" err="1" smtClean="0"/>
              <a:t>berukuran</a:t>
            </a:r>
            <a:r>
              <a:rPr lang="en-GB" sz="1200" dirty="0" smtClean="0"/>
              <a:t> 11 bytes yang di-XOR </a:t>
            </a:r>
            <a:r>
              <a:rPr lang="en-GB" sz="1200" dirty="0" err="1" smtClean="0"/>
              <a:t>dengan</a:t>
            </a:r>
            <a:r>
              <a:rPr lang="en-GB" sz="1200" dirty="0" smtClean="0"/>
              <a:t> </a:t>
            </a:r>
            <a:r>
              <a:rPr lang="en-GB" sz="1200" dirty="0" err="1" smtClean="0"/>
              <a:t>bilangan</a:t>
            </a:r>
            <a:r>
              <a:rPr lang="en-GB" sz="1200" dirty="0" smtClean="0"/>
              <a:t> random </a:t>
            </a:r>
            <a:r>
              <a:rPr lang="en-GB" sz="1200" dirty="0" err="1" smtClean="0"/>
              <a:t>berukuran</a:t>
            </a:r>
            <a:r>
              <a:rPr lang="en-GB" sz="1200" dirty="0" smtClean="0"/>
              <a:t> 20 bytes. </a:t>
            </a:r>
            <a:r>
              <a:rPr lang="en-GB" sz="1200" dirty="0" err="1" smtClean="0"/>
              <a:t>Pada</a:t>
            </a:r>
            <a:r>
              <a:rPr lang="en-GB" sz="1200" dirty="0" smtClean="0"/>
              <a:t> </a:t>
            </a:r>
            <a:r>
              <a:rPr lang="en-GB" sz="1200" dirty="0" err="1" smtClean="0"/>
              <a:t>tugas</a:t>
            </a:r>
            <a:r>
              <a:rPr lang="en-GB" sz="1200" dirty="0" smtClean="0"/>
              <a:t> </a:t>
            </a:r>
            <a:r>
              <a:rPr lang="en-GB" sz="1200" dirty="0" err="1" smtClean="0"/>
              <a:t>akhir</a:t>
            </a:r>
            <a:r>
              <a:rPr lang="en-GB" sz="1200" dirty="0" smtClean="0"/>
              <a:t> </a:t>
            </a:r>
            <a:r>
              <a:rPr lang="en-GB" sz="1200" dirty="0" err="1" smtClean="0"/>
              <a:t>ini</a:t>
            </a:r>
            <a:r>
              <a:rPr lang="en-GB" sz="1200" dirty="0" smtClean="0"/>
              <a:t>, SAM </a:t>
            </a:r>
            <a:r>
              <a:rPr lang="en-GB" sz="1200" dirty="0" err="1" smtClean="0"/>
              <a:t>akan</a:t>
            </a:r>
            <a:r>
              <a:rPr lang="en-GB" sz="1200" dirty="0" smtClean="0"/>
              <a:t> </a:t>
            </a:r>
            <a:r>
              <a:rPr lang="en-GB" sz="1200" dirty="0" err="1" smtClean="0"/>
              <a:t>disimulasikan</a:t>
            </a:r>
            <a:r>
              <a:rPr lang="en-GB" sz="1200" dirty="0" smtClean="0"/>
              <a:t> </a:t>
            </a:r>
            <a:r>
              <a:rPr lang="en-GB" sz="1200" dirty="0" err="1" smtClean="0"/>
              <a:t>dengan</a:t>
            </a:r>
            <a:r>
              <a:rPr lang="en-GB" sz="1200" dirty="0" smtClean="0"/>
              <a:t> </a:t>
            </a:r>
            <a:r>
              <a:rPr lang="en-GB" sz="1200" dirty="0" err="1" smtClean="0"/>
              <a:t>disimpan</a:t>
            </a:r>
            <a:r>
              <a:rPr lang="en-GB" sz="1200" dirty="0" smtClean="0"/>
              <a:t> </a:t>
            </a:r>
            <a:r>
              <a:rPr lang="en-GB" sz="1200" dirty="0" err="1" smtClean="0"/>
              <a:t>pada</a:t>
            </a:r>
            <a:r>
              <a:rPr lang="en-GB" sz="1200" dirty="0" smtClean="0"/>
              <a:t> </a:t>
            </a:r>
            <a:r>
              <a:rPr lang="en-GB" sz="1200" dirty="0" err="1" smtClean="0"/>
              <a:t>aplikasi</a:t>
            </a:r>
            <a:r>
              <a:rPr lang="en-GB" sz="1200" dirty="0" smtClean="0"/>
              <a:t> </a:t>
            </a:r>
            <a:r>
              <a:rPr lang="en-GB" sz="1200" dirty="0" err="1" smtClean="0"/>
              <a:t>karena</a:t>
            </a:r>
            <a:r>
              <a:rPr lang="en-GB" sz="1200" dirty="0" smtClean="0"/>
              <a:t> </a:t>
            </a:r>
            <a:r>
              <a:rPr lang="en-GB" sz="1200" dirty="0" err="1" smtClean="0"/>
              <a:t>keterbatasan</a:t>
            </a:r>
            <a:r>
              <a:rPr lang="en-GB" sz="1200" dirty="0" smtClean="0"/>
              <a:t> </a:t>
            </a:r>
            <a:r>
              <a:rPr lang="en-GB" sz="1200" dirty="0" err="1" smtClean="0"/>
              <a:t>alat</a:t>
            </a:r>
            <a:r>
              <a:rPr lang="en-GB" sz="1200" dirty="0" smtClean="0"/>
              <a:t>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0BD9C-F54A-46F5-8E50-470845E705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2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5D46392-DCB1-4297-B34F-FFE037530535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30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AA4C-4D63-4D81-A6A7-12A967C83084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4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D5B9-4BBE-4B7C-B698-EEBB8A0AF2AE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48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7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CA5-2EA8-4036-990C-E5245FDE7CF5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9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67CA-B7CA-438B-ABE3-5021DEA868BC}" type="datetime1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9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D248-B61E-4650-9152-30F5F489BFB3}" type="datetime1">
              <a:rPr lang="en-US" smtClean="0"/>
              <a:t>11/9/17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6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DBDB-A9F1-4406-9761-7AEF7DF500E7}" type="datetime1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7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A60D-11CF-41B6-BD26-309B36A1A9F1}" type="datetime1">
              <a:rPr lang="en-US" smtClean="0"/>
              <a:t>11/9/17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8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3FD5-7B68-4801-A3F0-1F8B96CBDBCF}" type="datetime1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6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1777-9B77-4895-8FF7-1463E7F5A46E}" type="datetime1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1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0794F7B-7376-4C23-A1CD-5BA64FA6784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066690-F177-463E-B6B2-FFE6C3206B8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33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i="1" dirty="0" smtClean="0"/>
              <a:t>Micropayment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i="1" dirty="0" smtClean="0"/>
              <a:t>Near Field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Arina Listyarini Dwiastuti (13512006)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FA9D-FC0F-4660-9419-A156E1EC1BD1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0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SISMIC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97269"/>
            <a:ext cx="9720073" cy="451209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Transaksi</a:t>
            </a:r>
            <a:r>
              <a:rPr lang="en-US" sz="2800" dirty="0" smtClean="0"/>
              <a:t> </a:t>
            </a:r>
            <a:r>
              <a:rPr lang="en-US" sz="2800" i="1" dirty="0" smtClean="0"/>
              <a:t>top-up </a:t>
            </a:r>
            <a:r>
              <a:rPr lang="en-US" sz="2800" dirty="0" err="1" smtClean="0"/>
              <a:t>kartu</a:t>
            </a:r>
            <a:r>
              <a:rPr lang="en-US" sz="2800" dirty="0" smtClean="0"/>
              <a:t> SISMIC</a:t>
            </a:r>
          </a:p>
          <a:p>
            <a:pPr lvl="1"/>
            <a:r>
              <a:rPr lang="en-US" sz="2000" dirty="0" smtClean="0"/>
              <a:t>Via </a:t>
            </a:r>
            <a:r>
              <a:rPr lang="en-US" sz="2000" i="1" dirty="0" smtClean="0"/>
              <a:t>smartphone, </a:t>
            </a:r>
            <a:r>
              <a:rPr lang="en-US" sz="2000" dirty="0" smtClean="0"/>
              <a:t>ATM,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i="1" dirty="0" smtClean="0"/>
              <a:t>merchant</a:t>
            </a:r>
            <a:endParaRPr lang="en-US" sz="2000" dirty="0" smtClean="0"/>
          </a:p>
          <a:p>
            <a:r>
              <a:rPr lang="en-US" sz="2800" dirty="0" err="1" smtClean="0"/>
              <a:t>Transaksi</a:t>
            </a:r>
            <a:r>
              <a:rPr lang="en-US" sz="2800" dirty="0" smtClean="0"/>
              <a:t> </a:t>
            </a:r>
            <a:r>
              <a:rPr lang="en-US" sz="2800" dirty="0" err="1" smtClean="0"/>
              <a:t>pembelian</a:t>
            </a:r>
            <a:endParaRPr lang="en-US" sz="2800" dirty="0" smtClean="0"/>
          </a:p>
          <a:p>
            <a:pPr lvl="1"/>
            <a:r>
              <a:rPr lang="en-US" sz="2000" dirty="0" smtClean="0"/>
              <a:t>Via </a:t>
            </a:r>
            <a:r>
              <a:rPr lang="en-US" sz="2000" i="1" dirty="0" smtClean="0"/>
              <a:t>smartphone</a:t>
            </a:r>
            <a:r>
              <a:rPr lang="en-US" sz="2000" dirty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i="1" dirty="0" smtClean="0"/>
              <a:t>merchant</a:t>
            </a:r>
            <a:endParaRPr lang="en-US" sz="2000" dirty="0" smtClean="0"/>
          </a:p>
          <a:p>
            <a:r>
              <a:rPr lang="en-US" sz="2800" dirty="0" err="1" smtClean="0"/>
              <a:t>Lihat</a:t>
            </a:r>
            <a:r>
              <a:rPr lang="en-US" sz="2800" dirty="0" smtClean="0"/>
              <a:t> </a:t>
            </a:r>
            <a:r>
              <a:rPr lang="en-US" sz="2800" dirty="0" err="1" smtClean="0"/>
              <a:t>Saldo</a:t>
            </a:r>
            <a:endParaRPr lang="en-US" sz="2800" dirty="0" smtClean="0"/>
          </a:p>
          <a:p>
            <a:pPr lvl="1"/>
            <a:r>
              <a:rPr lang="en-US" sz="2000" dirty="0"/>
              <a:t>Via </a:t>
            </a:r>
            <a:r>
              <a:rPr lang="en-US" sz="2000" i="1" dirty="0"/>
              <a:t>smartphone, </a:t>
            </a:r>
            <a:r>
              <a:rPr lang="en-US" sz="2000" dirty="0"/>
              <a:t>ATM,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i="1" dirty="0"/>
              <a:t>merchant</a:t>
            </a:r>
            <a:endParaRPr lang="en-US" sz="2000" dirty="0"/>
          </a:p>
          <a:p>
            <a:r>
              <a:rPr lang="en-US" sz="2800" dirty="0" err="1" smtClean="0"/>
              <a:t>Lihat</a:t>
            </a:r>
            <a:r>
              <a:rPr lang="en-US" sz="2800" dirty="0" smtClean="0"/>
              <a:t> </a:t>
            </a:r>
            <a:r>
              <a:rPr lang="en-US" sz="2800" dirty="0" err="1" smtClean="0"/>
              <a:t>Riwayat</a:t>
            </a:r>
            <a:r>
              <a:rPr lang="en-US" sz="2800" dirty="0" smtClean="0"/>
              <a:t> </a:t>
            </a:r>
            <a:r>
              <a:rPr lang="en-US" sz="2800" dirty="0" err="1" smtClean="0"/>
              <a:t>Transaksi</a:t>
            </a:r>
            <a:endParaRPr lang="en-US" sz="2800" dirty="0" smtClean="0"/>
          </a:p>
          <a:p>
            <a:r>
              <a:rPr lang="en-US" sz="2800" dirty="0" err="1" smtClean="0"/>
              <a:t>Lihat</a:t>
            </a:r>
            <a:r>
              <a:rPr lang="en-US" sz="2800" dirty="0" smtClean="0"/>
              <a:t> </a:t>
            </a:r>
            <a:r>
              <a:rPr lang="en-US" sz="2800" dirty="0" err="1" smtClean="0"/>
              <a:t>Masa</a:t>
            </a:r>
            <a:r>
              <a:rPr lang="en-US" sz="2800" dirty="0" smtClean="0"/>
              <a:t> </a:t>
            </a:r>
            <a:r>
              <a:rPr lang="en-US" sz="2800" dirty="0" err="1" smtClean="0"/>
              <a:t>Berlaku</a:t>
            </a:r>
            <a:r>
              <a:rPr lang="en-US" sz="2800" dirty="0" smtClean="0"/>
              <a:t> </a:t>
            </a:r>
            <a:r>
              <a:rPr lang="en-US" sz="2800" dirty="0" err="1" smtClean="0"/>
              <a:t>Kartu</a:t>
            </a:r>
            <a:r>
              <a:rPr lang="en-US" sz="2800" dirty="0" smtClean="0"/>
              <a:t> SISMIC</a:t>
            </a:r>
          </a:p>
          <a:p>
            <a:pPr lvl="1"/>
            <a:r>
              <a:rPr lang="en-US" sz="2000" dirty="0"/>
              <a:t>Via </a:t>
            </a:r>
            <a:r>
              <a:rPr lang="en-US" sz="2000" i="1" dirty="0"/>
              <a:t>smartphone, </a:t>
            </a:r>
            <a:r>
              <a:rPr lang="en-US" sz="2000" dirty="0"/>
              <a:t>ATM,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i="1" dirty="0"/>
              <a:t>merchant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4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67192"/>
            <a:ext cx="9720072" cy="1529758"/>
          </a:xfrm>
        </p:spPr>
        <p:txBody>
          <a:bodyPr/>
          <a:lstStyle/>
          <a:p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i="1" dirty="0" smtClean="0"/>
              <a:t>Top-Up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87629"/>
            <a:ext cx="9720073" cy="4104230"/>
          </a:xfrm>
        </p:spPr>
        <p:txBody>
          <a:bodyPr/>
          <a:lstStyle/>
          <a:p>
            <a:r>
              <a:rPr lang="en-US" dirty="0" smtClean="0"/>
              <a:t>Via Smartphone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376" y="60697"/>
            <a:ext cx="6344731" cy="6684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662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06239"/>
            <a:ext cx="9720072" cy="1499616"/>
          </a:xfrm>
        </p:spPr>
        <p:txBody>
          <a:bodyPr/>
          <a:lstStyle/>
          <a:p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i="1" dirty="0" smtClean="0"/>
              <a:t>Top-Up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80084"/>
            <a:ext cx="9720073" cy="4023360"/>
          </a:xfrm>
        </p:spPr>
        <p:txBody>
          <a:bodyPr/>
          <a:lstStyle/>
          <a:p>
            <a:r>
              <a:rPr lang="en-US" dirty="0" smtClean="0"/>
              <a:t>Via ATM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974" y="759525"/>
            <a:ext cx="6250026" cy="54644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83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21531"/>
            <a:ext cx="9720072" cy="1545056"/>
          </a:xfrm>
        </p:spPr>
        <p:txBody>
          <a:bodyPr/>
          <a:lstStyle/>
          <a:p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i="1" dirty="0" smtClean="0"/>
              <a:t>Top-Up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33592"/>
            <a:ext cx="9720073" cy="4023360"/>
          </a:xfrm>
        </p:spPr>
        <p:txBody>
          <a:bodyPr/>
          <a:lstStyle/>
          <a:p>
            <a:r>
              <a:rPr lang="en-US" dirty="0" smtClean="0"/>
              <a:t>Via </a:t>
            </a:r>
            <a:r>
              <a:rPr lang="en-US" i="1" dirty="0" smtClean="0"/>
              <a:t>merchant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52" y="610720"/>
            <a:ext cx="6994714" cy="56691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2061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-220698"/>
            <a:ext cx="9720072" cy="1499616"/>
          </a:xfrm>
        </p:spPr>
        <p:txBody>
          <a:bodyPr/>
          <a:lstStyle/>
          <a:p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798159"/>
            <a:ext cx="9720073" cy="4023360"/>
          </a:xfrm>
        </p:spPr>
        <p:txBody>
          <a:bodyPr/>
          <a:lstStyle/>
          <a:p>
            <a:r>
              <a:rPr lang="en-US" dirty="0" smtClean="0"/>
              <a:t>Via </a:t>
            </a:r>
            <a:r>
              <a:rPr lang="en-US" i="1" dirty="0" smtClean="0"/>
              <a:t>smartphone </a:t>
            </a:r>
            <a:r>
              <a:rPr lang="en-US" dirty="0" smtClean="0"/>
              <a:t>(</a:t>
            </a:r>
            <a:r>
              <a:rPr lang="en-US" dirty="0" err="1" smtClean="0"/>
              <a:t>tanpa</a:t>
            </a:r>
            <a:r>
              <a:rPr lang="en-US" dirty="0" smtClean="0"/>
              <a:t> parameter)</a:t>
            </a:r>
            <a:endParaRPr lang="en-US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82" y="187987"/>
            <a:ext cx="6019940" cy="6315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301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-158704"/>
            <a:ext cx="9720072" cy="1499616"/>
          </a:xfrm>
        </p:spPr>
        <p:txBody>
          <a:bodyPr/>
          <a:lstStyle/>
          <a:p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79252"/>
            <a:ext cx="9720073" cy="4023360"/>
          </a:xfrm>
        </p:spPr>
        <p:txBody>
          <a:bodyPr/>
          <a:lstStyle/>
          <a:p>
            <a:r>
              <a:rPr lang="en-US" dirty="0" smtClean="0"/>
              <a:t>Via </a:t>
            </a:r>
            <a:r>
              <a:rPr lang="en-US" i="1" dirty="0" smtClean="0"/>
              <a:t>merchant </a:t>
            </a:r>
            <a:r>
              <a:rPr lang="en-US" dirty="0" smtClean="0"/>
              <a:t>(</a:t>
            </a:r>
            <a:r>
              <a:rPr lang="en-US" dirty="0" err="1" smtClean="0"/>
              <a:t>tanpa</a:t>
            </a:r>
            <a:r>
              <a:rPr lang="en-US" dirty="0" smtClean="0"/>
              <a:t> parameter)</a:t>
            </a:r>
            <a:endParaRPr lang="en-US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4" y="79711"/>
            <a:ext cx="6447292" cy="6395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139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-282691"/>
            <a:ext cx="9720072" cy="1499616"/>
          </a:xfrm>
        </p:spPr>
        <p:txBody>
          <a:bodyPr/>
          <a:lstStyle/>
          <a:p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674172"/>
            <a:ext cx="9720073" cy="4023360"/>
          </a:xfrm>
        </p:spPr>
        <p:txBody>
          <a:bodyPr/>
          <a:lstStyle/>
          <a:p>
            <a:r>
              <a:rPr lang="en-US" dirty="0" smtClean="0"/>
              <a:t>Via </a:t>
            </a:r>
            <a:r>
              <a:rPr lang="en-US" i="1" dirty="0" smtClean="0"/>
              <a:t>merchant </a:t>
            </a:r>
            <a:r>
              <a:rPr lang="en-US" dirty="0" smtClean="0"/>
              <a:t>(</a:t>
            </a:r>
            <a:r>
              <a:rPr lang="en-US" dirty="0" err="1" smtClean="0"/>
              <a:t>dengan</a:t>
            </a:r>
            <a:r>
              <a:rPr lang="en-US" dirty="0" smtClean="0"/>
              <a:t> parameter)</a:t>
            </a:r>
            <a:endParaRPr lang="en-US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33" y="16375"/>
            <a:ext cx="6494223" cy="6454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5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Saldo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Via </a:t>
            </a:r>
            <a:r>
              <a:rPr lang="en-US" i="1" dirty="0" smtClean="0"/>
              <a:t>smartphone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3013" y="1190076"/>
            <a:ext cx="7153673" cy="3257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86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Saldo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Via ATM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4123" y="1696703"/>
            <a:ext cx="6939519" cy="3898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93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Saldo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Via </a:t>
            </a:r>
            <a:r>
              <a:rPr lang="en-US" i="1" dirty="0" smtClean="0"/>
              <a:t>merchant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7365" y="2084832"/>
            <a:ext cx="6957941" cy="3515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205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Perkembangan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semakin</a:t>
            </a:r>
            <a:r>
              <a:rPr lang="en-US" sz="2800" dirty="0"/>
              <a:t> </a:t>
            </a:r>
            <a:r>
              <a:rPr lang="en-US" sz="2800" dirty="0" err="1"/>
              <a:t>canggih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endParaRPr lang="en-US" sz="2800" dirty="0"/>
          </a:p>
          <a:p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kecil</a:t>
            </a:r>
            <a:r>
              <a:rPr lang="en-US" sz="2800" dirty="0"/>
              <a:t> </a:t>
            </a:r>
            <a:r>
              <a:rPr lang="en-US" sz="2800" dirty="0" err="1"/>
              <a:t>namun</a:t>
            </a:r>
            <a:r>
              <a:rPr lang="en-US" sz="2800" dirty="0"/>
              <a:t> </a:t>
            </a:r>
            <a:r>
              <a:rPr lang="en-US" sz="2800" dirty="0" err="1"/>
              <a:t>sering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i="1" dirty="0"/>
              <a:t>micropayment</a:t>
            </a:r>
          </a:p>
          <a:p>
            <a:r>
              <a:rPr lang="en-US" sz="2800" i="1" dirty="0"/>
              <a:t>Micropayment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dijumpai</a:t>
            </a:r>
            <a:r>
              <a:rPr lang="en-US" sz="2800" dirty="0"/>
              <a:t> di Indonesia</a:t>
            </a:r>
            <a:endParaRPr lang="en-US" sz="2800" i="1" dirty="0"/>
          </a:p>
          <a:p>
            <a:pPr lvl="1"/>
            <a:r>
              <a:rPr lang="en-US" sz="2400" dirty="0" err="1"/>
              <a:t>Contoh</a:t>
            </a:r>
            <a:r>
              <a:rPr lang="en-US" sz="2400" dirty="0"/>
              <a:t>: E-Toll </a:t>
            </a:r>
            <a:r>
              <a:rPr lang="en-US" sz="2400" dirty="0" err="1"/>
              <a:t>Mandiri</a:t>
            </a:r>
            <a:r>
              <a:rPr lang="en-US" sz="2400" dirty="0"/>
              <a:t>, </a:t>
            </a:r>
            <a:r>
              <a:rPr lang="en-US" sz="2400" dirty="0" err="1"/>
              <a:t>Flazz</a:t>
            </a:r>
            <a:r>
              <a:rPr lang="en-US" sz="2400" dirty="0"/>
              <a:t> BCA, </a:t>
            </a:r>
            <a:r>
              <a:rPr lang="en-US" sz="2400" dirty="0" err="1"/>
              <a:t>Kartu</a:t>
            </a:r>
            <a:r>
              <a:rPr lang="en-US" sz="2400" dirty="0"/>
              <a:t> </a:t>
            </a:r>
            <a:r>
              <a:rPr lang="en-US" sz="2400" dirty="0" err="1"/>
              <a:t>Commet</a:t>
            </a:r>
            <a:endParaRPr lang="en-US" sz="2400" dirty="0"/>
          </a:p>
          <a:p>
            <a:pPr lvl="1"/>
            <a:r>
              <a:rPr lang="en-US" sz="2400" dirty="0" err="1"/>
              <a:t>Memanfaatkan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NFC</a:t>
            </a:r>
          </a:p>
          <a:p>
            <a:r>
              <a:rPr lang="en-US" sz="2800" dirty="0"/>
              <a:t>NFC: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koneksi</a:t>
            </a:r>
            <a:r>
              <a:rPr lang="en-US" sz="2800" dirty="0"/>
              <a:t> </a:t>
            </a:r>
            <a:r>
              <a:rPr lang="en-US" sz="2800" dirty="0" err="1"/>
              <a:t>jarak</a:t>
            </a:r>
            <a:r>
              <a:rPr lang="en-US" sz="2800" dirty="0"/>
              <a:t> </a:t>
            </a:r>
            <a:r>
              <a:rPr lang="en-US" sz="2800" dirty="0" err="1"/>
              <a:t>pendek</a:t>
            </a:r>
            <a:r>
              <a:rPr lang="en-US" sz="2800" dirty="0"/>
              <a:t>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kabel</a:t>
            </a:r>
            <a:endParaRPr lang="en-US" sz="2800" dirty="0"/>
          </a:p>
          <a:p>
            <a:r>
              <a:rPr lang="en-US" sz="2800" dirty="0"/>
              <a:t>NFC + </a:t>
            </a:r>
            <a:r>
              <a:rPr lang="en-US" sz="2800" i="1" dirty="0"/>
              <a:t>micropayment </a:t>
            </a:r>
            <a:r>
              <a:rPr lang="en-US" sz="2800" dirty="0"/>
              <a:t>= </a:t>
            </a:r>
            <a:r>
              <a:rPr lang="en-US" sz="2800" b="1" dirty="0" err="1" smtClean="0"/>
              <a:t>aman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6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Riwayat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Via </a:t>
            </a:r>
            <a:r>
              <a:rPr lang="en-US" i="1" dirty="0" smtClean="0"/>
              <a:t>smartphone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5843" y="2084832"/>
            <a:ext cx="6639168" cy="3467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416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 smtClean="0"/>
              <a:t>Berlaku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Via </a:t>
            </a:r>
            <a:r>
              <a:rPr lang="en-US" i="1" dirty="0" smtClean="0"/>
              <a:t>smartphone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9478" y="2246175"/>
            <a:ext cx="7084706" cy="3286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5278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SISMIC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Via ATM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12164" y="2438076"/>
            <a:ext cx="7712002" cy="25213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3418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SISMIC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Via </a:t>
            </a:r>
            <a:r>
              <a:rPr lang="en-US" i="1" dirty="0" smtClean="0"/>
              <a:t>merchant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0591" y="2286000"/>
            <a:ext cx="8034056" cy="2822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929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-220695"/>
            <a:ext cx="9720072" cy="1499616"/>
          </a:xfrm>
        </p:spPr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SISMIC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21412"/>
            <a:ext cx="9720073" cy="4620045"/>
          </a:xfrm>
        </p:spPr>
        <p:txBody>
          <a:bodyPr>
            <a:noAutofit/>
          </a:bodyPr>
          <a:lstStyle/>
          <a:p>
            <a:r>
              <a:rPr lang="en-US" sz="2800" dirty="0" err="1"/>
              <a:t>Memori</a:t>
            </a:r>
            <a:r>
              <a:rPr lang="en-US" sz="2800" dirty="0"/>
              <a:t> 1KB, 16 </a:t>
            </a:r>
            <a:r>
              <a:rPr lang="en-US" sz="2800" dirty="0" err="1"/>
              <a:t>sektor</a:t>
            </a:r>
            <a:endParaRPr lang="en-US" sz="2800" dirty="0"/>
          </a:p>
          <a:p>
            <a:pPr marL="457200" lvl="1" indent="0">
              <a:buNone/>
            </a:pPr>
            <a:r>
              <a:rPr lang="en-US" sz="2400" dirty="0" smtClean="0"/>
              <a:t>- 1 </a:t>
            </a:r>
            <a:r>
              <a:rPr lang="en-US" sz="2400" dirty="0" err="1"/>
              <a:t>sektor</a:t>
            </a:r>
            <a:r>
              <a:rPr lang="en-US" sz="2400" dirty="0"/>
              <a:t>: 4 </a:t>
            </a:r>
            <a:r>
              <a:rPr lang="en-US" sz="2400" dirty="0" err="1" smtClean="0"/>
              <a:t>blok</a:t>
            </a:r>
            <a:r>
              <a:rPr lang="en-US" sz="2400" dirty="0"/>
              <a:t> </a:t>
            </a:r>
            <a:r>
              <a:rPr lang="en-US" sz="2400" dirty="0" smtClean="0"/>
              <a:t>		- 1 </a:t>
            </a:r>
            <a:r>
              <a:rPr lang="en-US" sz="2400" dirty="0" err="1"/>
              <a:t>blok</a:t>
            </a:r>
            <a:r>
              <a:rPr lang="en-US" sz="2400" dirty="0"/>
              <a:t>: 16 </a:t>
            </a:r>
            <a:r>
              <a:rPr lang="en-US" sz="2400" i="1" dirty="0"/>
              <a:t>bytes</a:t>
            </a:r>
          </a:p>
          <a:p>
            <a:r>
              <a:rPr lang="en-US" sz="2800" dirty="0" err="1"/>
              <a:t>Konfigurasi</a:t>
            </a:r>
            <a:r>
              <a:rPr lang="en-US" sz="2800" dirty="0"/>
              <a:t> </a:t>
            </a:r>
            <a:r>
              <a:rPr lang="en-US" sz="2800" dirty="0" err="1"/>
              <a:t>penyimpanan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 smtClean="0"/>
              <a:t>Sektor</a:t>
            </a:r>
            <a:r>
              <a:rPr lang="en-US" sz="2400" dirty="0" smtClean="0"/>
              <a:t> ke-0 Blok ke-1: </a:t>
            </a:r>
            <a:r>
              <a:rPr lang="en-US" sz="2400" dirty="0" err="1" smtClean="0"/>
              <a:t>tanggal</a:t>
            </a:r>
            <a:r>
              <a:rPr lang="en-US" sz="2400" dirty="0" smtClean="0"/>
              <a:t> </a:t>
            </a:r>
            <a:r>
              <a:rPr lang="en-US" sz="2400" dirty="0" err="1" smtClean="0"/>
              <a:t>masa</a:t>
            </a:r>
            <a:r>
              <a:rPr lang="en-US" sz="2400" dirty="0" smtClean="0"/>
              <a:t> </a:t>
            </a:r>
            <a:r>
              <a:rPr lang="en-US" sz="2400" dirty="0" err="1" smtClean="0"/>
              <a:t>berlaku</a:t>
            </a:r>
            <a:r>
              <a:rPr lang="en-US" sz="2400" dirty="0" smtClean="0"/>
              <a:t> </a:t>
            </a:r>
            <a:r>
              <a:rPr lang="en-US" sz="2400" dirty="0" err="1" smtClean="0"/>
              <a:t>kartu</a:t>
            </a:r>
            <a:endParaRPr lang="en-US" sz="2400" dirty="0" smtClean="0"/>
          </a:p>
          <a:p>
            <a:pPr lvl="1"/>
            <a:r>
              <a:rPr lang="en-US" sz="2400" dirty="0" err="1" smtClean="0"/>
              <a:t>Sektor</a:t>
            </a:r>
            <a:r>
              <a:rPr lang="en-US" sz="2400" dirty="0" smtClean="0"/>
              <a:t> ke-0 </a:t>
            </a:r>
            <a:r>
              <a:rPr lang="en-US" sz="2400" dirty="0"/>
              <a:t>B</a:t>
            </a:r>
            <a:r>
              <a:rPr lang="en-US" sz="2400" dirty="0" smtClean="0"/>
              <a:t>lok ke-2: </a:t>
            </a:r>
            <a:r>
              <a:rPr lang="en-US" sz="2400" dirty="0" err="1" smtClean="0"/>
              <a:t>saldo</a:t>
            </a:r>
            <a:r>
              <a:rPr lang="en-US" sz="2400" dirty="0" smtClean="0"/>
              <a:t> </a:t>
            </a:r>
            <a:r>
              <a:rPr lang="en-US" sz="2400" dirty="0" err="1" smtClean="0"/>
              <a:t>kartu</a:t>
            </a:r>
            <a:endParaRPr lang="en-US" sz="2400" dirty="0" smtClean="0"/>
          </a:p>
          <a:p>
            <a:pPr lvl="1"/>
            <a:r>
              <a:rPr lang="en-US" sz="2400" dirty="0" err="1" smtClean="0"/>
              <a:t>Sektor</a:t>
            </a:r>
            <a:r>
              <a:rPr lang="en-US" sz="2400" dirty="0" smtClean="0"/>
              <a:t> ke-1 - 5 Blok ke-0: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transaksi</a:t>
            </a:r>
            <a:r>
              <a:rPr lang="en-US" sz="2400" dirty="0" smtClean="0"/>
              <a:t> </a:t>
            </a:r>
            <a:r>
              <a:rPr lang="en-US" sz="2400" dirty="0" err="1" smtClean="0"/>
              <a:t>pembelian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top-up</a:t>
            </a:r>
          </a:p>
          <a:p>
            <a:pPr lvl="1"/>
            <a:r>
              <a:rPr lang="en-US" sz="2400" dirty="0" err="1" smtClean="0"/>
              <a:t>Sektor</a:t>
            </a:r>
            <a:r>
              <a:rPr lang="en-US" sz="2400" dirty="0" smtClean="0"/>
              <a:t> ke-1 - 5 Blok ke-1: nominal </a:t>
            </a:r>
            <a:r>
              <a:rPr lang="en-US" sz="2400" dirty="0" err="1" smtClean="0"/>
              <a:t>transaksi</a:t>
            </a:r>
            <a:r>
              <a:rPr lang="en-US" sz="2400" dirty="0" smtClean="0"/>
              <a:t> </a:t>
            </a:r>
            <a:r>
              <a:rPr lang="en-US" sz="2400" dirty="0" err="1" smtClean="0"/>
              <a:t>pembelian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top-up</a:t>
            </a:r>
          </a:p>
          <a:p>
            <a:pPr lvl="1"/>
            <a:r>
              <a:rPr lang="en-US" sz="2400" dirty="0" err="1" smtClean="0"/>
              <a:t>Sektor</a:t>
            </a:r>
            <a:r>
              <a:rPr lang="en-US" sz="2400" dirty="0" smtClean="0"/>
              <a:t> ke-1 - 5 Blok ke-2: </a:t>
            </a: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transaksi</a:t>
            </a:r>
            <a:r>
              <a:rPr lang="en-US" sz="2400" dirty="0" smtClean="0"/>
              <a:t> (</a:t>
            </a:r>
            <a:r>
              <a:rPr lang="en-US" sz="2400" dirty="0" err="1" smtClean="0"/>
              <a:t>pembelian</a:t>
            </a:r>
            <a:r>
              <a:rPr lang="en-US" sz="2400" dirty="0" smtClean="0"/>
              <a:t>/top-up)</a:t>
            </a:r>
          </a:p>
          <a:p>
            <a:pPr lvl="1"/>
            <a:r>
              <a:rPr lang="en-US" sz="2400" dirty="0" err="1"/>
              <a:t>Sektor</a:t>
            </a:r>
            <a:r>
              <a:rPr lang="en-US" sz="2400" dirty="0"/>
              <a:t> </a:t>
            </a:r>
            <a:r>
              <a:rPr lang="en-US" sz="2400" dirty="0" smtClean="0"/>
              <a:t>ke-6 </a:t>
            </a:r>
            <a:r>
              <a:rPr lang="en-US" sz="2400" dirty="0"/>
              <a:t>- </a:t>
            </a:r>
            <a:r>
              <a:rPr lang="en-US" sz="2400" dirty="0" smtClean="0"/>
              <a:t>14 </a:t>
            </a:r>
            <a:r>
              <a:rPr lang="en-US" sz="2400" dirty="0"/>
              <a:t>Blok </a:t>
            </a:r>
            <a:r>
              <a:rPr lang="en-US" sz="2400" dirty="0" smtClean="0"/>
              <a:t>ke-0: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transaksi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parameter</a:t>
            </a:r>
          </a:p>
          <a:p>
            <a:pPr lvl="1"/>
            <a:r>
              <a:rPr lang="en-US" sz="2400" dirty="0" err="1"/>
              <a:t>Sektor</a:t>
            </a:r>
            <a:r>
              <a:rPr lang="en-US" sz="2400" dirty="0"/>
              <a:t> ke-6 - 14 Blok </a:t>
            </a:r>
            <a:r>
              <a:rPr lang="en-US" sz="2400" dirty="0" smtClean="0"/>
              <a:t>ke-1: iv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sektor</a:t>
            </a:r>
            <a:r>
              <a:rPr lang="en-US" sz="2400" dirty="0" smtClean="0"/>
              <a:t> </a:t>
            </a:r>
            <a:r>
              <a:rPr lang="en-US" sz="2400" dirty="0"/>
              <a:t>ke-6 - 14 </a:t>
            </a:r>
            <a:r>
              <a:rPr lang="en-US" sz="2400" dirty="0" err="1" smtClean="0"/>
              <a:t>blok</a:t>
            </a:r>
            <a:r>
              <a:rPr lang="en-US" sz="2400" dirty="0" smtClean="0"/>
              <a:t> ke-0</a:t>
            </a:r>
          </a:p>
          <a:p>
            <a:pPr lvl="1"/>
            <a:r>
              <a:rPr lang="en-US" sz="2400" dirty="0" err="1"/>
              <a:t>Sektor</a:t>
            </a:r>
            <a:r>
              <a:rPr lang="en-US" sz="2400" dirty="0"/>
              <a:t> </a:t>
            </a:r>
            <a:r>
              <a:rPr lang="en-US" sz="2400" dirty="0" smtClean="0"/>
              <a:t>ke-15 Blok </a:t>
            </a:r>
            <a:r>
              <a:rPr lang="en-US" sz="2400" dirty="0"/>
              <a:t>ke-1: </a:t>
            </a:r>
            <a:r>
              <a:rPr lang="en-US" sz="2400" dirty="0" smtClean="0"/>
              <a:t>iv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sektor</a:t>
            </a:r>
            <a:r>
              <a:rPr lang="en-US" sz="2400" dirty="0" smtClean="0"/>
              <a:t> </a:t>
            </a:r>
            <a:r>
              <a:rPr lang="en-US" sz="2400" dirty="0"/>
              <a:t>ke-0 </a:t>
            </a:r>
            <a:r>
              <a:rPr lang="en-US" sz="2400" dirty="0" err="1" smtClean="0"/>
              <a:t>slok</a:t>
            </a:r>
            <a:r>
              <a:rPr lang="en-US" sz="2400" dirty="0" smtClean="0"/>
              <a:t> </a:t>
            </a:r>
            <a:r>
              <a:rPr lang="en-US" sz="2400" dirty="0"/>
              <a:t>ke-1</a:t>
            </a:r>
            <a:endParaRPr lang="en-US" sz="2400" dirty="0" smtClean="0"/>
          </a:p>
          <a:p>
            <a:pPr lvl="1"/>
            <a:r>
              <a:rPr lang="en-US" sz="2400" dirty="0" err="1"/>
              <a:t>Sektor</a:t>
            </a:r>
            <a:r>
              <a:rPr lang="en-US" sz="2400" dirty="0"/>
              <a:t> ke-15 </a:t>
            </a:r>
            <a:r>
              <a:rPr lang="en-US" sz="2400" dirty="0" smtClean="0"/>
              <a:t>Blok ke-2: iv </a:t>
            </a:r>
            <a:r>
              <a:rPr lang="en-US" sz="2400" dirty="0" err="1" smtClean="0"/>
              <a:t>dari</a:t>
            </a:r>
            <a:r>
              <a:rPr lang="en-US" sz="2400" dirty="0"/>
              <a:t> </a:t>
            </a:r>
            <a:r>
              <a:rPr lang="en-US" sz="2400" dirty="0" err="1"/>
              <a:t>sektor</a:t>
            </a:r>
            <a:r>
              <a:rPr lang="en-US" sz="2400" dirty="0"/>
              <a:t> ke-0 </a:t>
            </a:r>
            <a:r>
              <a:rPr lang="en-US" sz="2400" dirty="0" err="1"/>
              <a:t>slok</a:t>
            </a:r>
            <a:r>
              <a:rPr lang="en-US" sz="2400" dirty="0"/>
              <a:t> </a:t>
            </a:r>
            <a:r>
              <a:rPr lang="en-US" sz="2400" dirty="0" smtClean="0"/>
              <a:t>ke-2</a:t>
            </a:r>
          </a:p>
          <a:p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</a:t>
            </a:r>
            <a:r>
              <a:rPr lang="en-US" sz="2800" i="1" dirty="0"/>
              <a:t>round-robin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1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-3717"/>
            <a:ext cx="9720072" cy="1499616"/>
          </a:xfrm>
        </p:spPr>
        <p:txBody>
          <a:bodyPr/>
          <a:lstStyle/>
          <a:p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SISMIC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053732"/>
              </p:ext>
            </p:extLst>
          </p:nvPr>
        </p:nvGraphicFramePr>
        <p:xfrm>
          <a:off x="245660" y="1068463"/>
          <a:ext cx="11723428" cy="5159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7922"/>
                <a:gridCol w="682388"/>
                <a:gridCol w="5112535"/>
                <a:gridCol w="1215877"/>
                <a:gridCol w="1317198"/>
                <a:gridCol w="1317198"/>
                <a:gridCol w="1300310"/>
              </a:tblGrid>
              <a:tr h="10663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Sektor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Blok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Data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Hak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Akses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81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Pemilik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</a:rPr>
                        <a:t>Kartu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Penerbit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</a:rPr>
                        <a:t>Kartu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Merchant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Payment Gateway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</a:tr>
              <a:tr h="319902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</a:rPr>
                        <a:t>Nomor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kartu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Baca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Baca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</a:tr>
              <a:tr h="2132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Tanggal masa berlaku kartu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Baca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Baca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Baca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</a:tr>
              <a:tr h="2132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Saldo Kartu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Baca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Baca, tulis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Baca, tulis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</a:tr>
              <a:tr h="533171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1-5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Riwayat waktu transaksi pembelian atau top-up dalam bentuk epoch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Baca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Baca, </a:t>
                      </a:r>
                      <a:r>
                        <a:rPr lang="en-US" sz="1400" dirty="0" err="1">
                          <a:effectLst/>
                        </a:rPr>
                        <a:t>tulis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</a:tr>
              <a:tr h="5331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Riwayat nominal transaksi pembelian atau top-up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Baca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Baca, tulis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</a:tr>
              <a:tr h="746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Riwayat jenis transaksi apakah transaki merupakan transaksi pembelian atau top-up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Baca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Baca, tulis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</a:tr>
              <a:tr h="533171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6-14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Parameter jarak atau waktu pertama kartu disentuh pada reader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Baca, tulis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</a:tr>
              <a:tr h="4265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Iv hasil dari enkripsi blok ke-0 di sektor 6 sampai 14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</a:tr>
              <a:tr h="1066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</a:tr>
              <a:tr h="319902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Iv hasil dari enkripsi blok ke-1 di sektor 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</a:tr>
              <a:tr h="3199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Iv </a:t>
                      </a:r>
                      <a:r>
                        <a:rPr lang="en-GB" sz="1400" dirty="0" err="1">
                          <a:effectLst/>
                        </a:rPr>
                        <a:t>hasil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dari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enkripsi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blok</a:t>
                      </a:r>
                      <a:r>
                        <a:rPr lang="en-GB" sz="1400" dirty="0">
                          <a:effectLst/>
                        </a:rPr>
                        <a:t> ke-2 di </a:t>
                      </a:r>
                      <a:r>
                        <a:rPr lang="en-GB" sz="1400" dirty="0" err="1">
                          <a:effectLst/>
                        </a:rPr>
                        <a:t>sektor</a:t>
                      </a:r>
                      <a:r>
                        <a:rPr lang="en-GB" sz="1400" dirty="0">
                          <a:effectLst/>
                        </a:rPr>
                        <a:t> 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174" marR="24174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Basisdata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Entity-Relationship</a:t>
            </a:r>
          </a:p>
          <a:p>
            <a:r>
              <a:rPr lang="en-US" dirty="0" smtClean="0"/>
              <a:t>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087" y="588803"/>
            <a:ext cx="8162778" cy="5564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4091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Basisdata</a:t>
            </a:r>
            <a:r>
              <a:rPr lang="en-US" dirty="0" smtClean="0"/>
              <a:t> </a:t>
            </a:r>
            <a:r>
              <a:rPr lang="en-US" dirty="0" err="1" smtClean="0"/>
              <a:t>Relasional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Basisdata</a:t>
            </a:r>
            <a:r>
              <a:rPr lang="en-US" dirty="0" smtClean="0"/>
              <a:t> SISMIC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76" y="1902666"/>
            <a:ext cx="8206970" cy="326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2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Basisdata</a:t>
            </a:r>
            <a:r>
              <a:rPr lang="en-US" dirty="0" smtClean="0"/>
              <a:t> </a:t>
            </a:r>
            <a:r>
              <a:rPr lang="en-US" dirty="0" err="1" smtClean="0"/>
              <a:t>Relasional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Basisdata</a:t>
            </a:r>
            <a:r>
              <a:rPr lang="en-US" dirty="0" smtClean="0"/>
              <a:t> </a:t>
            </a:r>
            <a:r>
              <a:rPr lang="en-US" i="1" dirty="0" smtClean="0"/>
              <a:t>Merchant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30" y="2911487"/>
            <a:ext cx="11077970" cy="20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7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Basisdata</a:t>
            </a:r>
            <a:r>
              <a:rPr lang="en-US" dirty="0" smtClean="0"/>
              <a:t> </a:t>
            </a:r>
            <a:r>
              <a:rPr lang="en-US" dirty="0" err="1" smtClean="0"/>
              <a:t>Relasional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Basisdata</a:t>
            </a:r>
            <a:r>
              <a:rPr lang="en-US" dirty="0" smtClean="0"/>
              <a:t> </a:t>
            </a:r>
            <a:r>
              <a:rPr lang="en-US" i="1" dirty="0" smtClean="0"/>
              <a:t>Payment Gateway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20" y="2550687"/>
            <a:ext cx="11354283" cy="22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6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, </a:t>
            </a:r>
            <a:r>
              <a:rPr lang="en-US" dirty="0" err="1" smtClean="0"/>
              <a:t>Tujuan</a:t>
            </a:r>
            <a:r>
              <a:rPr lang="en-US" dirty="0" smtClean="0"/>
              <a:t>, </a:t>
            </a:r>
            <a:r>
              <a:rPr lang="en-US" dirty="0" err="1" smtClean="0"/>
              <a:t>Batasan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Rumusan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endParaRPr lang="en-US" sz="2800" dirty="0"/>
          </a:p>
          <a:p>
            <a:pPr marL="457200" lvl="1" indent="0">
              <a:buNone/>
            </a:pPr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rancangan</a:t>
            </a:r>
            <a:r>
              <a:rPr lang="en-US" sz="2400" dirty="0" smtClean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i="1" dirty="0"/>
              <a:t>micropayment</a:t>
            </a:r>
            <a:r>
              <a:rPr lang="en-US" sz="2400" dirty="0"/>
              <a:t> </a:t>
            </a:r>
            <a:r>
              <a:rPr lang="en-US" sz="2400" dirty="0" smtClean="0"/>
              <a:t>yang </a:t>
            </a:r>
            <a:r>
              <a:rPr lang="en-US" sz="2400" dirty="0" err="1" smtClean="0"/>
              <a:t>aman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teknologi</a:t>
            </a:r>
            <a:r>
              <a:rPr lang="en-US" sz="2400" dirty="0" smtClean="0"/>
              <a:t> NFC</a:t>
            </a:r>
            <a:endParaRPr lang="en-US" sz="2400" dirty="0"/>
          </a:p>
          <a:p>
            <a:r>
              <a:rPr lang="en-US" sz="2800" dirty="0" err="1"/>
              <a:t>Tujuan</a:t>
            </a:r>
            <a:endParaRPr lang="en-US" sz="2800" dirty="0"/>
          </a:p>
          <a:p>
            <a:pPr marL="457200" lvl="1" indent="0">
              <a:buNone/>
            </a:pPr>
            <a:r>
              <a:rPr lang="en-US" sz="2400" dirty="0" err="1"/>
              <a:t>Rancangan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i="1" dirty="0"/>
              <a:t>micropayment </a:t>
            </a:r>
            <a:r>
              <a:rPr lang="en-US" sz="2400" dirty="0"/>
              <a:t>yang </a:t>
            </a:r>
            <a:r>
              <a:rPr lang="en-US" sz="2400" dirty="0" err="1"/>
              <a:t>aman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NFC</a:t>
            </a:r>
          </a:p>
          <a:p>
            <a:r>
              <a:rPr lang="en-US" sz="2800" dirty="0" err="1"/>
              <a:t>Batasan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endParaRPr lang="en-US" sz="2800" dirty="0"/>
          </a:p>
          <a:p>
            <a:pPr lvl="1"/>
            <a:r>
              <a:rPr lang="en-US" sz="2400" dirty="0" err="1"/>
              <a:t>Perancangan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i="1" dirty="0"/>
              <a:t>micropayment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NFC</a:t>
            </a:r>
          </a:p>
          <a:p>
            <a:pPr lvl="1"/>
            <a:r>
              <a:rPr lang="en-US" sz="2400" dirty="0" err="1"/>
              <a:t>Menerapkan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pengamanan</a:t>
            </a:r>
            <a:r>
              <a:rPr lang="en-US" sz="2400" dirty="0"/>
              <a:t> yang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r>
              <a:rPr lang="en-US" sz="2400" dirty="0"/>
              <a:t> </a:t>
            </a:r>
            <a:r>
              <a:rPr lang="en-US" sz="2400" i="1" dirty="0"/>
              <a:t>micropayment</a:t>
            </a:r>
            <a:r>
              <a:rPr lang="en-US" sz="2400" dirty="0"/>
              <a:t> yang </a:t>
            </a:r>
            <a:r>
              <a:rPr lang="en-US" sz="2400" dirty="0" err="1"/>
              <a:t>dirancang</a:t>
            </a:r>
            <a:endParaRPr lang="en-US" sz="24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36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Kelas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Kelas</a:t>
            </a:r>
            <a:r>
              <a:rPr lang="en-US" dirty="0" smtClean="0"/>
              <a:t> ATM</a:t>
            </a:r>
          </a:p>
          <a:p>
            <a:r>
              <a:rPr lang="en-US" dirty="0" smtClean="0"/>
              <a:t>Diagram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i="1" dirty="0" smtClean="0"/>
              <a:t>Merchant</a:t>
            </a:r>
          </a:p>
          <a:p>
            <a:r>
              <a:rPr lang="en-US" dirty="0" smtClean="0"/>
              <a:t>Diagram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i="1" dirty="0" smtClean="0"/>
              <a:t>Web Service</a:t>
            </a:r>
            <a:r>
              <a:rPr lang="en-US" dirty="0" smtClean="0"/>
              <a:t> SISMIC</a:t>
            </a:r>
          </a:p>
          <a:p>
            <a:r>
              <a:rPr lang="en-US" dirty="0" smtClean="0"/>
              <a:t>Diagram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i="1" dirty="0" smtClean="0"/>
              <a:t>Web Service</a:t>
            </a:r>
            <a:r>
              <a:rPr lang="en-US" dirty="0" smtClean="0"/>
              <a:t> </a:t>
            </a:r>
            <a:r>
              <a:rPr lang="en-US" i="1" dirty="0" smtClean="0"/>
              <a:t>Payment Gateway</a:t>
            </a:r>
          </a:p>
          <a:p>
            <a:r>
              <a:rPr lang="en-US" dirty="0" smtClean="0"/>
              <a:t>Diagram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i="1" dirty="0" smtClean="0"/>
              <a:t>Web Service</a:t>
            </a:r>
            <a:r>
              <a:rPr lang="en-US" dirty="0" smtClean="0"/>
              <a:t> </a:t>
            </a:r>
            <a:r>
              <a:rPr lang="en-US" i="1" dirty="0" smtClean="0"/>
              <a:t>Merchant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73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Kelas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Kelas</a:t>
            </a:r>
            <a:r>
              <a:rPr lang="en-US" dirty="0" smtClean="0"/>
              <a:t> ATM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65" y="196851"/>
            <a:ext cx="5279739" cy="621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74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Kelas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i="1" dirty="0" smtClean="0"/>
              <a:t>Merchant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410" y="86732"/>
            <a:ext cx="5350790" cy="669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66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Kelas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i="1" dirty="0" smtClean="0"/>
              <a:t>Web Service</a:t>
            </a:r>
            <a:r>
              <a:rPr lang="en-US" dirty="0" smtClean="0"/>
              <a:t> SISMIC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919" y="663794"/>
            <a:ext cx="6495081" cy="54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03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Kelas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Web Service</a:t>
            </a:r>
            <a:r>
              <a:rPr lang="en-US" dirty="0" smtClean="0"/>
              <a:t> </a:t>
            </a:r>
            <a:r>
              <a:rPr lang="en-US" i="1" dirty="0" smtClean="0"/>
              <a:t>Payment Gateway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399" y="585215"/>
            <a:ext cx="6914766" cy="52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64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Kelas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i="1" dirty="0" smtClean="0"/>
              <a:t>Web Service</a:t>
            </a:r>
            <a:r>
              <a:rPr lang="en-US" dirty="0" smtClean="0"/>
              <a:t> </a:t>
            </a:r>
            <a:r>
              <a:rPr lang="en-US" i="1" dirty="0" smtClean="0"/>
              <a:t>Merchant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92" y="365125"/>
            <a:ext cx="4210050" cy="61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02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140" y="-375673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Aspek</a:t>
            </a:r>
            <a:r>
              <a:rPr lang="en-US" sz="4000" dirty="0" smtClean="0"/>
              <a:t> </a:t>
            </a:r>
            <a:r>
              <a:rPr lang="en-US" sz="4000" dirty="0" err="1" smtClean="0"/>
              <a:t>keamanan</a:t>
            </a:r>
            <a:r>
              <a:rPr lang="en-US" sz="4000" dirty="0" smtClean="0"/>
              <a:t> SISMIC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07" y="674188"/>
            <a:ext cx="11339593" cy="4023360"/>
          </a:xfrm>
        </p:spPr>
        <p:txBody>
          <a:bodyPr>
            <a:noAutofit/>
          </a:bodyPr>
          <a:lstStyle/>
          <a:p>
            <a:pPr lvl="0"/>
            <a:r>
              <a:rPr lang="en-GB" sz="2000" i="1" dirty="0"/>
              <a:t>Confidentiality</a:t>
            </a:r>
            <a:endParaRPr lang="en-US" sz="2000" dirty="0"/>
          </a:p>
          <a:p>
            <a:pPr lvl="1"/>
            <a:r>
              <a:rPr lang="en-GB" dirty="0" err="1"/>
              <a:t>Mengubah</a:t>
            </a:r>
            <a:r>
              <a:rPr lang="en-GB" dirty="0"/>
              <a:t> </a:t>
            </a:r>
            <a:r>
              <a:rPr lang="en-GB" i="1" dirty="0"/>
              <a:t>key</a:t>
            </a:r>
            <a:r>
              <a:rPr lang="en-GB" dirty="0"/>
              <a:t> A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i="1" dirty="0"/>
              <a:t>key </a:t>
            </a:r>
            <a:r>
              <a:rPr lang="en-GB" dirty="0"/>
              <a:t>B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semua</a:t>
            </a:r>
            <a:r>
              <a:rPr lang="en-GB" dirty="0"/>
              <a:t> </a:t>
            </a:r>
            <a:r>
              <a:rPr lang="en-GB" dirty="0" err="1"/>
              <a:t>sektor</a:t>
            </a:r>
            <a:r>
              <a:rPr lang="en-GB" dirty="0"/>
              <a:t> di </a:t>
            </a:r>
            <a:r>
              <a:rPr lang="en-GB" dirty="0" err="1"/>
              <a:t>kartu</a:t>
            </a:r>
            <a:r>
              <a:rPr lang="en-GB" dirty="0"/>
              <a:t> SISMIC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manajemen</a:t>
            </a:r>
            <a:r>
              <a:rPr lang="en-GB" dirty="0"/>
              <a:t> </a:t>
            </a:r>
            <a:r>
              <a:rPr lang="en-GB" dirty="0" err="1"/>
              <a:t>kuncinya</a:t>
            </a:r>
            <a:r>
              <a:rPr lang="en-GB" dirty="0"/>
              <a:t> </a:t>
            </a:r>
            <a:r>
              <a:rPr lang="en-GB" dirty="0" err="1"/>
              <a:t>diatur</a:t>
            </a:r>
            <a:r>
              <a:rPr lang="en-GB" dirty="0"/>
              <a:t> di </a:t>
            </a:r>
            <a:r>
              <a:rPr lang="en-GB" dirty="0" smtClean="0"/>
              <a:t>SAM</a:t>
            </a:r>
            <a:endParaRPr lang="en-US" dirty="0"/>
          </a:p>
          <a:p>
            <a:pPr lvl="1"/>
            <a:r>
              <a:rPr lang="en-GB" dirty="0" err="1"/>
              <a:t>Melindungi</a:t>
            </a:r>
            <a:r>
              <a:rPr lang="en-GB" dirty="0"/>
              <a:t> </a:t>
            </a:r>
            <a:r>
              <a:rPr lang="en-GB" dirty="0" err="1"/>
              <a:t>basisdata</a:t>
            </a:r>
            <a:r>
              <a:rPr lang="en-GB" dirty="0"/>
              <a:t> SISMIC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enkripsi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i="1" dirty="0"/>
              <a:t>password</a:t>
            </a:r>
            <a:endParaRPr lang="en-US" dirty="0"/>
          </a:p>
          <a:p>
            <a:pPr lvl="0"/>
            <a:r>
              <a:rPr lang="en-GB" sz="2000" i="1" dirty="0"/>
              <a:t>Integrity</a:t>
            </a:r>
            <a:endParaRPr lang="en-US" sz="2000" dirty="0"/>
          </a:p>
          <a:p>
            <a:pPr lvl="1"/>
            <a:r>
              <a:rPr lang="en-GB" dirty="0" err="1"/>
              <a:t>Menerapkan</a:t>
            </a:r>
            <a:r>
              <a:rPr lang="en-GB" dirty="0"/>
              <a:t> </a:t>
            </a:r>
            <a:r>
              <a:rPr lang="en-GB" dirty="0" err="1"/>
              <a:t>enkripsi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dekripsi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SISMIC</a:t>
            </a:r>
            <a:endParaRPr lang="en-US" dirty="0"/>
          </a:p>
          <a:p>
            <a:pPr lvl="1"/>
            <a:r>
              <a:rPr lang="en-GB" dirty="0" err="1"/>
              <a:t>Pencatatan</a:t>
            </a:r>
            <a:r>
              <a:rPr lang="en-GB" dirty="0"/>
              <a:t> (</a:t>
            </a:r>
            <a:r>
              <a:rPr lang="en-GB" i="1" dirty="0"/>
              <a:t>logging</a:t>
            </a:r>
            <a:r>
              <a:rPr lang="en-GB" dirty="0"/>
              <a:t>) </a:t>
            </a:r>
            <a:r>
              <a:rPr lang="en-GB" dirty="0" err="1"/>
              <a:t>segala</a:t>
            </a:r>
            <a:r>
              <a:rPr lang="en-GB" dirty="0"/>
              <a:t> </a:t>
            </a:r>
            <a:r>
              <a:rPr lang="en-GB" dirty="0" err="1"/>
              <a:t>aktivitas</a:t>
            </a:r>
            <a:r>
              <a:rPr lang="en-GB" dirty="0"/>
              <a:t> yang </a:t>
            </a:r>
            <a:r>
              <a:rPr lang="en-GB" dirty="0" err="1"/>
              <a:t>terjadi</a:t>
            </a:r>
            <a:r>
              <a:rPr lang="en-GB" dirty="0"/>
              <a:t> di </a:t>
            </a:r>
            <a:r>
              <a:rPr lang="en-GB" dirty="0" err="1" smtClean="0"/>
              <a:t>mesin</a:t>
            </a:r>
            <a:r>
              <a:rPr lang="en-GB" dirty="0" smtClean="0"/>
              <a:t> EDC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mesin</a:t>
            </a:r>
            <a:r>
              <a:rPr lang="en-GB" dirty="0" smtClean="0"/>
              <a:t> ATM</a:t>
            </a:r>
            <a:endParaRPr lang="en-US" dirty="0"/>
          </a:p>
          <a:p>
            <a:pPr lvl="0"/>
            <a:r>
              <a:rPr lang="en-GB" sz="2000" i="1" dirty="0"/>
              <a:t>Availability</a:t>
            </a:r>
            <a:endParaRPr lang="en-US" sz="2000" dirty="0"/>
          </a:p>
          <a:p>
            <a:pPr lvl="1"/>
            <a:r>
              <a:rPr lang="en-GB" dirty="0" err="1"/>
              <a:t>Membuat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cadangan</a:t>
            </a:r>
            <a:r>
              <a:rPr lang="en-GB" dirty="0"/>
              <a:t> </a:t>
            </a:r>
            <a:r>
              <a:rPr lang="en-GB" dirty="0" err="1"/>
              <a:t>redundan</a:t>
            </a:r>
            <a:r>
              <a:rPr lang="en-GB" dirty="0"/>
              <a:t> </a:t>
            </a:r>
            <a:r>
              <a:rPr lang="en-GB" dirty="0" err="1"/>
              <a:t>sehingga</a:t>
            </a:r>
            <a:r>
              <a:rPr lang="en-GB" dirty="0"/>
              <a:t> </a:t>
            </a:r>
            <a:r>
              <a:rPr lang="en-GB" dirty="0" err="1"/>
              <a:t>jika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utama</a:t>
            </a:r>
            <a:r>
              <a:rPr lang="en-GB" dirty="0"/>
              <a:t> </a:t>
            </a:r>
            <a:r>
              <a:rPr lang="en-GB" dirty="0" err="1"/>
              <a:t>ada</a:t>
            </a:r>
            <a:r>
              <a:rPr lang="en-GB" dirty="0"/>
              <a:t> </a:t>
            </a:r>
            <a:r>
              <a:rPr lang="en-GB" dirty="0" err="1"/>
              <a:t>gangguan</a:t>
            </a:r>
            <a:r>
              <a:rPr lang="en-GB" dirty="0"/>
              <a:t>, </a:t>
            </a:r>
            <a:r>
              <a:rPr lang="en-GB" dirty="0" err="1"/>
              <a:t>ada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cadangan</a:t>
            </a:r>
            <a:r>
              <a:rPr lang="en-GB" dirty="0"/>
              <a:t> yang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menggantikannya</a:t>
            </a:r>
            <a:endParaRPr lang="en-US" dirty="0"/>
          </a:p>
          <a:p>
            <a:pPr lvl="0"/>
            <a:r>
              <a:rPr lang="en-GB" sz="2000" i="1" dirty="0"/>
              <a:t>Authentication</a:t>
            </a:r>
            <a:endParaRPr lang="en-US" sz="2000" dirty="0"/>
          </a:p>
          <a:p>
            <a:pPr lvl="1"/>
            <a:r>
              <a:rPr lang="en-GB" dirty="0" smtClean="0"/>
              <a:t>SISMIC </a:t>
            </a:r>
            <a:r>
              <a:rPr lang="en-GB" dirty="0" err="1"/>
              <a:t>menyimpan</a:t>
            </a:r>
            <a:r>
              <a:rPr lang="en-GB" dirty="0"/>
              <a:t> </a:t>
            </a:r>
            <a:r>
              <a:rPr lang="en-GB" dirty="0" err="1"/>
              <a:t>identitas</a:t>
            </a:r>
            <a:r>
              <a:rPr lang="en-GB" dirty="0"/>
              <a:t> </a:t>
            </a:r>
            <a:r>
              <a:rPr lang="en-GB" dirty="0" err="1"/>
              <a:t>mesin</a:t>
            </a:r>
            <a:r>
              <a:rPr lang="en-GB" dirty="0"/>
              <a:t> EDC yang </a:t>
            </a:r>
            <a:r>
              <a:rPr lang="en-GB" dirty="0" err="1"/>
              <a:t>dikeluarkan</a:t>
            </a:r>
            <a:r>
              <a:rPr lang="en-GB" dirty="0"/>
              <a:t> </a:t>
            </a:r>
            <a:r>
              <a:rPr lang="en-GB" dirty="0" err="1"/>
              <a:t>resmi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</a:t>
            </a:r>
            <a:r>
              <a:rPr lang="en-GB" dirty="0" err="1"/>
              <a:t>penerbit</a:t>
            </a:r>
            <a:r>
              <a:rPr lang="en-GB" dirty="0"/>
              <a:t> </a:t>
            </a:r>
            <a:r>
              <a:rPr lang="en-GB" dirty="0" err="1" smtClean="0"/>
              <a:t>kartu</a:t>
            </a:r>
            <a:endParaRPr lang="en-GB" dirty="0" smtClean="0"/>
          </a:p>
          <a:p>
            <a:pPr lvl="1"/>
            <a:r>
              <a:rPr lang="en-GB" dirty="0" err="1" smtClean="0"/>
              <a:t>Menerapkan</a:t>
            </a:r>
            <a:r>
              <a:rPr lang="en-GB" dirty="0" smtClean="0"/>
              <a:t> </a:t>
            </a:r>
            <a:r>
              <a:rPr lang="en-GB" i="1" dirty="0" smtClean="0"/>
              <a:t>digital signature</a:t>
            </a:r>
            <a:endParaRPr lang="en-US" dirty="0"/>
          </a:p>
          <a:p>
            <a:pPr lvl="0"/>
            <a:r>
              <a:rPr lang="en-GB" sz="2000" i="1" dirty="0"/>
              <a:t>Authorization</a:t>
            </a:r>
            <a:endParaRPr lang="en-US" sz="2000" dirty="0"/>
          </a:p>
          <a:p>
            <a:pPr lvl="1"/>
            <a:r>
              <a:rPr lang="en-GB" i="1" dirty="0" smtClean="0"/>
              <a:t>Key </a:t>
            </a:r>
            <a:r>
              <a:rPr lang="en-GB" dirty="0"/>
              <a:t>A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i="1" dirty="0"/>
              <a:t>key </a:t>
            </a:r>
            <a:r>
              <a:rPr lang="en-GB" dirty="0"/>
              <a:t>B yang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transaksi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kartu</a:t>
            </a:r>
            <a:r>
              <a:rPr lang="en-GB" dirty="0"/>
              <a:t> SISMIC </a:t>
            </a:r>
            <a:r>
              <a:rPr lang="en-GB" dirty="0" err="1"/>
              <a:t>berbeda-beda</a:t>
            </a:r>
            <a:r>
              <a:rPr lang="en-GB" dirty="0"/>
              <a:t> </a:t>
            </a:r>
            <a:r>
              <a:rPr lang="en-GB" dirty="0" err="1"/>
              <a:t>tiap</a:t>
            </a:r>
            <a:r>
              <a:rPr lang="en-GB" dirty="0"/>
              <a:t> </a:t>
            </a:r>
            <a:r>
              <a:rPr lang="en-GB" dirty="0" err="1" smtClean="0"/>
              <a:t>pihak</a:t>
            </a:r>
            <a:endParaRPr lang="en-US" dirty="0"/>
          </a:p>
          <a:p>
            <a:pPr lvl="0"/>
            <a:r>
              <a:rPr lang="en-GB" sz="2000" i="1" dirty="0"/>
              <a:t>Accountability </a:t>
            </a:r>
            <a:r>
              <a:rPr lang="en-GB" sz="2000" dirty="0" err="1"/>
              <a:t>dan</a:t>
            </a:r>
            <a:r>
              <a:rPr lang="en-GB" sz="2000" dirty="0"/>
              <a:t> </a:t>
            </a:r>
            <a:r>
              <a:rPr lang="en-GB" sz="2000" i="1" dirty="0"/>
              <a:t>Non-repudiation</a:t>
            </a:r>
            <a:endParaRPr lang="en-US" sz="2000" dirty="0"/>
          </a:p>
          <a:p>
            <a:pPr lvl="1"/>
            <a:r>
              <a:rPr lang="en-GB" dirty="0" err="1" smtClean="0"/>
              <a:t>Pencatatan</a:t>
            </a:r>
            <a:r>
              <a:rPr lang="en-GB" dirty="0" smtClean="0"/>
              <a:t> </a:t>
            </a:r>
            <a:r>
              <a:rPr lang="en-GB" dirty="0"/>
              <a:t>(</a:t>
            </a:r>
            <a:r>
              <a:rPr lang="en-GB" i="1" dirty="0"/>
              <a:t>logging</a:t>
            </a:r>
            <a:r>
              <a:rPr lang="en-GB" dirty="0"/>
              <a:t>) </a:t>
            </a:r>
            <a:r>
              <a:rPr lang="en-GB" dirty="0" err="1"/>
              <a:t>segala</a:t>
            </a:r>
            <a:r>
              <a:rPr lang="en-GB" dirty="0"/>
              <a:t> </a:t>
            </a:r>
            <a:r>
              <a:rPr lang="en-GB" dirty="0" err="1"/>
              <a:t>aktivitas</a:t>
            </a:r>
            <a:r>
              <a:rPr lang="en-GB" dirty="0"/>
              <a:t> yang </a:t>
            </a:r>
            <a:r>
              <a:rPr lang="en-GB" dirty="0" err="1"/>
              <a:t>terjadi</a:t>
            </a:r>
            <a:r>
              <a:rPr lang="en-GB" dirty="0"/>
              <a:t> di </a:t>
            </a:r>
            <a:r>
              <a:rPr lang="en-GB" dirty="0" smtClean="0"/>
              <a:t>SISMIC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63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&amp; </a:t>
            </a: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43561"/>
            <a:ext cx="9720073" cy="4023360"/>
          </a:xfrm>
        </p:spPr>
        <p:txBody>
          <a:bodyPr>
            <a:noAutofit/>
          </a:bodyPr>
          <a:lstStyle/>
          <a:p>
            <a:r>
              <a:rPr lang="en-GB" sz="2000" dirty="0" err="1" smtClean="0"/>
              <a:t>Manajemen</a:t>
            </a:r>
            <a:r>
              <a:rPr lang="en-GB" sz="2000" dirty="0" smtClean="0"/>
              <a:t> </a:t>
            </a:r>
            <a:r>
              <a:rPr lang="en-GB" sz="2000" dirty="0" err="1"/>
              <a:t>dan</a:t>
            </a:r>
            <a:r>
              <a:rPr lang="en-GB" sz="2000" dirty="0"/>
              <a:t> </a:t>
            </a:r>
            <a:r>
              <a:rPr lang="en-GB" sz="2000" dirty="0" err="1"/>
              <a:t>distribusi</a:t>
            </a:r>
            <a:r>
              <a:rPr lang="en-GB" sz="2000" dirty="0"/>
              <a:t> </a:t>
            </a:r>
            <a:r>
              <a:rPr lang="en-GB" sz="2000" dirty="0" err="1"/>
              <a:t>kunci</a:t>
            </a:r>
            <a:r>
              <a:rPr lang="en-GB" sz="2000" dirty="0"/>
              <a:t> </a:t>
            </a:r>
            <a:r>
              <a:rPr lang="en-GB" sz="2000" dirty="0" err="1"/>
              <a:t>akan</a:t>
            </a:r>
            <a:r>
              <a:rPr lang="en-GB" sz="2000" dirty="0"/>
              <a:t> </a:t>
            </a:r>
            <a:r>
              <a:rPr lang="en-GB" sz="2000" dirty="0" err="1"/>
              <a:t>diatur</a:t>
            </a:r>
            <a:r>
              <a:rPr lang="en-GB" sz="2000" dirty="0"/>
              <a:t> </a:t>
            </a:r>
            <a:r>
              <a:rPr lang="en-GB" sz="2000" dirty="0" err="1"/>
              <a:t>pada</a:t>
            </a:r>
            <a:r>
              <a:rPr lang="en-GB" sz="2000" dirty="0"/>
              <a:t> </a:t>
            </a:r>
            <a:r>
              <a:rPr lang="en-GB" sz="2000" i="1" dirty="0"/>
              <a:t>Secure Access Module </a:t>
            </a:r>
            <a:r>
              <a:rPr lang="en-GB" sz="2000" dirty="0"/>
              <a:t>(SAM). </a:t>
            </a:r>
            <a:endParaRPr lang="en-GB" sz="2000" dirty="0" smtClean="0"/>
          </a:p>
          <a:p>
            <a:r>
              <a:rPr lang="en-GB" sz="2000" dirty="0" smtClean="0"/>
              <a:t>SAM </a:t>
            </a:r>
            <a:r>
              <a:rPr lang="en-GB" sz="2000" dirty="0" err="1" smtClean="0"/>
              <a:t>menyimpan</a:t>
            </a:r>
            <a:r>
              <a:rPr lang="en-GB" sz="2000" dirty="0" smtClean="0"/>
              <a:t> </a:t>
            </a:r>
            <a:r>
              <a:rPr lang="en-GB" sz="2000" dirty="0" err="1"/>
              <a:t>dan</a:t>
            </a:r>
            <a:r>
              <a:rPr lang="en-GB" sz="2000" dirty="0"/>
              <a:t> </a:t>
            </a:r>
            <a:r>
              <a:rPr lang="en-GB" sz="2000" dirty="0" err="1"/>
              <a:t>mengolah</a:t>
            </a:r>
            <a:r>
              <a:rPr lang="en-GB" sz="2000" dirty="0"/>
              <a:t> </a:t>
            </a:r>
            <a:r>
              <a:rPr lang="en-GB" sz="2000" dirty="0" err="1" smtClean="0"/>
              <a:t>kunci</a:t>
            </a:r>
            <a:r>
              <a:rPr lang="en-GB" sz="2000" dirty="0" smtClean="0"/>
              <a:t> </a:t>
            </a:r>
            <a:r>
              <a:rPr lang="en-GB" sz="2000" dirty="0" err="1" smtClean="0"/>
              <a:t>pada</a:t>
            </a:r>
            <a:r>
              <a:rPr lang="en-GB" sz="2000" dirty="0" smtClean="0"/>
              <a:t> </a:t>
            </a:r>
            <a:r>
              <a:rPr lang="en-GB" sz="2000" dirty="0"/>
              <a:t>SISMIC </a:t>
            </a:r>
            <a:r>
              <a:rPr lang="en-GB" sz="2000" dirty="0" smtClean="0"/>
              <a:t>(</a:t>
            </a:r>
            <a:r>
              <a:rPr lang="en-GB" sz="2000" i="1" dirty="0" smtClean="0"/>
              <a:t>key </a:t>
            </a:r>
            <a:r>
              <a:rPr lang="en-GB" sz="2000" dirty="0"/>
              <a:t>A </a:t>
            </a:r>
            <a:r>
              <a:rPr lang="en-GB" sz="2000" dirty="0" smtClean="0">
                <a:sym typeface="Wingdings" panose="05000000000000000000" pitchFamily="2" charset="2"/>
              </a:rPr>
              <a:t></a:t>
            </a:r>
            <a:r>
              <a:rPr lang="en-GB" sz="2000" dirty="0" smtClean="0"/>
              <a:t> </a:t>
            </a:r>
            <a:r>
              <a:rPr lang="en-GB" sz="2000" dirty="0" err="1" smtClean="0"/>
              <a:t>baca</a:t>
            </a:r>
            <a:r>
              <a:rPr lang="en-GB" sz="2000" dirty="0" smtClean="0"/>
              <a:t> </a:t>
            </a:r>
            <a:r>
              <a:rPr lang="en-GB" sz="2000" dirty="0" err="1" smtClean="0"/>
              <a:t>kartu</a:t>
            </a:r>
            <a:r>
              <a:rPr lang="en-GB" sz="2000" dirty="0" smtClean="0"/>
              <a:t>, </a:t>
            </a:r>
            <a:r>
              <a:rPr lang="en-GB" sz="2000" i="1" dirty="0" smtClean="0"/>
              <a:t>key </a:t>
            </a:r>
            <a:r>
              <a:rPr lang="en-GB" sz="2000" dirty="0" smtClean="0"/>
              <a:t>B </a:t>
            </a:r>
            <a:r>
              <a:rPr lang="en-GB" sz="2000" dirty="0" smtClean="0">
                <a:sym typeface="Wingdings" panose="05000000000000000000" pitchFamily="2" charset="2"/>
              </a:rPr>
              <a:t></a:t>
            </a:r>
            <a:r>
              <a:rPr lang="en-GB" sz="2000" dirty="0" smtClean="0"/>
              <a:t> </a:t>
            </a:r>
            <a:r>
              <a:rPr lang="en-GB" sz="2000" dirty="0" err="1" smtClean="0"/>
              <a:t>tulis</a:t>
            </a:r>
            <a:r>
              <a:rPr lang="en-GB" sz="2000" dirty="0" smtClean="0"/>
              <a:t> </a:t>
            </a:r>
            <a:r>
              <a:rPr lang="en-GB" sz="2000" dirty="0" err="1" smtClean="0"/>
              <a:t>kartu</a:t>
            </a:r>
            <a:r>
              <a:rPr lang="en-GB" sz="2000" dirty="0" smtClean="0"/>
              <a:t>, </a:t>
            </a:r>
            <a:r>
              <a:rPr lang="en-GB" sz="2000" dirty="0" err="1" smtClean="0"/>
              <a:t>kunci</a:t>
            </a:r>
            <a:r>
              <a:rPr lang="en-GB" sz="2000" dirty="0" smtClean="0"/>
              <a:t> </a:t>
            </a:r>
            <a:r>
              <a:rPr lang="en-GB" sz="2000" dirty="0"/>
              <a:t>AES </a:t>
            </a:r>
            <a:r>
              <a:rPr lang="en-GB" sz="2000" dirty="0" smtClean="0">
                <a:sym typeface="Wingdings" panose="05000000000000000000" pitchFamily="2" charset="2"/>
              </a:rPr>
              <a:t></a:t>
            </a:r>
            <a:r>
              <a:rPr lang="en-GB" sz="2000" dirty="0" smtClean="0"/>
              <a:t> </a:t>
            </a:r>
            <a:r>
              <a:rPr lang="en-GB" sz="2000" dirty="0" err="1" smtClean="0"/>
              <a:t>kriptografi</a:t>
            </a:r>
            <a:r>
              <a:rPr lang="en-GB" sz="2000" dirty="0" smtClean="0"/>
              <a:t>).</a:t>
            </a:r>
          </a:p>
          <a:p>
            <a:r>
              <a:rPr lang="en-GB" sz="2000" dirty="0" smtClean="0"/>
              <a:t>SAM </a:t>
            </a:r>
            <a:r>
              <a:rPr lang="en-GB" sz="2000" dirty="0" err="1"/>
              <a:t>sudah</a:t>
            </a:r>
            <a:r>
              <a:rPr lang="en-GB" sz="2000" dirty="0"/>
              <a:t> </a:t>
            </a:r>
            <a:r>
              <a:rPr lang="en-GB" sz="2000" dirty="0" err="1"/>
              <a:t>memiliki</a:t>
            </a:r>
            <a:r>
              <a:rPr lang="en-GB" sz="2000" dirty="0"/>
              <a:t> </a:t>
            </a:r>
            <a:r>
              <a:rPr lang="en-GB" sz="2000" dirty="0" err="1"/>
              <a:t>sistem</a:t>
            </a:r>
            <a:r>
              <a:rPr lang="en-GB" sz="2000" dirty="0"/>
              <a:t> </a:t>
            </a:r>
            <a:r>
              <a:rPr lang="en-GB" sz="2000" dirty="0" err="1"/>
              <a:t>kriptografi</a:t>
            </a:r>
            <a:r>
              <a:rPr lang="en-GB" sz="2000" dirty="0"/>
              <a:t> </a:t>
            </a:r>
            <a:r>
              <a:rPr lang="en-GB" sz="2000" dirty="0" err="1"/>
              <a:t>sendiri</a:t>
            </a:r>
            <a:r>
              <a:rPr lang="en-GB" sz="2000" dirty="0"/>
              <a:t> </a:t>
            </a:r>
            <a:r>
              <a:rPr lang="en-GB" sz="2000" dirty="0" smtClean="0">
                <a:sym typeface="Wingdings" panose="05000000000000000000" pitchFamily="2" charset="2"/>
              </a:rPr>
              <a:t> </a:t>
            </a:r>
            <a:r>
              <a:rPr lang="en-GB" sz="2000" dirty="0" err="1" smtClean="0">
                <a:sym typeface="Wingdings" panose="05000000000000000000" pitchFamily="2" charset="2"/>
              </a:rPr>
              <a:t>kunci</a:t>
            </a:r>
            <a:r>
              <a:rPr lang="en-GB" sz="2000" dirty="0" smtClean="0">
                <a:sym typeface="Wingdings" panose="05000000000000000000" pitchFamily="2" charset="2"/>
              </a:rPr>
              <a:t> </a:t>
            </a:r>
            <a:r>
              <a:rPr lang="en-GB" sz="2000" dirty="0" err="1" smtClean="0"/>
              <a:t>aman</a:t>
            </a:r>
            <a:r>
              <a:rPr lang="en-GB" sz="2000" dirty="0"/>
              <a:t>. </a:t>
            </a:r>
            <a:endParaRPr lang="en-GB" sz="2000" dirty="0" smtClean="0"/>
          </a:p>
          <a:p>
            <a:r>
              <a:rPr lang="en-GB" sz="2000" dirty="0" smtClean="0"/>
              <a:t>SAM </a:t>
            </a:r>
            <a:r>
              <a:rPr lang="en-GB" sz="2000" dirty="0" err="1" smtClean="0"/>
              <a:t>punya</a:t>
            </a:r>
            <a:r>
              <a:rPr lang="en-GB" sz="2000" dirty="0" smtClean="0"/>
              <a:t> </a:t>
            </a:r>
            <a:r>
              <a:rPr lang="en-GB" sz="2000" dirty="0" err="1"/>
              <a:t>kunci</a:t>
            </a:r>
            <a:r>
              <a:rPr lang="en-GB" sz="2000" dirty="0"/>
              <a:t> master </a:t>
            </a:r>
            <a:r>
              <a:rPr lang="en-GB" sz="2000" dirty="0" smtClean="0">
                <a:sym typeface="Wingdings" panose="05000000000000000000" pitchFamily="2" charset="2"/>
              </a:rPr>
              <a:t></a:t>
            </a:r>
            <a:r>
              <a:rPr lang="en-GB" sz="2000" dirty="0" smtClean="0"/>
              <a:t> </a:t>
            </a:r>
            <a:r>
              <a:rPr lang="en-GB" sz="2000" dirty="0" err="1"/>
              <a:t>diturunkan</a:t>
            </a:r>
            <a:r>
              <a:rPr lang="en-GB" sz="2000" dirty="0"/>
              <a:t> </a:t>
            </a:r>
            <a:r>
              <a:rPr lang="en-GB" sz="2000" dirty="0" err="1"/>
              <a:t>menjadi</a:t>
            </a:r>
            <a:r>
              <a:rPr lang="en-GB" sz="2000" dirty="0"/>
              <a:t> </a:t>
            </a:r>
            <a:r>
              <a:rPr lang="en-GB" sz="2000" dirty="0" err="1"/>
              <a:t>kunci-kunci</a:t>
            </a:r>
            <a:r>
              <a:rPr lang="en-GB" sz="2000" dirty="0"/>
              <a:t> </a:t>
            </a:r>
            <a:r>
              <a:rPr lang="en-GB" sz="2000" dirty="0" smtClean="0"/>
              <a:t>lain (PBKDF2).</a:t>
            </a:r>
          </a:p>
          <a:p>
            <a:r>
              <a:rPr lang="en-GB" sz="2000" dirty="0" err="1" smtClean="0"/>
              <a:t>Kunci</a:t>
            </a:r>
            <a:r>
              <a:rPr lang="en-GB" sz="2000" dirty="0" smtClean="0"/>
              <a:t> AES (16 bytes) </a:t>
            </a:r>
            <a:r>
              <a:rPr lang="en-GB" sz="2000" dirty="0" smtClean="0">
                <a:sym typeface="Wingdings" panose="05000000000000000000" pitchFamily="2" charset="2"/>
              </a:rPr>
              <a:t> salt: </a:t>
            </a:r>
            <a:r>
              <a:rPr lang="en-GB" sz="2000" dirty="0" err="1" smtClean="0">
                <a:sym typeface="Wingdings" panose="05000000000000000000" pitchFamily="2" charset="2"/>
              </a:rPr>
              <a:t>idKartu</a:t>
            </a:r>
            <a:r>
              <a:rPr lang="en-GB" sz="2000" dirty="0">
                <a:sym typeface="Wingdings" panose="05000000000000000000" pitchFamily="2" charset="2"/>
              </a:rPr>
              <a:t> </a:t>
            </a:r>
            <a:r>
              <a:rPr lang="en-GB" sz="2000" dirty="0" smtClean="0">
                <a:sym typeface="Wingdings" panose="05000000000000000000" pitchFamily="2" charset="2"/>
              </a:rPr>
              <a:t>(8 bytes) + </a:t>
            </a:r>
            <a:r>
              <a:rPr lang="en-GB" sz="2000" dirty="0" err="1" smtClean="0">
                <a:sym typeface="Wingdings" panose="05000000000000000000" pitchFamily="2" charset="2"/>
              </a:rPr>
              <a:t>bil.random</a:t>
            </a:r>
            <a:r>
              <a:rPr lang="en-GB" sz="2000" dirty="0" smtClean="0">
                <a:sym typeface="Wingdings" panose="05000000000000000000" pitchFamily="2" charset="2"/>
              </a:rPr>
              <a:t> (12 bytes) XOR </a:t>
            </a:r>
            <a:r>
              <a:rPr lang="en-GB" sz="2000" dirty="0" err="1" smtClean="0">
                <a:sym typeface="Wingdings" panose="05000000000000000000" pitchFamily="2" charset="2"/>
              </a:rPr>
              <a:t>bil.random</a:t>
            </a:r>
            <a:r>
              <a:rPr lang="en-GB" sz="2000" dirty="0" smtClean="0">
                <a:sym typeface="Wingdings" panose="05000000000000000000" pitchFamily="2" charset="2"/>
              </a:rPr>
              <a:t> (20 bytes)</a:t>
            </a:r>
          </a:p>
          <a:p>
            <a:r>
              <a:rPr lang="en-GB" sz="2000" i="1" dirty="0" smtClean="0">
                <a:sym typeface="Wingdings" panose="05000000000000000000" pitchFamily="2" charset="2"/>
              </a:rPr>
              <a:t>Key </a:t>
            </a:r>
            <a:r>
              <a:rPr lang="en-GB" sz="2000" dirty="0" smtClean="0">
                <a:sym typeface="Wingdings" panose="05000000000000000000" pitchFamily="2" charset="2"/>
              </a:rPr>
              <a:t>A &amp; </a:t>
            </a:r>
            <a:r>
              <a:rPr lang="en-GB" sz="2000" i="1" dirty="0" smtClean="0">
                <a:sym typeface="Wingdings" panose="05000000000000000000" pitchFamily="2" charset="2"/>
              </a:rPr>
              <a:t>Key </a:t>
            </a:r>
            <a:r>
              <a:rPr lang="en-GB" sz="2000" dirty="0">
                <a:sym typeface="Wingdings" panose="05000000000000000000" pitchFamily="2" charset="2"/>
              </a:rPr>
              <a:t>B</a:t>
            </a:r>
            <a:r>
              <a:rPr lang="en-GB" sz="2000" dirty="0" smtClean="0">
                <a:sym typeface="Wingdings" panose="05000000000000000000" pitchFamily="2" charset="2"/>
              </a:rPr>
              <a:t>  (6 bytes)  salt: </a:t>
            </a:r>
            <a:r>
              <a:rPr lang="en-GB" sz="2000" dirty="0" err="1" smtClean="0">
                <a:sym typeface="Wingdings" panose="05000000000000000000" pitchFamily="2" charset="2"/>
              </a:rPr>
              <a:t>idKartu</a:t>
            </a:r>
            <a:r>
              <a:rPr lang="en-GB" sz="2000" dirty="0" smtClean="0">
                <a:sym typeface="Wingdings" panose="05000000000000000000" pitchFamily="2" charset="2"/>
              </a:rPr>
              <a:t> (8 bytes) + </a:t>
            </a:r>
            <a:r>
              <a:rPr lang="en-GB" sz="2000" dirty="0" err="1" smtClean="0">
                <a:sym typeface="Wingdings" panose="05000000000000000000" pitchFamily="2" charset="2"/>
              </a:rPr>
              <a:t>posisi</a:t>
            </a:r>
            <a:r>
              <a:rPr lang="en-GB" sz="2000" dirty="0" smtClean="0">
                <a:sym typeface="Wingdings" panose="05000000000000000000" pitchFamily="2" charset="2"/>
              </a:rPr>
              <a:t> </a:t>
            </a:r>
            <a:r>
              <a:rPr lang="en-GB" sz="2000" dirty="0" err="1" smtClean="0">
                <a:sym typeface="Wingdings" panose="05000000000000000000" pitchFamily="2" charset="2"/>
              </a:rPr>
              <a:t>sektor</a:t>
            </a:r>
            <a:r>
              <a:rPr lang="en-GB" sz="2000" dirty="0" smtClean="0">
                <a:sym typeface="Wingdings" panose="05000000000000000000" pitchFamily="2" charset="2"/>
              </a:rPr>
              <a:t> (1 bytes) + </a:t>
            </a:r>
            <a:r>
              <a:rPr lang="en-GB" sz="2000" dirty="0" err="1" smtClean="0">
                <a:sym typeface="Wingdings" panose="05000000000000000000" pitchFamily="2" charset="2"/>
              </a:rPr>
              <a:t>bil.random</a:t>
            </a:r>
            <a:r>
              <a:rPr lang="en-GB" sz="2000" dirty="0" smtClean="0">
                <a:sym typeface="Wingdings" panose="05000000000000000000" pitchFamily="2" charset="2"/>
              </a:rPr>
              <a:t> (11 bytes) XOR </a:t>
            </a:r>
            <a:r>
              <a:rPr lang="en-GB" sz="2000" dirty="0" err="1" smtClean="0">
                <a:sym typeface="Wingdings" panose="05000000000000000000" pitchFamily="2" charset="2"/>
              </a:rPr>
              <a:t>bil.random</a:t>
            </a:r>
            <a:r>
              <a:rPr lang="en-GB" sz="2000" dirty="0" smtClean="0">
                <a:sym typeface="Wingdings" panose="05000000000000000000" pitchFamily="2" charset="2"/>
              </a:rPr>
              <a:t> (20 bytes)</a:t>
            </a:r>
          </a:p>
          <a:p>
            <a:r>
              <a:rPr lang="en-GB" sz="2000" i="1" dirty="0" smtClean="0">
                <a:sym typeface="Wingdings" panose="05000000000000000000" pitchFamily="2" charset="2"/>
              </a:rPr>
              <a:t>Key </a:t>
            </a:r>
            <a:r>
              <a:rPr lang="en-GB" sz="2000" dirty="0" err="1" smtClean="0">
                <a:sym typeface="Wingdings" panose="05000000000000000000" pitchFamily="2" charset="2"/>
              </a:rPr>
              <a:t>untuk</a:t>
            </a:r>
            <a:r>
              <a:rPr lang="en-GB" sz="2000" dirty="0" smtClean="0">
                <a:sym typeface="Wingdings" panose="05000000000000000000" pitchFamily="2" charset="2"/>
              </a:rPr>
              <a:t> </a:t>
            </a:r>
            <a:r>
              <a:rPr lang="en-GB" sz="2000" i="1" dirty="0" smtClean="0">
                <a:sym typeface="Wingdings" panose="05000000000000000000" pitchFamily="2" charset="2"/>
              </a:rPr>
              <a:t>merchant </a:t>
            </a:r>
            <a:r>
              <a:rPr lang="en-GB" sz="2000" dirty="0" smtClean="0">
                <a:sym typeface="Wingdings" panose="05000000000000000000" pitchFamily="2" charset="2"/>
              </a:rPr>
              <a:t> salt: </a:t>
            </a:r>
            <a:r>
              <a:rPr lang="en-GB" sz="2000" dirty="0" err="1">
                <a:sym typeface="Wingdings" panose="05000000000000000000" pitchFamily="2" charset="2"/>
              </a:rPr>
              <a:t>idKartu</a:t>
            </a:r>
            <a:r>
              <a:rPr lang="en-GB" sz="2000" dirty="0">
                <a:sym typeface="Wingdings" panose="05000000000000000000" pitchFamily="2" charset="2"/>
              </a:rPr>
              <a:t> (8 bytes) + </a:t>
            </a:r>
            <a:r>
              <a:rPr lang="en-GB" sz="2000" dirty="0" err="1">
                <a:sym typeface="Wingdings" panose="05000000000000000000" pitchFamily="2" charset="2"/>
              </a:rPr>
              <a:t>posisi</a:t>
            </a:r>
            <a:r>
              <a:rPr lang="en-GB" sz="2000" dirty="0">
                <a:sym typeface="Wingdings" panose="05000000000000000000" pitchFamily="2" charset="2"/>
              </a:rPr>
              <a:t> </a:t>
            </a:r>
            <a:r>
              <a:rPr lang="en-GB" sz="2000" dirty="0" err="1">
                <a:sym typeface="Wingdings" panose="05000000000000000000" pitchFamily="2" charset="2"/>
              </a:rPr>
              <a:t>sektor</a:t>
            </a:r>
            <a:r>
              <a:rPr lang="en-GB" sz="2000" dirty="0">
                <a:sym typeface="Wingdings" panose="05000000000000000000" pitchFamily="2" charset="2"/>
              </a:rPr>
              <a:t> (1 bytes) + </a:t>
            </a:r>
            <a:r>
              <a:rPr lang="en-GB" sz="2000" dirty="0" err="1">
                <a:sym typeface="Wingdings" panose="05000000000000000000" pitchFamily="2" charset="2"/>
              </a:rPr>
              <a:t>bil.random</a:t>
            </a:r>
            <a:r>
              <a:rPr lang="en-GB" sz="2000" dirty="0">
                <a:sym typeface="Wingdings" panose="05000000000000000000" pitchFamily="2" charset="2"/>
              </a:rPr>
              <a:t> (11 bytes) XOR </a:t>
            </a:r>
            <a:r>
              <a:rPr lang="en-GB" sz="2000" dirty="0" err="1">
                <a:sym typeface="Wingdings" panose="05000000000000000000" pitchFamily="2" charset="2"/>
              </a:rPr>
              <a:t>bil.random</a:t>
            </a:r>
            <a:r>
              <a:rPr lang="en-GB" sz="2000" dirty="0">
                <a:sym typeface="Wingdings" panose="05000000000000000000" pitchFamily="2" charset="2"/>
              </a:rPr>
              <a:t> (20 bytes</a:t>
            </a:r>
            <a:r>
              <a:rPr lang="en-GB" sz="2000" dirty="0" smtClean="0">
                <a:sym typeface="Wingdings" panose="05000000000000000000" pitchFamily="2" charset="2"/>
              </a:rPr>
              <a:t>) XOR </a:t>
            </a:r>
            <a:r>
              <a:rPr lang="en-GB" sz="2000" dirty="0" err="1" smtClean="0">
                <a:sym typeface="Wingdings" panose="05000000000000000000" pitchFamily="2" charset="2"/>
              </a:rPr>
              <a:t>idMerchant</a:t>
            </a:r>
            <a:r>
              <a:rPr lang="en-GB" sz="2000" dirty="0" smtClean="0">
                <a:sym typeface="Wingdings" panose="05000000000000000000" pitchFamily="2" charset="2"/>
              </a:rPr>
              <a:t> (20 bytes)</a:t>
            </a:r>
            <a:endParaRPr lang="en-GB" sz="2000" i="1" dirty="0" smtClean="0">
              <a:sym typeface="Wingdings" panose="05000000000000000000" pitchFamily="2" charset="2"/>
            </a:endParaRPr>
          </a:p>
          <a:p>
            <a:r>
              <a:rPr lang="en-GB" sz="2000" dirty="0" smtClean="0">
                <a:sym typeface="Wingdings" panose="05000000000000000000" pitchFamily="2" charset="2"/>
              </a:rPr>
              <a:t>SAM </a:t>
            </a:r>
            <a:r>
              <a:rPr lang="en-GB" sz="2000" dirty="0" err="1" smtClean="0">
                <a:sym typeface="Wingdings" panose="05000000000000000000" pitchFamily="2" charset="2"/>
              </a:rPr>
              <a:t>disimpan</a:t>
            </a:r>
            <a:r>
              <a:rPr lang="en-GB" sz="2000" dirty="0" smtClean="0">
                <a:sym typeface="Wingdings" panose="05000000000000000000" pitchFamily="2" charset="2"/>
              </a:rPr>
              <a:t> </a:t>
            </a:r>
            <a:r>
              <a:rPr lang="en-GB" sz="2000" dirty="0" err="1" smtClean="0">
                <a:sym typeface="Wingdings" panose="05000000000000000000" pitchFamily="2" charset="2"/>
              </a:rPr>
              <a:t>pada</a:t>
            </a:r>
            <a:r>
              <a:rPr lang="en-GB" sz="2000" dirty="0" smtClean="0">
                <a:sym typeface="Wingdings" panose="05000000000000000000" pitchFamily="2" charset="2"/>
              </a:rPr>
              <a:t> </a:t>
            </a:r>
            <a:r>
              <a:rPr lang="en-GB" sz="2000" dirty="0" err="1" smtClean="0">
                <a:sym typeface="Wingdings" panose="05000000000000000000" pitchFamily="2" charset="2"/>
              </a:rPr>
              <a:t>aplikasi</a:t>
            </a:r>
            <a:endParaRPr lang="en-GB" sz="2000" dirty="0" smtClean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73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Kriptografi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SISMIC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82305"/>
            <a:ext cx="9720073" cy="4527055"/>
          </a:xfrm>
        </p:spPr>
        <p:txBody>
          <a:bodyPr>
            <a:normAutofit/>
          </a:bodyPr>
          <a:lstStyle/>
          <a:p>
            <a:r>
              <a:rPr lang="en-GB" sz="2800" dirty="0" err="1"/>
              <a:t>Enkripsi</a:t>
            </a:r>
            <a:r>
              <a:rPr lang="en-GB" sz="2800" dirty="0"/>
              <a:t> </a:t>
            </a:r>
            <a:r>
              <a:rPr lang="en-GB" sz="2800" dirty="0" err="1"/>
              <a:t>dan</a:t>
            </a:r>
            <a:r>
              <a:rPr lang="en-GB" sz="2800" dirty="0"/>
              <a:t> </a:t>
            </a:r>
            <a:r>
              <a:rPr lang="en-GB" sz="2800" dirty="0" err="1" smtClean="0"/>
              <a:t>dekripsi</a:t>
            </a:r>
            <a:r>
              <a:rPr lang="en-GB" sz="2800" dirty="0" smtClean="0"/>
              <a:t>: </a:t>
            </a:r>
            <a:r>
              <a:rPr lang="en-GB" sz="2800" dirty="0" err="1" smtClean="0"/>
              <a:t>algoritma</a:t>
            </a:r>
            <a:r>
              <a:rPr lang="en-GB" sz="2800" dirty="0" smtClean="0"/>
              <a:t> AES</a:t>
            </a:r>
          </a:p>
          <a:p>
            <a:r>
              <a:rPr lang="en-GB" sz="2800" i="1" dirty="0" smtClean="0"/>
              <a:t>Digital signature</a:t>
            </a:r>
          </a:p>
          <a:p>
            <a:pPr lvl="1"/>
            <a:r>
              <a:rPr lang="en-GB" sz="2400" dirty="0" err="1" smtClean="0"/>
              <a:t>algoritma</a:t>
            </a:r>
            <a:r>
              <a:rPr lang="en-GB" sz="2400" dirty="0" smtClean="0"/>
              <a:t> </a:t>
            </a:r>
            <a:r>
              <a:rPr lang="en-GB" sz="2400" dirty="0"/>
              <a:t>ECDSA. </a:t>
            </a:r>
            <a:endParaRPr lang="en-GB" sz="2400" dirty="0" smtClean="0"/>
          </a:p>
          <a:p>
            <a:pPr lvl="1"/>
            <a:r>
              <a:rPr lang="en-GB" sz="2400" dirty="0" err="1" smtClean="0"/>
              <a:t>apakah</a:t>
            </a:r>
            <a:r>
              <a:rPr lang="en-GB" sz="2400" dirty="0" smtClean="0"/>
              <a:t> </a:t>
            </a:r>
            <a:r>
              <a:rPr lang="en-GB" sz="2400" dirty="0" err="1"/>
              <a:t>pesan</a:t>
            </a:r>
            <a:r>
              <a:rPr lang="en-GB" sz="2400" dirty="0"/>
              <a:t> </a:t>
            </a:r>
            <a:r>
              <a:rPr lang="en-GB" sz="2400" dirty="0" err="1"/>
              <a:t>berasal</a:t>
            </a:r>
            <a:r>
              <a:rPr lang="en-GB" sz="2400" dirty="0"/>
              <a:t> </a:t>
            </a:r>
            <a:r>
              <a:rPr lang="en-GB" sz="2400" dirty="0" err="1"/>
              <a:t>dari</a:t>
            </a:r>
            <a:r>
              <a:rPr lang="en-GB" sz="2400" dirty="0"/>
              <a:t> </a:t>
            </a:r>
            <a:r>
              <a:rPr lang="en-GB" sz="2400" dirty="0" err="1"/>
              <a:t>pihak</a:t>
            </a:r>
            <a:r>
              <a:rPr lang="en-GB" sz="2400" dirty="0"/>
              <a:t> yang </a:t>
            </a:r>
            <a:r>
              <a:rPr lang="en-GB" sz="2400" dirty="0" err="1"/>
              <a:t>benar</a:t>
            </a:r>
            <a:r>
              <a:rPr lang="en-GB" sz="2400" dirty="0"/>
              <a:t> </a:t>
            </a:r>
            <a:r>
              <a:rPr lang="en-GB" sz="2400" dirty="0" err="1"/>
              <a:t>atau</a:t>
            </a:r>
            <a:r>
              <a:rPr lang="en-GB" sz="2400" dirty="0"/>
              <a:t> </a:t>
            </a:r>
            <a:r>
              <a:rPr lang="en-GB" sz="2400" dirty="0" err="1" smtClean="0"/>
              <a:t>tidak</a:t>
            </a:r>
            <a:endParaRPr lang="en-GB" sz="2400" dirty="0" smtClean="0"/>
          </a:p>
          <a:p>
            <a:r>
              <a:rPr lang="en-GB" sz="2800" dirty="0" smtClean="0"/>
              <a:t>Proses:</a:t>
            </a:r>
          </a:p>
          <a:p>
            <a:pPr lvl="1"/>
            <a:r>
              <a:rPr lang="en-GB" sz="2400" dirty="0" err="1" smtClean="0"/>
              <a:t>Kunci</a:t>
            </a:r>
            <a:r>
              <a:rPr lang="en-GB" sz="2400" dirty="0" smtClean="0"/>
              <a:t> AES </a:t>
            </a:r>
            <a:r>
              <a:rPr lang="en-GB" sz="2400" dirty="0" smtClean="0">
                <a:sym typeface="Wingdings" panose="05000000000000000000" pitchFamily="2" charset="2"/>
              </a:rPr>
              <a:t> </a:t>
            </a:r>
            <a:r>
              <a:rPr lang="en-GB" sz="2400" dirty="0" err="1" smtClean="0">
                <a:sym typeface="Wingdings" panose="05000000000000000000" pitchFamily="2" charset="2"/>
              </a:rPr>
              <a:t>mengenkripsi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pesan</a:t>
            </a:r>
            <a:r>
              <a:rPr lang="en-GB" sz="2400" dirty="0" smtClean="0">
                <a:sym typeface="Wingdings" panose="05000000000000000000" pitchFamily="2" charset="2"/>
              </a:rPr>
              <a:t> yang </a:t>
            </a:r>
            <a:r>
              <a:rPr lang="en-GB" sz="2400" dirty="0" err="1" smtClean="0">
                <a:sym typeface="Wingdings" panose="05000000000000000000" pitchFamily="2" charset="2"/>
              </a:rPr>
              <a:t>akan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dikirim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ke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mesin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pembaca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kartu</a:t>
            </a:r>
            <a:endParaRPr lang="en-GB" sz="2400" dirty="0" smtClean="0"/>
          </a:p>
          <a:p>
            <a:pPr lvl="1"/>
            <a:r>
              <a:rPr lang="en-GB" sz="2400" dirty="0" err="1" smtClean="0"/>
              <a:t>Pesan</a:t>
            </a:r>
            <a:r>
              <a:rPr lang="en-GB" sz="2400" dirty="0" smtClean="0"/>
              <a:t> yang </a:t>
            </a:r>
            <a:r>
              <a:rPr lang="en-GB" sz="2400" dirty="0" err="1" smtClean="0"/>
              <a:t>dienkripsi</a:t>
            </a:r>
            <a:r>
              <a:rPr lang="en-GB" sz="2400" dirty="0" smtClean="0"/>
              <a:t> </a:t>
            </a:r>
            <a:r>
              <a:rPr lang="en-GB" sz="2400" dirty="0" smtClean="0">
                <a:sym typeface="Wingdings" panose="05000000000000000000" pitchFamily="2" charset="2"/>
              </a:rPr>
              <a:t> </a:t>
            </a:r>
            <a:r>
              <a:rPr lang="en-GB" sz="2400" dirty="0" err="1" smtClean="0">
                <a:sym typeface="Wingdings" panose="05000000000000000000" pitchFamily="2" charset="2"/>
              </a:rPr>
              <a:t>diberi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i="1" dirty="0" smtClean="0">
                <a:sym typeface="Wingdings" panose="05000000000000000000" pitchFamily="2" charset="2"/>
              </a:rPr>
              <a:t>digital signature </a:t>
            </a:r>
            <a:r>
              <a:rPr lang="en-GB" sz="2400" dirty="0" err="1" smtClean="0">
                <a:sym typeface="Wingdings" panose="05000000000000000000" pitchFamily="2" charset="2"/>
              </a:rPr>
              <a:t>dengan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b="1" dirty="0" err="1" smtClean="0">
                <a:sym typeface="Wingdings" panose="05000000000000000000" pitchFamily="2" charset="2"/>
              </a:rPr>
              <a:t>kunci</a:t>
            </a:r>
            <a:r>
              <a:rPr lang="en-GB" sz="2400" b="1" dirty="0" smtClean="0">
                <a:sym typeface="Wingdings" panose="05000000000000000000" pitchFamily="2" charset="2"/>
              </a:rPr>
              <a:t> </a:t>
            </a:r>
            <a:r>
              <a:rPr lang="en-GB" sz="2400" b="1" dirty="0" err="1" smtClean="0">
                <a:sym typeface="Wingdings" panose="05000000000000000000" pitchFamily="2" charset="2"/>
              </a:rPr>
              <a:t>privat</a:t>
            </a:r>
            <a:r>
              <a:rPr lang="en-GB" sz="2400" dirty="0" smtClean="0">
                <a:sym typeface="Wingdings" panose="05000000000000000000" pitchFamily="2" charset="2"/>
              </a:rPr>
              <a:t>. </a:t>
            </a:r>
            <a:r>
              <a:rPr lang="en-GB" sz="2400" dirty="0" err="1">
                <a:sym typeface="Wingdings" panose="05000000000000000000" pitchFamily="2" charset="2"/>
              </a:rPr>
              <a:t>dikirim</a:t>
            </a:r>
            <a:r>
              <a:rPr lang="en-GB" sz="2400" dirty="0">
                <a:sym typeface="Wingdings" panose="05000000000000000000" pitchFamily="2" charset="2"/>
              </a:rPr>
              <a:t> </a:t>
            </a:r>
            <a:r>
              <a:rPr lang="en-GB" sz="2400" dirty="0" err="1">
                <a:sym typeface="Wingdings" panose="05000000000000000000" pitchFamily="2" charset="2"/>
              </a:rPr>
              <a:t>ke</a:t>
            </a:r>
            <a:r>
              <a:rPr lang="en-GB" sz="2400" dirty="0">
                <a:sym typeface="Wingdings" panose="05000000000000000000" pitchFamily="2" charset="2"/>
              </a:rPr>
              <a:t> </a:t>
            </a:r>
            <a:r>
              <a:rPr lang="en-GB" sz="2400" dirty="0" err="1">
                <a:sym typeface="Wingdings" panose="05000000000000000000" pitchFamily="2" charset="2"/>
              </a:rPr>
              <a:t>mesin</a:t>
            </a:r>
            <a:r>
              <a:rPr lang="en-GB" sz="2400" dirty="0">
                <a:sym typeface="Wingdings" panose="05000000000000000000" pitchFamily="2" charset="2"/>
              </a:rPr>
              <a:t> </a:t>
            </a:r>
            <a:r>
              <a:rPr lang="en-GB" sz="2400" dirty="0" err="1">
                <a:sym typeface="Wingdings" panose="05000000000000000000" pitchFamily="2" charset="2"/>
              </a:rPr>
              <a:t>pembaca</a:t>
            </a:r>
            <a:r>
              <a:rPr lang="en-GB" sz="2400" dirty="0">
                <a:sym typeface="Wingdings" panose="05000000000000000000" pitchFamily="2" charset="2"/>
              </a:rPr>
              <a:t> </a:t>
            </a:r>
            <a:r>
              <a:rPr lang="en-GB" sz="2400" dirty="0" err="1">
                <a:sym typeface="Wingdings" panose="05000000000000000000" pitchFamily="2" charset="2"/>
              </a:rPr>
              <a:t>kartu</a:t>
            </a:r>
            <a:endParaRPr lang="en-GB" sz="2400" dirty="0" smtClean="0">
              <a:sym typeface="Wingdings" panose="05000000000000000000" pitchFamily="2" charset="2"/>
            </a:endParaRPr>
          </a:p>
          <a:p>
            <a:pPr lvl="1"/>
            <a:r>
              <a:rPr lang="en-GB" sz="2400" dirty="0" err="1" smtClean="0">
                <a:sym typeface="Wingdings" panose="05000000000000000000" pitchFamily="2" charset="2"/>
              </a:rPr>
              <a:t>Mesin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pembaca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kartu</a:t>
            </a:r>
            <a:r>
              <a:rPr lang="en-GB" sz="2400" dirty="0">
                <a:sym typeface="Wingdings" panose="05000000000000000000" pitchFamily="2" charset="2"/>
              </a:rPr>
              <a:t> </a:t>
            </a:r>
            <a:r>
              <a:rPr lang="en-GB" sz="2400" dirty="0" smtClean="0">
                <a:sym typeface="Wingdings" panose="05000000000000000000" pitchFamily="2" charset="2"/>
              </a:rPr>
              <a:t> </a:t>
            </a:r>
            <a:r>
              <a:rPr lang="en-GB" sz="2400" dirty="0" err="1" smtClean="0">
                <a:sym typeface="Wingdings" panose="05000000000000000000" pitchFamily="2" charset="2"/>
              </a:rPr>
              <a:t>periksa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i="1" dirty="0" smtClean="0">
                <a:sym typeface="Wingdings" panose="05000000000000000000" pitchFamily="2" charset="2"/>
              </a:rPr>
              <a:t>digital signature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dengan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b="1" dirty="0" err="1" smtClean="0">
                <a:sym typeface="Wingdings" panose="05000000000000000000" pitchFamily="2" charset="2"/>
              </a:rPr>
              <a:t>kunci</a:t>
            </a:r>
            <a:r>
              <a:rPr lang="en-GB" sz="2400" b="1" dirty="0" smtClean="0">
                <a:sym typeface="Wingdings" panose="05000000000000000000" pitchFamily="2" charset="2"/>
              </a:rPr>
              <a:t> </a:t>
            </a:r>
            <a:r>
              <a:rPr lang="en-GB" sz="2400" b="1" dirty="0" err="1" smtClean="0">
                <a:sym typeface="Wingdings" panose="05000000000000000000" pitchFamily="2" charset="2"/>
              </a:rPr>
              <a:t>publik</a:t>
            </a:r>
            <a:endParaRPr lang="en-GB" sz="2400" b="1" dirty="0" smtClean="0">
              <a:sym typeface="Wingdings" panose="05000000000000000000" pitchFamily="2" charset="2"/>
            </a:endParaRPr>
          </a:p>
          <a:p>
            <a:pPr lvl="1"/>
            <a:r>
              <a:rPr lang="en-GB" sz="2400" dirty="0" smtClean="0"/>
              <a:t>OK </a:t>
            </a:r>
            <a:r>
              <a:rPr lang="en-GB" sz="2400" dirty="0" smtClean="0">
                <a:sym typeface="Wingdings" panose="05000000000000000000" pitchFamily="2" charset="2"/>
              </a:rPr>
              <a:t> </a:t>
            </a:r>
            <a:r>
              <a:rPr lang="en-GB" sz="2400" dirty="0" err="1" smtClean="0">
                <a:sym typeface="Wingdings" panose="05000000000000000000" pitchFamily="2" charset="2"/>
              </a:rPr>
              <a:t>pesan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didekripsi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dengan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b="1" dirty="0" err="1" smtClean="0">
                <a:sym typeface="Wingdings" panose="05000000000000000000" pitchFamily="2" charset="2"/>
              </a:rPr>
              <a:t>kunci</a:t>
            </a:r>
            <a:r>
              <a:rPr lang="en-GB" sz="2400" b="1" dirty="0" smtClean="0">
                <a:sym typeface="Wingdings" panose="05000000000000000000" pitchFamily="2" charset="2"/>
              </a:rPr>
              <a:t> AES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dan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instruksi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dijalankan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38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5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SISMIC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77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SISMIC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40</a:t>
            </a:fld>
            <a:endParaRPr lang="en-US"/>
          </a:p>
        </p:txBody>
      </p:sp>
      <p:pic>
        <p:nvPicPr>
          <p:cNvPr id="7" name="Picture 6" descr="E:\semester8\tugas_akhir\Arsitektur SISMIC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218" y="2052665"/>
            <a:ext cx="7607563" cy="38972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820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Kakas &amp; </a:t>
            </a:r>
            <a:r>
              <a:rPr lang="en-US" i="1" dirty="0" smtClean="0"/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3200" dirty="0"/>
              <a:t>IDE </a:t>
            </a:r>
            <a:r>
              <a:rPr lang="en-GB" sz="3200" dirty="0" err="1"/>
              <a:t>NetBeans</a:t>
            </a:r>
            <a:r>
              <a:rPr lang="en-GB" sz="3200" dirty="0"/>
              <a:t> </a:t>
            </a:r>
            <a:r>
              <a:rPr lang="en-GB" sz="3200" dirty="0" smtClean="0"/>
              <a:t>(</a:t>
            </a:r>
            <a:r>
              <a:rPr lang="en-GB" sz="3200" dirty="0" err="1" smtClean="0"/>
              <a:t>bahasa</a:t>
            </a:r>
            <a:r>
              <a:rPr lang="en-GB" sz="3200" dirty="0" smtClean="0"/>
              <a:t> Java)</a:t>
            </a:r>
            <a:endParaRPr lang="en-US" sz="3200" dirty="0"/>
          </a:p>
          <a:p>
            <a:pPr lvl="0"/>
            <a:r>
              <a:rPr lang="en-GB" sz="3200" dirty="0" err="1"/>
              <a:t>Basisdata</a:t>
            </a:r>
            <a:r>
              <a:rPr lang="en-GB" sz="3200" dirty="0"/>
              <a:t> </a:t>
            </a:r>
            <a:r>
              <a:rPr lang="en-GB" sz="3200" dirty="0" err="1" smtClean="0"/>
              <a:t>menggunakan</a:t>
            </a:r>
            <a:r>
              <a:rPr lang="en-GB" sz="3200" dirty="0" smtClean="0"/>
              <a:t> </a:t>
            </a:r>
            <a:r>
              <a:rPr lang="en-GB" sz="3200" dirty="0" err="1"/>
              <a:t>NoSQL</a:t>
            </a:r>
            <a:r>
              <a:rPr lang="en-GB" sz="3200" dirty="0"/>
              <a:t> </a:t>
            </a:r>
            <a:r>
              <a:rPr lang="en-GB" sz="3200" dirty="0" err="1"/>
              <a:t>dan</a:t>
            </a:r>
            <a:r>
              <a:rPr lang="en-GB" sz="3200" dirty="0"/>
              <a:t> </a:t>
            </a:r>
            <a:r>
              <a:rPr lang="en-GB" sz="3200" dirty="0" err="1"/>
              <a:t>disimpan</a:t>
            </a:r>
            <a:r>
              <a:rPr lang="en-GB" sz="3200" dirty="0"/>
              <a:t> </a:t>
            </a:r>
            <a:r>
              <a:rPr lang="en-GB" sz="3200" i="1" dirty="0"/>
              <a:t>online </a:t>
            </a:r>
            <a:r>
              <a:rPr lang="en-GB" sz="3200" dirty="0"/>
              <a:t>di Firebase. </a:t>
            </a:r>
            <a:r>
              <a:rPr lang="en-GB" sz="3200" i="1" dirty="0"/>
              <a:t>Library </a:t>
            </a:r>
            <a:r>
              <a:rPr lang="en-GB" sz="3200" dirty="0"/>
              <a:t>Firebase </a:t>
            </a:r>
            <a:r>
              <a:rPr lang="en-GB" sz="3200" dirty="0" err="1" smtClean="0"/>
              <a:t>versi</a:t>
            </a:r>
            <a:r>
              <a:rPr lang="en-GB" sz="3200" dirty="0" smtClean="0"/>
              <a:t> </a:t>
            </a:r>
            <a:r>
              <a:rPr lang="en-GB" sz="3200" dirty="0"/>
              <a:t>2.5.2. </a:t>
            </a:r>
            <a:endParaRPr lang="en-US" sz="3200" dirty="0"/>
          </a:p>
          <a:p>
            <a:pPr lvl="0"/>
            <a:r>
              <a:rPr lang="en-GB" sz="3200" dirty="0"/>
              <a:t>CFX JAXWS </a:t>
            </a:r>
            <a:r>
              <a:rPr lang="en-GB" sz="3200" dirty="0" err="1"/>
              <a:t>untuk</a:t>
            </a:r>
            <a:r>
              <a:rPr lang="en-GB" sz="3200" dirty="0"/>
              <a:t> </a:t>
            </a:r>
            <a:r>
              <a:rPr lang="en-GB" sz="3200" dirty="0" err="1"/>
              <a:t>Heroku</a:t>
            </a:r>
            <a:r>
              <a:rPr lang="en-GB" sz="3200" dirty="0"/>
              <a:t> yang </a:t>
            </a:r>
            <a:r>
              <a:rPr lang="en-GB" sz="3200" dirty="0" err="1"/>
              <a:t>dibuat</a:t>
            </a:r>
            <a:r>
              <a:rPr lang="en-GB" sz="3200" dirty="0"/>
              <a:t> </a:t>
            </a:r>
            <a:r>
              <a:rPr lang="en-GB" sz="3200" dirty="0" err="1"/>
              <a:t>oleh</a:t>
            </a:r>
            <a:r>
              <a:rPr lang="en-GB" sz="3200" dirty="0"/>
              <a:t> </a:t>
            </a:r>
            <a:r>
              <a:rPr lang="en-GB" sz="3200" dirty="0" err="1" smtClean="0"/>
              <a:t>Chamerling</a:t>
            </a:r>
            <a:endParaRPr lang="en-GB" sz="3200" dirty="0" smtClean="0"/>
          </a:p>
          <a:p>
            <a:pPr lvl="0"/>
            <a:r>
              <a:rPr lang="en-GB" sz="3200" dirty="0" smtClean="0"/>
              <a:t>API </a:t>
            </a:r>
            <a:r>
              <a:rPr lang="en-GB" sz="3200" dirty="0"/>
              <a:t>Java Smart Card </a:t>
            </a:r>
            <a:r>
              <a:rPr lang="en-GB" sz="3200" dirty="0" smtClean="0"/>
              <a:t>I/O </a:t>
            </a:r>
            <a:endParaRPr lang="en-US" sz="3200" dirty="0"/>
          </a:p>
          <a:p>
            <a:pPr lvl="0"/>
            <a:r>
              <a:rPr lang="en-GB" sz="3200" i="1" dirty="0"/>
              <a:t>Library</a:t>
            </a:r>
            <a:r>
              <a:rPr lang="en-GB" sz="3200" dirty="0"/>
              <a:t> Bouncy Castle </a:t>
            </a:r>
            <a:r>
              <a:rPr lang="en-GB" sz="3200" dirty="0" smtClean="0"/>
              <a:t>(PBKDF2</a:t>
            </a:r>
            <a:r>
              <a:rPr lang="en-GB" sz="3200" dirty="0"/>
              <a:t>, AES, </a:t>
            </a:r>
            <a:r>
              <a:rPr lang="en-GB" sz="3200" dirty="0" err="1"/>
              <a:t>dan</a:t>
            </a:r>
            <a:r>
              <a:rPr lang="en-GB" sz="3200" dirty="0"/>
              <a:t> </a:t>
            </a:r>
            <a:r>
              <a:rPr lang="en-GB" sz="3200" dirty="0" smtClean="0"/>
              <a:t>ECDSA)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286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operasi</a:t>
            </a:r>
            <a:r>
              <a:rPr lang="en-US" sz="3600" dirty="0" smtClean="0"/>
              <a:t>: Windows 10 64-bit</a:t>
            </a:r>
          </a:p>
          <a:p>
            <a:r>
              <a:rPr lang="en-US" sz="3600" dirty="0" err="1" smtClean="0"/>
              <a:t>Bahasa</a:t>
            </a:r>
            <a:r>
              <a:rPr lang="en-US" sz="3600" dirty="0" smtClean="0"/>
              <a:t> </a:t>
            </a:r>
            <a:r>
              <a:rPr lang="en-US" sz="3600" dirty="0" err="1" smtClean="0"/>
              <a:t>pemrograman</a:t>
            </a:r>
            <a:r>
              <a:rPr lang="en-US" sz="3600" dirty="0" smtClean="0"/>
              <a:t>: Java</a:t>
            </a:r>
          </a:p>
          <a:p>
            <a:r>
              <a:rPr lang="en-US" sz="3600" dirty="0" err="1" smtClean="0"/>
              <a:t>Basisdata</a:t>
            </a:r>
            <a:r>
              <a:rPr lang="en-US" sz="3600" dirty="0" smtClean="0"/>
              <a:t>: </a:t>
            </a:r>
            <a:r>
              <a:rPr lang="en-US" sz="3600" dirty="0" err="1" smtClean="0"/>
              <a:t>NoSQL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disimpan</a:t>
            </a:r>
            <a:r>
              <a:rPr lang="en-US" sz="3600" dirty="0" smtClean="0"/>
              <a:t> di Firebase</a:t>
            </a:r>
          </a:p>
          <a:p>
            <a:r>
              <a:rPr lang="en-US" sz="3600" i="1" dirty="0" smtClean="0"/>
              <a:t>Web Service</a:t>
            </a:r>
            <a:r>
              <a:rPr lang="en-US" sz="3600" dirty="0" smtClean="0"/>
              <a:t>: CXF JAXWS di </a:t>
            </a:r>
            <a:r>
              <a:rPr lang="en-US" sz="3600" dirty="0" err="1" smtClean="0"/>
              <a:t>Heroku</a:t>
            </a:r>
            <a:endParaRPr lang="en-US" sz="3600" dirty="0" smtClean="0"/>
          </a:p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777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Aplikasi</a:t>
            </a:r>
            <a:r>
              <a:rPr lang="en-US" sz="3600" dirty="0" smtClean="0"/>
              <a:t> ATM</a:t>
            </a:r>
          </a:p>
          <a:p>
            <a:r>
              <a:rPr lang="en-US" sz="3600" dirty="0" err="1" smtClean="0"/>
              <a:t>Aplikasi</a:t>
            </a:r>
            <a:r>
              <a:rPr lang="en-US" sz="3600" dirty="0" smtClean="0"/>
              <a:t> </a:t>
            </a:r>
            <a:r>
              <a:rPr lang="en-US" sz="3600" i="1" dirty="0" smtClean="0"/>
              <a:t>merchant</a:t>
            </a:r>
            <a:endParaRPr lang="en-US" sz="3600" dirty="0" smtClean="0"/>
          </a:p>
          <a:p>
            <a:r>
              <a:rPr lang="en-US" sz="3600" dirty="0" err="1" smtClean="0"/>
              <a:t>Aplikasi</a:t>
            </a:r>
            <a:r>
              <a:rPr lang="en-US" sz="3600" dirty="0" smtClean="0"/>
              <a:t> </a:t>
            </a:r>
            <a:r>
              <a:rPr lang="en-US" sz="3600" i="1" dirty="0" smtClean="0"/>
              <a:t>Smartphone </a:t>
            </a:r>
            <a:r>
              <a:rPr lang="en-US" sz="3600" dirty="0" smtClean="0"/>
              <a:t>SISMIC &amp; merchant </a:t>
            </a:r>
            <a:r>
              <a:rPr lang="en-US" sz="3600" dirty="0" err="1" smtClean="0"/>
              <a:t>tidak</a:t>
            </a:r>
            <a:r>
              <a:rPr lang="en-US" sz="3600" dirty="0" smtClean="0"/>
              <a:t> </a:t>
            </a:r>
            <a:r>
              <a:rPr lang="en-US" sz="3600" dirty="0" err="1" smtClean="0"/>
              <a:t>diimplementasi</a:t>
            </a:r>
            <a:endParaRPr lang="en-US" sz="3600" dirty="0" smtClean="0"/>
          </a:p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965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229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&amp; </a:t>
            </a:r>
            <a:r>
              <a:rPr lang="en-US" dirty="0" err="1" smtClean="0"/>
              <a:t>Batasan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err="1" smtClean="0"/>
              <a:t>Tujuan</a:t>
            </a:r>
            <a:r>
              <a:rPr lang="en-GB" sz="4000" dirty="0" smtClean="0"/>
              <a:t>: </a:t>
            </a:r>
            <a:r>
              <a:rPr lang="en-GB" sz="4000" dirty="0" err="1" smtClean="0"/>
              <a:t>Membuktikan</a:t>
            </a:r>
            <a:r>
              <a:rPr lang="en-GB" sz="4000" dirty="0" smtClean="0"/>
              <a:t> </a:t>
            </a:r>
            <a:r>
              <a:rPr lang="en-GB" sz="4000" dirty="0" err="1"/>
              <a:t>bahwa</a:t>
            </a:r>
            <a:r>
              <a:rPr lang="en-GB" sz="4000" dirty="0"/>
              <a:t> </a:t>
            </a:r>
            <a:r>
              <a:rPr lang="en-GB" sz="4000" dirty="0" err="1"/>
              <a:t>fungsionalitas</a:t>
            </a:r>
            <a:r>
              <a:rPr lang="en-GB" sz="4000" dirty="0"/>
              <a:t> </a:t>
            </a:r>
            <a:r>
              <a:rPr lang="en-GB" sz="4000" dirty="0" err="1"/>
              <a:t>aplikasi</a:t>
            </a:r>
            <a:r>
              <a:rPr lang="en-GB" sz="4000" dirty="0"/>
              <a:t> </a:t>
            </a:r>
            <a:r>
              <a:rPr lang="en-GB" sz="4000" dirty="0" smtClean="0"/>
              <a:t>ATM </a:t>
            </a:r>
            <a:r>
              <a:rPr lang="en-GB" sz="4000" dirty="0" err="1" smtClean="0"/>
              <a:t>dan</a:t>
            </a:r>
            <a:r>
              <a:rPr lang="en-GB" sz="4000" dirty="0" smtClean="0"/>
              <a:t> </a:t>
            </a:r>
            <a:r>
              <a:rPr lang="en-GB" sz="4000" i="1" dirty="0" smtClean="0"/>
              <a:t>merchant</a:t>
            </a:r>
            <a:r>
              <a:rPr lang="en-GB" sz="4000" dirty="0" smtClean="0"/>
              <a:t> </a:t>
            </a:r>
            <a:r>
              <a:rPr lang="en-GB" sz="4000" dirty="0" err="1" smtClean="0"/>
              <a:t>dapat</a:t>
            </a:r>
            <a:r>
              <a:rPr lang="en-GB" sz="4000" dirty="0" smtClean="0"/>
              <a:t> </a:t>
            </a:r>
            <a:r>
              <a:rPr lang="en-GB" sz="4000" dirty="0" err="1"/>
              <a:t>berjalan</a:t>
            </a:r>
            <a:r>
              <a:rPr lang="en-GB" sz="4000" dirty="0"/>
              <a:t> </a:t>
            </a:r>
            <a:r>
              <a:rPr lang="en-GB" sz="4000" dirty="0" err="1"/>
              <a:t>dengan</a:t>
            </a:r>
            <a:r>
              <a:rPr lang="en-GB" sz="4000" dirty="0"/>
              <a:t> </a:t>
            </a:r>
            <a:r>
              <a:rPr lang="en-GB" sz="4000" dirty="0" err="1"/>
              <a:t>baik</a:t>
            </a:r>
            <a:r>
              <a:rPr lang="en-GB" sz="4000" dirty="0"/>
              <a:t> </a:t>
            </a:r>
            <a:r>
              <a:rPr lang="en-GB" sz="4000" dirty="0" err="1"/>
              <a:t>dan</a:t>
            </a:r>
            <a:r>
              <a:rPr lang="en-GB" sz="4000" dirty="0"/>
              <a:t> </a:t>
            </a:r>
            <a:r>
              <a:rPr lang="en-GB" sz="4000" dirty="0" err="1" smtClean="0"/>
              <a:t>benar</a:t>
            </a:r>
            <a:endParaRPr lang="en-GB" sz="4000" dirty="0" smtClean="0"/>
          </a:p>
          <a:p>
            <a:r>
              <a:rPr lang="en-GB" sz="4000" dirty="0" err="1" smtClean="0"/>
              <a:t>Batasan</a:t>
            </a:r>
            <a:r>
              <a:rPr lang="en-GB" sz="4000" dirty="0" smtClean="0"/>
              <a:t>: </a:t>
            </a:r>
            <a:r>
              <a:rPr lang="en-GB" sz="4000" dirty="0" err="1" smtClean="0"/>
              <a:t>Aspek</a:t>
            </a:r>
            <a:r>
              <a:rPr lang="en-GB" sz="4000" dirty="0" smtClean="0"/>
              <a:t> </a:t>
            </a:r>
            <a:r>
              <a:rPr lang="en-GB" sz="4000" dirty="0" err="1" smtClean="0"/>
              <a:t>keamanan</a:t>
            </a:r>
            <a:r>
              <a:rPr lang="en-GB" sz="4000" dirty="0" smtClean="0"/>
              <a:t> </a:t>
            </a:r>
            <a:r>
              <a:rPr lang="en-GB" sz="4000" dirty="0" err="1" smtClean="0"/>
              <a:t>tidak</a:t>
            </a:r>
            <a:r>
              <a:rPr lang="en-GB" sz="4000" dirty="0" smtClean="0"/>
              <a:t> </a:t>
            </a:r>
            <a:r>
              <a:rPr lang="en-GB" sz="4000" dirty="0" err="1" smtClean="0"/>
              <a:t>diimplementasi</a:t>
            </a:r>
            <a:r>
              <a:rPr lang="en-GB" sz="4000" dirty="0" smtClean="0"/>
              <a:t> </a:t>
            </a:r>
            <a:r>
              <a:rPr lang="en-GB" sz="4000" dirty="0" err="1" smtClean="0"/>
              <a:t>semua</a:t>
            </a:r>
            <a:r>
              <a:rPr lang="en-GB" sz="4000" dirty="0" smtClean="0"/>
              <a:t> </a:t>
            </a:r>
            <a:r>
              <a:rPr lang="en-GB" sz="4000" dirty="0" smtClean="0">
                <a:sym typeface="Wingdings" panose="05000000000000000000" pitchFamily="2" charset="2"/>
              </a:rPr>
              <a:t> </a:t>
            </a:r>
            <a:r>
              <a:rPr lang="en-GB" sz="4000" dirty="0" err="1" smtClean="0">
                <a:sym typeface="Wingdings" panose="05000000000000000000" pitchFamily="2" charset="2"/>
              </a:rPr>
              <a:t>celah</a:t>
            </a:r>
            <a:r>
              <a:rPr lang="en-GB" sz="4000" dirty="0" smtClean="0">
                <a:sym typeface="Wingdings" panose="05000000000000000000" pitchFamily="2" charset="2"/>
              </a:rPr>
              <a:t> </a:t>
            </a:r>
            <a:r>
              <a:rPr lang="en-GB" sz="4000" dirty="0" err="1" smtClean="0">
                <a:sym typeface="Wingdings" panose="05000000000000000000" pitchFamily="2" charset="2"/>
              </a:rPr>
              <a:t>keamanan</a:t>
            </a:r>
            <a:r>
              <a:rPr lang="en-GB" sz="4000" dirty="0" smtClean="0">
                <a:sym typeface="Wingdings" panose="05000000000000000000" pitchFamily="2" charset="2"/>
              </a:rPr>
              <a:t> </a:t>
            </a:r>
            <a:r>
              <a:rPr lang="en-GB" sz="4000" dirty="0" err="1" smtClean="0">
                <a:sym typeface="Wingdings" panose="05000000000000000000" pitchFamily="2" charset="2"/>
              </a:rPr>
              <a:t>tidak</a:t>
            </a:r>
            <a:r>
              <a:rPr lang="en-GB" sz="4000" dirty="0" smtClean="0">
                <a:sym typeface="Wingdings" panose="05000000000000000000" pitchFamily="2" charset="2"/>
              </a:rPr>
              <a:t> </a:t>
            </a:r>
            <a:r>
              <a:rPr lang="en-GB" sz="4000" dirty="0" err="1" smtClean="0">
                <a:sym typeface="Wingdings" panose="05000000000000000000" pitchFamily="2" charset="2"/>
              </a:rPr>
              <a:t>diuji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203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Perangkat</a:t>
            </a:r>
            <a:r>
              <a:rPr lang="en-US" dirty="0" smtClean="0"/>
              <a:t> &amp; </a:t>
            </a:r>
            <a:r>
              <a:rPr lang="en-US" dirty="0" err="1" smtClean="0"/>
              <a:t>Lingkungan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Perangkat</a:t>
            </a:r>
            <a:r>
              <a:rPr lang="en-US" sz="3200" dirty="0" smtClean="0"/>
              <a:t>: </a:t>
            </a:r>
            <a:r>
              <a:rPr lang="en-GB" sz="3200" dirty="0"/>
              <a:t>NFC </a:t>
            </a:r>
            <a:r>
              <a:rPr lang="en-GB" sz="3200" i="1" dirty="0"/>
              <a:t>reader </a:t>
            </a:r>
            <a:r>
              <a:rPr lang="en-GB" sz="3200" dirty="0" smtClean="0"/>
              <a:t>&amp; </a:t>
            </a:r>
            <a:r>
              <a:rPr lang="en-GB" sz="3200" dirty="0" err="1"/>
              <a:t>kartu</a:t>
            </a:r>
            <a:r>
              <a:rPr lang="en-GB" sz="3200" dirty="0"/>
              <a:t> </a:t>
            </a:r>
            <a:r>
              <a:rPr lang="en-GB" sz="3200" dirty="0" err="1"/>
              <a:t>Mifare</a:t>
            </a:r>
            <a:r>
              <a:rPr lang="en-GB" sz="3200" dirty="0"/>
              <a:t> Classic </a:t>
            </a:r>
            <a:r>
              <a:rPr lang="en-GB" sz="3200" dirty="0" err="1"/>
              <a:t>ukuran</a:t>
            </a:r>
            <a:r>
              <a:rPr lang="en-GB" sz="3200" dirty="0"/>
              <a:t> 1 </a:t>
            </a:r>
            <a:r>
              <a:rPr lang="en-GB" sz="3200" dirty="0" smtClean="0"/>
              <a:t>KB</a:t>
            </a:r>
          </a:p>
          <a:p>
            <a:r>
              <a:rPr lang="en-GB" sz="3200" dirty="0" err="1" smtClean="0"/>
              <a:t>Lingkungan</a:t>
            </a:r>
            <a:r>
              <a:rPr lang="en-GB" sz="3200" dirty="0" smtClean="0"/>
              <a:t>:</a:t>
            </a:r>
          </a:p>
          <a:p>
            <a:pPr lvl="3"/>
            <a:r>
              <a:rPr lang="en-GB" sz="2800" dirty="0" err="1"/>
              <a:t>Sistem</a:t>
            </a:r>
            <a:r>
              <a:rPr lang="en-GB" sz="2800" dirty="0"/>
              <a:t> </a:t>
            </a:r>
            <a:r>
              <a:rPr lang="en-GB" sz="2800" dirty="0" err="1"/>
              <a:t>operasi</a:t>
            </a:r>
            <a:r>
              <a:rPr lang="en-GB" sz="2800" dirty="0"/>
              <a:t>: Windows 10 64-bit</a:t>
            </a:r>
            <a:endParaRPr lang="en-US" sz="2800" dirty="0"/>
          </a:p>
          <a:p>
            <a:pPr lvl="3"/>
            <a:r>
              <a:rPr lang="en-GB" sz="2800" dirty="0" err="1"/>
              <a:t>Bahasa</a:t>
            </a:r>
            <a:r>
              <a:rPr lang="en-GB" sz="2800" dirty="0"/>
              <a:t> </a:t>
            </a:r>
            <a:r>
              <a:rPr lang="en-GB" sz="2800" dirty="0" err="1"/>
              <a:t>pemrograman</a:t>
            </a:r>
            <a:r>
              <a:rPr lang="en-GB" sz="2800" dirty="0"/>
              <a:t>: Java</a:t>
            </a:r>
            <a:endParaRPr lang="en-US" sz="2800" dirty="0"/>
          </a:p>
          <a:p>
            <a:pPr lvl="3"/>
            <a:r>
              <a:rPr lang="en-GB" sz="2800" dirty="0" err="1"/>
              <a:t>Basisdata</a:t>
            </a:r>
            <a:r>
              <a:rPr lang="en-GB" sz="2800" dirty="0"/>
              <a:t>: </a:t>
            </a:r>
            <a:r>
              <a:rPr lang="en-GB" sz="2800" dirty="0" err="1"/>
              <a:t>NoSQL</a:t>
            </a:r>
            <a:r>
              <a:rPr lang="en-GB" sz="2800" dirty="0"/>
              <a:t> </a:t>
            </a:r>
            <a:r>
              <a:rPr lang="en-GB" sz="2800" dirty="0" err="1"/>
              <a:t>dengan</a:t>
            </a:r>
            <a:r>
              <a:rPr lang="en-GB" sz="2800" dirty="0"/>
              <a:t> </a:t>
            </a:r>
            <a:r>
              <a:rPr lang="en-GB" sz="2800" dirty="0" err="1"/>
              <a:t>disimpan</a:t>
            </a:r>
            <a:r>
              <a:rPr lang="en-GB" sz="2800" dirty="0"/>
              <a:t> di Firebase</a:t>
            </a:r>
            <a:endParaRPr lang="en-US" sz="2800" dirty="0"/>
          </a:p>
          <a:p>
            <a:pPr lvl="3"/>
            <a:r>
              <a:rPr lang="en-GB" sz="2800" i="1" dirty="0"/>
              <a:t>Web Service</a:t>
            </a:r>
            <a:r>
              <a:rPr lang="en-GB" sz="2800" dirty="0"/>
              <a:t>: CXF JAXWS di </a:t>
            </a:r>
            <a:r>
              <a:rPr lang="en-GB" sz="2800" dirty="0" err="1"/>
              <a:t>Heroku</a:t>
            </a:r>
            <a:endParaRPr lang="en-US" sz="2800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692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i="1" dirty="0" smtClean="0"/>
              <a:t>Top-down testing </a:t>
            </a:r>
            <a:r>
              <a:rPr lang="en-GB" sz="4000" dirty="0" smtClean="0">
                <a:sym typeface="Wingdings" panose="05000000000000000000" pitchFamily="2" charset="2"/>
              </a:rPr>
              <a:t></a:t>
            </a:r>
            <a:r>
              <a:rPr lang="en-GB" sz="4000" i="1" dirty="0" smtClean="0">
                <a:sym typeface="Wingdings" panose="05000000000000000000" pitchFamily="2" charset="2"/>
              </a:rPr>
              <a:t> bug </a:t>
            </a:r>
            <a:r>
              <a:rPr lang="en-GB" sz="4000" dirty="0" err="1" smtClean="0">
                <a:sym typeface="Wingdings" panose="05000000000000000000" pitchFamily="2" charset="2"/>
              </a:rPr>
              <a:t>lebih</a:t>
            </a:r>
            <a:r>
              <a:rPr lang="en-GB" sz="4000" dirty="0" smtClean="0">
                <a:sym typeface="Wingdings" panose="05000000000000000000" pitchFamily="2" charset="2"/>
              </a:rPr>
              <a:t> </a:t>
            </a:r>
            <a:r>
              <a:rPr lang="en-GB" sz="4000" dirty="0" err="1" smtClean="0">
                <a:sym typeface="Wingdings" panose="05000000000000000000" pitchFamily="2" charset="2"/>
              </a:rPr>
              <a:t>cepat</a:t>
            </a:r>
            <a:r>
              <a:rPr lang="en-GB" sz="4000" dirty="0" smtClean="0">
                <a:sym typeface="Wingdings" panose="05000000000000000000" pitchFamily="2" charset="2"/>
              </a:rPr>
              <a:t> </a:t>
            </a:r>
            <a:r>
              <a:rPr lang="en-GB" sz="4000" dirty="0" err="1" smtClean="0">
                <a:sym typeface="Wingdings" panose="05000000000000000000" pitchFamily="2" charset="2"/>
              </a:rPr>
              <a:t>dan</a:t>
            </a:r>
            <a:r>
              <a:rPr lang="en-GB" sz="4000" dirty="0" smtClean="0">
                <a:sym typeface="Wingdings" panose="05000000000000000000" pitchFamily="2" charset="2"/>
              </a:rPr>
              <a:t> </a:t>
            </a:r>
            <a:r>
              <a:rPr lang="en-GB" sz="4000" dirty="0" err="1" smtClean="0">
                <a:sym typeface="Wingdings" panose="05000000000000000000" pitchFamily="2" charset="2"/>
              </a:rPr>
              <a:t>mudah</a:t>
            </a:r>
            <a:r>
              <a:rPr lang="en-GB" sz="4000" dirty="0" smtClean="0">
                <a:sym typeface="Wingdings" panose="05000000000000000000" pitchFamily="2" charset="2"/>
              </a:rPr>
              <a:t> </a:t>
            </a:r>
            <a:r>
              <a:rPr lang="en-GB" sz="4000" dirty="0" err="1" smtClean="0">
                <a:sym typeface="Wingdings" panose="05000000000000000000" pitchFamily="2" charset="2"/>
              </a:rPr>
              <a:t>ditemukan</a:t>
            </a:r>
            <a:r>
              <a:rPr lang="en-GB" sz="4000" dirty="0" smtClean="0">
                <a:sym typeface="Wingdings" panose="05000000000000000000" pitchFamily="2" charset="2"/>
              </a:rPr>
              <a:t> di </a:t>
            </a:r>
            <a:r>
              <a:rPr lang="en-GB" sz="4000" dirty="0" err="1" smtClean="0">
                <a:sym typeface="Wingdings" panose="05000000000000000000" pitchFamily="2" charset="2"/>
              </a:rPr>
              <a:t>awal</a:t>
            </a:r>
            <a:endParaRPr lang="en-GB" sz="4000" dirty="0" smtClean="0">
              <a:sym typeface="Wingdings" panose="05000000000000000000" pitchFamily="2" charset="2"/>
            </a:endParaRPr>
          </a:p>
          <a:p>
            <a:r>
              <a:rPr lang="en-US" sz="4000" i="1" dirty="0" err="1" smtClean="0"/>
              <a:t>Blackbox</a:t>
            </a:r>
            <a:r>
              <a:rPr lang="en-US" sz="4000" i="1" dirty="0" smtClean="0"/>
              <a:t> </a:t>
            </a:r>
            <a:r>
              <a:rPr lang="en-US" sz="4000" dirty="0" smtClean="0">
                <a:sym typeface="Wingdings" panose="05000000000000000000" pitchFamily="2" charset="2"/>
              </a:rPr>
              <a:t> </a:t>
            </a:r>
            <a:r>
              <a:rPr lang="en-GB" sz="4000" dirty="0" err="1"/>
              <a:t>menguji</a:t>
            </a:r>
            <a:r>
              <a:rPr lang="en-GB" sz="4000" dirty="0"/>
              <a:t> </a:t>
            </a:r>
            <a:r>
              <a:rPr lang="en-GB" sz="4000" dirty="0" err="1"/>
              <a:t>fungsionalitas</a:t>
            </a:r>
            <a:r>
              <a:rPr lang="en-GB" sz="4000" dirty="0"/>
              <a:t> program </a:t>
            </a:r>
            <a:r>
              <a:rPr lang="en-GB" sz="4000" dirty="0" err="1"/>
              <a:t>tanpa</a:t>
            </a:r>
            <a:r>
              <a:rPr lang="en-GB" sz="4000" dirty="0"/>
              <a:t> </a:t>
            </a:r>
            <a:r>
              <a:rPr lang="en-GB" sz="4000" dirty="0" err="1"/>
              <a:t>melihat</a:t>
            </a:r>
            <a:r>
              <a:rPr lang="en-GB" sz="4000" dirty="0"/>
              <a:t> </a:t>
            </a:r>
            <a:r>
              <a:rPr lang="en-GB" sz="4000" dirty="0" err="1"/>
              <a:t>kode</a:t>
            </a:r>
            <a:r>
              <a:rPr lang="en-GB" sz="4000" dirty="0"/>
              <a:t> program</a:t>
            </a:r>
            <a:endParaRPr lang="en-US" sz="4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316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Kasus</a:t>
            </a:r>
            <a:r>
              <a:rPr lang="en-US" dirty="0" smtClean="0"/>
              <a:t>, </a:t>
            </a:r>
            <a:r>
              <a:rPr lang="en-US" dirty="0" err="1" smtClean="0"/>
              <a:t>Skenario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62298"/>
            <a:ext cx="9720071" cy="45470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Kasus</a:t>
            </a:r>
            <a:r>
              <a:rPr lang="en-US" sz="2800" dirty="0" smtClean="0"/>
              <a:t> </a:t>
            </a:r>
            <a:r>
              <a:rPr lang="en-US" sz="2800" dirty="0" err="1" smtClean="0"/>
              <a:t>Uji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ATM</a:t>
            </a:r>
          </a:p>
          <a:p>
            <a:pPr lvl="1"/>
            <a:r>
              <a:rPr lang="en-US" sz="2400" dirty="0" smtClean="0"/>
              <a:t>1. </a:t>
            </a:r>
            <a:r>
              <a:rPr lang="en-US" sz="2400" dirty="0" err="1" smtClean="0"/>
              <a:t>Pengujian</a:t>
            </a:r>
            <a:r>
              <a:rPr lang="en-US" sz="2400" dirty="0" smtClean="0"/>
              <a:t> </a:t>
            </a:r>
            <a:r>
              <a:rPr lang="en-US" sz="2400" i="1" dirty="0" smtClean="0"/>
              <a:t>top-up </a:t>
            </a:r>
            <a:r>
              <a:rPr lang="en-US" sz="2400" dirty="0" err="1" smtClean="0"/>
              <a:t>saldo</a:t>
            </a:r>
            <a:endParaRPr lang="en-US" sz="2400" dirty="0" smtClean="0"/>
          </a:p>
          <a:p>
            <a:pPr lvl="1"/>
            <a:r>
              <a:rPr lang="en-US" sz="2400" dirty="0" smtClean="0"/>
              <a:t>2. </a:t>
            </a:r>
            <a:r>
              <a:rPr lang="en-US" sz="2400" dirty="0" err="1" smtClean="0"/>
              <a:t>Pengujian</a:t>
            </a:r>
            <a:r>
              <a:rPr lang="en-US" sz="2400" dirty="0" smtClean="0"/>
              <a:t> </a:t>
            </a:r>
            <a:r>
              <a:rPr lang="en-US" sz="2400" dirty="0" err="1" smtClean="0"/>
              <a:t>lihat</a:t>
            </a:r>
            <a:r>
              <a:rPr lang="en-US" sz="2400" dirty="0" smtClean="0"/>
              <a:t> </a:t>
            </a:r>
            <a:r>
              <a:rPr lang="en-US" sz="2400" dirty="0" err="1" smtClean="0"/>
              <a:t>saldo</a:t>
            </a:r>
            <a:endParaRPr lang="en-US" sz="2400" dirty="0" smtClean="0"/>
          </a:p>
          <a:p>
            <a:pPr lvl="1"/>
            <a:r>
              <a:rPr lang="en-US" sz="2400" dirty="0" smtClean="0"/>
              <a:t>3. </a:t>
            </a:r>
            <a:r>
              <a:rPr lang="en-US" sz="2400" dirty="0" err="1" smtClean="0"/>
              <a:t>Pengujian</a:t>
            </a:r>
            <a:r>
              <a:rPr lang="en-US" sz="2400" dirty="0" smtClean="0"/>
              <a:t> </a:t>
            </a:r>
            <a:r>
              <a:rPr lang="en-US" sz="2400" dirty="0" err="1" smtClean="0"/>
              <a:t>lihat</a:t>
            </a:r>
            <a:r>
              <a:rPr lang="en-US" sz="2400" dirty="0" smtClean="0"/>
              <a:t> </a:t>
            </a:r>
            <a:r>
              <a:rPr lang="en-US" sz="2400" dirty="0" err="1" smtClean="0"/>
              <a:t>masa</a:t>
            </a:r>
            <a:r>
              <a:rPr lang="en-US" sz="2400" dirty="0" smtClean="0"/>
              <a:t> </a:t>
            </a:r>
            <a:r>
              <a:rPr lang="en-US" sz="2400" dirty="0" err="1" smtClean="0"/>
              <a:t>berlaku</a:t>
            </a:r>
            <a:endParaRPr lang="en-US" sz="2400" dirty="0" smtClean="0"/>
          </a:p>
          <a:p>
            <a:r>
              <a:rPr lang="en-US" sz="2800" dirty="0" err="1" smtClean="0"/>
              <a:t>Kasus</a:t>
            </a:r>
            <a:r>
              <a:rPr lang="en-US" sz="2800" dirty="0" smtClean="0"/>
              <a:t> </a:t>
            </a:r>
            <a:r>
              <a:rPr lang="en-US" sz="2800" dirty="0" err="1" smtClean="0"/>
              <a:t>Uji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Merchant</a:t>
            </a:r>
          </a:p>
          <a:p>
            <a:pPr lvl="1"/>
            <a:r>
              <a:rPr lang="en-US" sz="2400" dirty="0" smtClean="0"/>
              <a:t>1. </a:t>
            </a:r>
            <a:r>
              <a:rPr lang="en-US" sz="2400" dirty="0" err="1" smtClean="0"/>
              <a:t>Pengujian</a:t>
            </a:r>
            <a:r>
              <a:rPr lang="en-US" sz="2400" dirty="0" smtClean="0"/>
              <a:t> </a:t>
            </a:r>
            <a:r>
              <a:rPr lang="en-US" sz="2400" dirty="0" err="1" smtClean="0"/>
              <a:t>transaksi</a:t>
            </a:r>
            <a:r>
              <a:rPr lang="en-US" sz="2400" dirty="0" smtClean="0"/>
              <a:t> </a:t>
            </a:r>
            <a:r>
              <a:rPr lang="en-US" sz="2400" dirty="0" err="1" smtClean="0"/>
              <a:t>pembelian</a:t>
            </a:r>
            <a:r>
              <a:rPr lang="en-US" sz="2400" dirty="0" smtClean="0"/>
              <a:t> </a:t>
            </a:r>
            <a:r>
              <a:rPr lang="en-US" sz="2400" dirty="0" err="1" smtClean="0"/>
              <a:t>tanpa</a:t>
            </a:r>
            <a:r>
              <a:rPr lang="en-US" sz="2400" dirty="0" smtClean="0"/>
              <a:t> parameter</a:t>
            </a:r>
          </a:p>
          <a:p>
            <a:pPr lvl="1"/>
            <a:r>
              <a:rPr lang="en-US" sz="2400" dirty="0" smtClean="0"/>
              <a:t>2. </a:t>
            </a:r>
            <a:r>
              <a:rPr lang="en-US" sz="2400" dirty="0" err="1" smtClean="0"/>
              <a:t>Pengujian</a:t>
            </a:r>
            <a:r>
              <a:rPr lang="en-US" sz="2400" dirty="0" smtClean="0"/>
              <a:t> </a:t>
            </a:r>
            <a:r>
              <a:rPr lang="en-US" sz="2400" dirty="0" err="1"/>
              <a:t>transaksi</a:t>
            </a:r>
            <a:r>
              <a:rPr lang="en-US" sz="2400" dirty="0"/>
              <a:t> </a:t>
            </a:r>
            <a:r>
              <a:rPr lang="en-US" sz="2400" dirty="0" err="1"/>
              <a:t>pembelian</a:t>
            </a:r>
            <a:r>
              <a:rPr lang="en-US" sz="2400" dirty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parameter</a:t>
            </a:r>
          </a:p>
          <a:p>
            <a:pPr lvl="1"/>
            <a:r>
              <a:rPr lang="en-US" sz="2400" dirty="0" smtClean="0"/>
              <a:t>3.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i="1" dirty="0"/>
              <a:t>top-up </a:t>
            </a:r>
            <a:r>
              <a:rPr lang="en-US" sz="2400" dirty="0" err="1"/>
              <a:t>saldo</a:t>
            </a:r>
            <a:endParaRPr lang="en-US" sz="2400" dirty="0"/>
          </a:p>
          <a:p>
            <a:pPr lvl="1"/>
            <a:r>
              <a:rPr lang="en-US" sz="2400" dirty="0" smtClean="0"/>
              <a:t>4.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lihat</a:t>
            </a:r>
            <a:r>
              <a:rPr lang="en-US" sz="2400" dirty="0"/>
              <a:t> </a:t>
            </a:r>
            <a:r>
              <a:rPr lang="en-US" sz="2400" dirty="0" err="1"/>
              <a:t>saldo</a:t>
            </a:r>
            <a:endParaRPr lang="en-US" sz="2400" dirty="0"/>
          </a:p>
          <a:p>
            <a:pPr lvl="1"/>
            <a:r>
              <a:rPr lang="en-US" sz="2400" dirty="0" smtClean="0"/>
              <a:t>5.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lihat</a:t>
            </a:r>
            <a:r>
              <a:rPr lang="en-US" sz="2400" dirty="0"/>
              <a:t> </a:t>
            </a:r>
            <a:r>
              <a:rPr lang="en-US" sz="2400" dirty="0" err="1"/>
              <a:t>masa</a:t>
            </a:r>
            <a:r>
              <a:rPr lang="en-US" sz="2400" dirty="0"/>
              <a:t> </a:t>
            </a:r>
            <a:r>
              <a:rPr lang="en-US" sz="2400" dirty="0" err="1" smtClean="0"/>
              <a:t>berlaku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387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Pengujian</a:t>
            </a:r>
            <a:r>
              <a:rPr lang="en-US" sz="4000" dirty="0" smtClean="0"/>
              <a:t> </a:t>
            </a:r>
            <a:r>
              <a:rPr lang="en-US" sz="4000" dirty="0" err="1"/>
              <a:t>fungsionalitas</a:t>
            </a:r>
            <a:r>
              <a:rPr lang="en-US" sz="4000" dirty="0"/>
              <a:t> </a:t>
            </a:r>
            <a:r>
              <a:rPr lang="en-US" sz="4000" dirty="0" err="1"/>
              <a:t>aplikasi</a:t>
            </a:r>
            <a:r>
              <a:rPr lang="en-US" sz="4000" dirty="0"/>
              <a:t> ATM </a:t>
            </a:r>
            <a:r>
              <a:rPr lang="en-US" sz="4000" dirty="0" smtClean="0"/>
              <a:t>&amp; </a:t>
            </a:r>
            <a:r>
              <a:rPr lang="en-US" sz="4000" i="1" dirty="0" smtClean="0"/>
              <a:t>merchant</a:t>
            </a:r>
            <a:r>
              <a:rPr lang="en-US" sz="4000" dirty="0" smtClean="0"/>
              <a:t> = </a:t>
            </a:r>
            <a:r>
              <a:rPr lang="en-US" sz="4000" dirty="0" err="1" smtClean="0"/>
              <a:t>diterima</a:t>
            </a:r>
            <a:endParaRPr lang="en-US" sz="4000" dirty="0" smtClean="0"/>
          </a:p>
          <a:p>
            <a:r>
              <a:rPr lang="en-GB" sz="4000" dirty="0" err="1"/>
              <a:t>Skenario</a:t>
            </a:r>
            <a:r>
              <a:rPr lang="en-GB" sz="4000" dirty="0"/>
              <a:t> yang </a:t>
            </a:r>
            <a:r>
              <a:rPr lang="en-GB" sz="4000" dirty="0" err="1"/>
              <a:t>dilakukan</a:t>
            </a:r>
            <a:r>
              <a:rPr lang="en-GB" sz="4000" dirty="0"/>
              <a:t> </a:t>
            </a:r>
            <a:r>
              <a:rPr lang="en-GB" sz="4000" dirty="0" err="1"/>
              <a:t>pengujian</a:t>
            </a:r>
            <a:r>
              <a:rPr lang="en-GB" sz="4000" dirty="0"/>
              <a:t> </a:t>
            </a:r>
            <a:r>
              <a:rPr lang="en-GB" sz="4000" dirty="0" err="1"/>
              <a:t>berbeda</a:t>
            </a:r>
            <a:r>
              <a:rPr lang="en-GB" sz="4000" dirty="0"/>
              <a:t> </a:t>
            </a:r>
            <a:r>
              <a:rPr lang="en-GB" sz="4000" dirty="0" err="1"/>
              <a:t>dengan</a:t>
            </a:r>
            <a:r>
              <a:rPr lang="en-GB" sz="4000" dirty="0"/>
              <a:t> </a:t>
            </a:r>
            <a:r>
              <a:rPr lang="en-GB" sz="4000" dirty="0" err="1"/>
              <a:t>perancangan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9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SISMIC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GB" dirty="0"/>
              <a:t>SISMIC</a:t>
            </a:r>
            <a:r>
              <a:rPr lang="en-GB" i="1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transaksi</a:t>
            </a:r>
            <a:r>
              <a:rPr lang="en-GB" dirty="0"/>
              <a:t> </a:t>
            </a:r>
            <a:r>
              <a:rPr lang="en-GB" i="1" dirty="0"/>
              <a:t>top-up </a:t>
            </a:r>
            <a:r>
              <a:rPr lang="en-GB" dirty="0" err="1"/>
              <a:t>saldo</a:t>
            </a:r>
            <a:r>
              <a:rPr lang="en-GB" dirty="0"/>
              <a:t> </a:t>
            </a:r>
            <a:r>
              <a:rPr lang="en-GB" dirty="0" err="1"/>
              <a:t>kartu</a:t>
            </a:r>
            <a:r>
              <a:rPr lang="en-GB" dirty="0"/>
              <a:t>.</a:t>
            </a:r>
            <a:endParaRPr lang="en-US" dirty="0"/>
          </a:p>
          <a:p>
            <a:pPr lvl="1"/>
            <a:r>
              <a:rPr lang="en-GB" dirty="0"/>
              <a:t>SISMIC</a:t>
            </a:r>
            <a:r>
              <a:rPr lang="en-GB" i="1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menambah</a:t>
            </a:r>
            <a:r>
              <a:rPr lang="en-GB" dirty="0"/>
              <a:t> </a:t>
            </a:r>
            <a:r>
              <a:rPr lang="en-GB" dirty="0" err="1"/>
              <a:t>saldo</a:t>
            </a:r>
            <a:r>
              <a:rPr lang="en-GB" dirty="0"/>
              <a:t> </a:t>
            </a:r>
            <a:r>
              <a:rPr lang="en-GB" dirty="0" err="1"/>
              <a:t>kartu</a:t>
            </a:r>
            <a:r>
              <a:rPr lang="en-GB" dirty="0"/>
              <a:t>.</a:t>
            </a:r>
            <a:endParaRPr lang="en-US" dirty="0"/>
          </a:p>
          <a:p>
            <a:pPr lvl="1"/>
            <a:r>
              <a:rPr lang="en-GB" dirty="0"/>
              <a:t>SISMIC</a:t>
            </a:r>
            <a:r>
              <a:rPr lang="en-GB" i="1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memberikan</a:t>
            </a:r>
            <a:r>
              <a:rPr lang="en-GB" dirty="0"/>
              <a:t> </a:t>
            </a:r>
            <a:r>
              <a:rPr lang="en-GB" dirty="0" err="1"/>
              <a:t>biaya</a:t>
            </a:r>
            <a:r>
              <a:rPr lang="en-GB" dirty="0"/>
              <a:t> </a:t>
            </a:r>
            <a:r>
              <a:rPr lang="en-GB" dirty="0" err="1"/>
              <a:t>pembayaran</a:t>
            </a:r>
            <a:r>
              <a:rPr lang="en-GB" dirty="0"/>
              <a:t> </a:t>
            </a:r>
            <a:r>
              <a:rPr lang="en-GB" i="1" dirty="0"/>
              <a:t>top-up </a:t>
            </a:r>
            <a:r>
              <a:rPr lang="en-GB" dirty="0" err="1"/>
              <a:t>saldo</a:t>
            </a:r>
            <a:r>
              <a:rPr lang="en-GB" dirty="0"/>
              <a:t> </a:t>
            </a:r>
            <a:r>
              <a:rPr lang="en-GB" dirty="0" err="1"/>
              <a:t>kartu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penerbit</a:t>
            </a:r>
            <a:r>
              <a:rPr lang="en-GB" dirty="0"/>
              <a:t> </a:t>
            </a:r>
            <a:r>
              <a:rPr lang="en-GB" dirty="0" err="1"/>
              <a:t>kartu</a:t>
            </a:r>
            <a:r>
              <a:rPr lang="en-GB" dirty="0"/>
              <a:t>.</a:t>
            </a:r>
            <a:endParaRPr lang="en-US" dirty="0"/>
          </a:p>
          <a:p>
            <a:pPr lvl="1"/>
            <a:r>
              <a:rPr lang="en-GB" dirty="0"/>
              <a:t>SISMIC </a:t>
            </a:r>
            <a:r>
              <a:rPr lang="en-GB" dirty="0" err="1"/>
              <a:t>dapat</a:t>
            </a:r>
            <a:r>
              <a:rPr lang="en-GB" i="1" dirty="0"/>
              <a:t> </a:t>
            </a:r>
            <a:r>
              <a:rPr lang="en-GB" dirty="0" err="1"/>
              <a:t>menyimpan</a:t>
            </a:r>
            <a:r>
              <a:rPr lang="en-GB" dirty="0"/>
              <a:t> </a:t>
            </a:r>
            <a:r>
              <a:rPr lang="en-GB" dirty="0" err="1"/>
              <a:t>riwayat</a:t>
            </a:r>
            <a:r>
              <a:rPr lang="en-GB" dirty="0"/>
              <a:t> </a:t>
            </a:r>
            <a:r>
              <a:rPr lang="en-GB" dirty="0" err="1"/>
              <a:t>transaksi</a:t>
            </a:r>
            <a:r>
              <a:rPr lang="en-GB" dirty="0"/>
              <a:t> </a:t>
            </a:r>
            <a:r>
              <a:rPr lang="en-GB" i="1" dirty="0"/>
              <a:t>top-up </a:t>
            </a:r>
            <a:r>
              <a:rPr lang="en-GB" dirty="0" err="1"/>
              <a:t>saldo</a:t>
            </a:r>
            <a:r>
              <a:rPr lang="en-GB" dirty="0"/>
              <a:t> </a:t>
            </a:r>
            <a:r>
              <a:rPr lang="en-GB" dirty="0" err="1"/>
              <a:t>kartu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kartu</a:t>
            </a:r>
            <a:r>
              <a:rPr lang="en-GB" dirty="0"/>
              <a:t>.</a:t>
            </a:r>
            <a:endParaRPr lang="en-US" dirty="0"/>
          </a:p>
          <a:p>
            <a:pPr lvl="1"/>
            <a:r>
              <a:rPr lang="en-GB" dirty="0"/>
              <a:t>SISMIC </a:t>
            </a:r>
            <a:r>
              <a:rPr lang="en-GB" dirty="0" err="1"/>
              <a:t>dapat</a:t>
            </a:r>
            <a:r>
              <a:rPr lang="en-GB" i="1" dirty="0"/>
              <a:t> </a:t>
            </a:r>
            <a:r>
              <a:rPr lang="en-GB" dirty="0" err="1"/>
              <a:t>menyimpan</a:t>
            </a:r>
            <a:r>
              <a:rPr lang="en-GB" dirty="0"/>
              <a:t> </a:t>
            </a:r>
            <a:r>
              <a:rPr lang="en-GB" dirty="0" err="1"/>
              <a:t>riwayat</a:t>
            </a:r>
            <a:r>
              <a:rPr lang="en-GB" dirty="0"/>
              <a:t> </a:t>
            </a:r>
            <a:r>
              <a:rPr lang="en-GB" dirty="0" err="1"/>
              <a:t>transaksi</a:t>
            </a:r>
            <a:r>
              <a:rPr lang="en-GB" dirty="0"/>
              <a:t> </a:t>
            </a:r>
            <a:r>
              <a:rPr lang="en-GB" i="1" dirty="0"/>
              <a:t>top-up </a:t>
            </a:r>
            <a:r>
              <a:rPr lang="en-GB" dirty="0" err="1"/>
              <a:t>saldo</a:t>
            </a:r>
            <a:r>
              <a:rPr lang="en-GB" dirty="0"/>
              <a:t> </a:t>
            </a:r>
            <a:r>
              <a:rPr lang="en-GB" dirty="0" err="1"/>
              <a:t>kartu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basisdata</a:t>
            </a:r>
            <a:r>
              <a:rPr lang="en-GB" dirty="0"/>
              <a:t>.</a:t>
            </a:r>
            <a:endParaRPr lang="en-US" dirty="0"/>
          </a:p>
          <a:p>
            <a:pPr lvl="0"/>
            <a:r>
              <a:rPr lang="en-GB" dirty="0"/>
              <a:t>SISMIC</a:t>
            </a:r>
            <a:r>
              <a:rPr lang="en-GB" i="1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transaksi</a:t>
            </a:r>
            <a:r>
              <a:rPr lang="en-GB" dirty="0"/>
              <a:t> </a:t>
            </a:r>
            <a:r>
              <a:rPr lang="en-GB" dirty="0" err="1"/>
              <a:t>pembelian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kartu</a:t>
            </a:r>
            <a:r>
              <a:rPr lang="en-GB" dirty="0"/>
              <a:t>.</a:t>
            </a:r>
            <a:endParaRPr lang="en-US" dirty="0"/>
          </a:p>
          <a:p>
            <a:pPr lvl="1"/>
            <a:r>
              <a:rPr lang="en-GB" dirty="0"/>
              <a:t>SISMIC</a:t>
            </a:r>
            <a:r>
              <a:rPr lang="en-GB" i="1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mengurangi</a:t>
            </a:r>
            <a:r>
              <a:rPr lang="en-GB" dirty="0"/>
              <a:t> </a:t>
            </a:r>
            <a:r>
              <a:rPr lang="en-GB" dirty="0" err="1"/>
              <a:t>saldo</a:t>
            </a:r>
            <a:r>
              <a:rPr lang="en-GB" dirty="0"/>
              <a:t> </a:t>
            </a:r>
            <a:r>
              <a:rPr lang="en-GB" dirty="0" err="1"/>
              <a:t>kartu</a:t>
            </a:r>
            <a:r>
              <a:rPr lang="en-GB" dirty="0"/>
              <a:t>.</a:t>
            </a:r>
            <a:endParaRPr lang="en-US" dirty="0"/>
          </a:p>
          <a:p>
            <a:pPr lvl="1"/>
            <a:r>
              <a:rPr lang="en-GB" dirty="0"/>
              <a:t>SISMIC</a:t>
            </a:r>
            <a:r>
              <a:rPr lang="en-GB" i="1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memberikan</a:t>
            </a:r>
            <a:r>
              <a:rPr lang="en-GB" dirty="0"/>
              <a:t> </a:t>
            </a:r>
            <a:r>
              <a:rPr lang="en-GB" dirty="0" err="1"/>
              <a:t>biaya</a:t>
            </a:r>
            <a:r>
              <a:rPr lang="en-GB" dirty="0"/>
              <a:t> </a:t>
            </a:r>
            <a:r>
              <a:rPr lang="en-GB" dirty="0" err="1"/>
              <a:t>transaksi</a:t>
            </a:r>
            <a:r>
              <a:rPr lang="en-GB" dirty="0"/>
              <a:t> </a:t>
            </a:r>
            <a:r>
              <a:rPr lang="en-GB" dirty="0" err="1"/>
              <a:t>pembelian</a:t>
            </a:r>
            <a:r>
              <a:rPr lang="en-GB" dirty="0"/>
              <a:t> </a:t>
            </a:r>
            <a:r>
              <a:rPr lang="en-GB" dirty="0" err="1"/>
              <a:t>pemilik</a:t>
            </a:r>
            <a:r>
              <a:rPr lang="en-GB" dirty="0"/>
              <a:t> </a:t>
            </a:r>
            <a:r>
              <a:rPr lang="en-GB" dirty="0" err="1"/>
              <a:t>kartu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i="1" dirty="0"/>
              <a:t>merchant</a:t>
            </a:r>
            <a:r>
              <a:rPr lang="en-GB" dirty="0"/>
              <a:t>.</a:t>
            </a:r>
            <a:endParaRPr lang="en-US" dirty="0"/>
          </a:p>
          <a:p>
            <a:pPr lvl="1"/>
            <a:r>
              <a:rPr lang="en-GB" dirty="0"/>
              <a:t>SISMIC</a:t>
            </a:r>
            <a:r>
              <a:rPr lang="en-GB" i="1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menyimpan</a:t>
            </a:r>
            <a:r>
              <a:rPr lang="en-GB" dirty="0"/>
              <a:t> </a:t>
            </a:r>
            <a:r>
              <a:rPr lang="en-GB" dirty="0" err="1"/>
              <a:t>riwayat</a:t>
            </a:r>
            <a:r>
              <a:rPr lang="en-GB" dirty="0"/>
              <a:t> </a:t>
            </a:r>
            <a:r>
              <a:rPr lang="en-GB" dirty="0" err="1"/>
              <a:t>transaksi</a:t>
            </a:r>
            <a:r>
              <a:rPr lang="en-GB" dirty="0"/>
              <a:t> </a:t>
            </a:r>
            <a:r>
              <a:rPr lang="en-GB" dirty="0" err="1"/>
              <a:t>pembelian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kartu</a:t>
            </a:r>
            <a:r>
              <a:rPr lang="en-GB" dirty="0"/>
              <a:t>.</a:t>
            </a:r>
            <a:endParaRPr lang="en-US" dirty="0"/>
          </a:p>
          <a:p>
            <a:pPr lvl="1"/>
            <a:r>
              <a:rPr lang="en-GB" dirty="0"/>
              <a:t>SISMIC</a:t>
            </a:r>
            <a:r>
              <a:rPr lang="en-GB" i="1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menyimpan</a:t>
            </a:r>
            <a:r>
              <a:rPr lang="en-GB" dirty="0"/>
              <a:t> </a:t>
            </a:r>
            <a:r>
              <a:rPr lang="en-GB" dirty="0" err="1"/>
              <a:t>riwayat</a:t>
            </a:r>
            <a:r>
              <a:rPr lang="en-GB" dirty="0"/>
              <a:t> </a:t>
            </a:r>
            <a:r>
              <a:rPr lang="en-GB" dirty="0" err="1"/>
              <a:t>transaksi</a:t>
            </a:r>
            <a:r>
              <a:rPr lang="en-GB" dirty="0"/>
              <a:t> </a:t>
            </a:r>
            <a:r>
              <a:rPr lang="en-GB" dirty="0" err="1"/>
              <a:t>pembelian</a:t>
            </a:r>
            <a:r>
              <a:rPr lang="en-GB" dirty="0"/>
              <a:t> </a:t>
            </a:r>
            <a:r>
              <a:rPr lang="en-GB" dirty="0" err="1"/>
              <a:t>saldo</a:t>
            </a:r>
            <a:r>
              <a:rPr lang="en-GB" dirty="0"/>
              <a:t> </a:t>
            </a:r>
            <a:r>
              <a:rPr lang="en-GB" dirty="0" err="1"/>
              <a:t>kartu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basisdata</a:t>
            </a:r>
            <a:r>
              <a:rPr lang="en-GB" dirty="0"/>
              <a:t>.</a:t>
            </a:r>
            <a:endParaRPr lang="en-US" dirty="0"/>
          </a:p>
          <a:p>
            <a:pPr lvl="0"/>
            <a:r>
              <a:rPr lang="en-GB" dirty="0"/>
              <a:t>SISMIC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menunjukkan</a:t>
            </a:r>
            <a:r>
              <a:rPr lang="en-GB" dirty="0"/>
              <a:t> </a:t>
            </a:r>
            <a:r>
              <a:rPr lang="en-GB" dirty="0" err="1"/>
              <a:t>saldo</a:t>
            </a:r>
            <a:r>
              <a:rPr lang="en-GB" dirty="0"/>
              <a:t> </a:t>
            </a:r>
            <a:r>
              <a:rPr lang="en-GB" dirty="0" err="1"/>
              <a:t>kartu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pemilik</a:t>
            </a:r>
            <a:r>
              <a:rPr lang="en-GB" dirty="0"/>
              <a:t> </a:t>
            </a:r>
            <a:r>
              <a:rPr lang="en-GB" dirty="0" err="1"/>
              <a:t>kartu</a:t>
            </a:r>
            <a:r>
              <a:rPr lang="en-GB" dirty="0"/>
              <a:t>.</a:t>
            </a:r>
            <a:endParaRPr lang="en-US" dirty="0"/>
          </a:p>
          <a:p>
            <a:pPr lvl="0"/>
            <a:r>
              <a:rPr lang="en-GB" dirty="0"/>
              <a:t>SISMIC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menunjukkan</a:t>
            </a:r>
            <a:r>
              <a:rPr lang="en-GB" dirty="0"/>
              <a:t> </a:t>
            </a:r>
            <a:r>
              <a:rPr lang="en-GB" dirty="0" err="1"/>
              <a:t>riwayat</a:t>
            </a:r>
            <a:r>
              <a:rPr lang="en-GB" dirty="0"/>
              <a:t> </a:t>
            </a:r>
            <a:r>
              <a:rPr lang="en-GB" dirty="0" err="1"/>
              <a:t>transaksi</a:t>
            </a:r>
            <a:r>
              <a:rPr lang="en-GB" dirty="0"/>
              <a:t> </a:t>
            </a:r>
            <a:r>
              <a:rPr lang="en-GB" dirty="0" err="1"/>
              <a:t>kartu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pemilik</a:t>
            </a:r>
            <a:r>
              <a:rPr lang="en-GB" dirty="0"/>
              <a:t> </a:t>
            </a:r>
            <a:r>
              <a:rPr lang="en-GB" dirty="0" err="1"/>
              <a:t>kartu</a:t>
            </a:r>
            <a:r>
              <a:rPr lang="en-GB" dirty="0"/>
              <a:t>.</a:t>
            </a:r>
            <a:endParaRPr lang="en-US" dirty="0"/>
          </a:p>
          <a:p>
            <a:r>
              <a:rPr lang="en-US" dirty="0" err="1"/>
              <a:t>Kartu</a:t>
            </a:r>
            <a:r>
              <a:rPr lang="en-US" dirty="0"/>
              <a:t> SISMIC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(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kadaluarsa</a:t>
            </a:r>
            <a:r>
              <a:rPr lang="en-US" dirty="0"/>
              <a:t>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823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r>
              <a:rPr lang="en-US" dirty="0" smtClean="0"/>
              <a:t> &amp; Saran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CA5-2EA8-4036-990C-E5245FDE7CF5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768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28552"/>
            <a:ext cx="9720071" cy="4380807"/>
          </a:xfrm>
        </p:spPr>
        <p:txBody>
          <a:bodyPr>
            <a:noAutofit/>
          </a:bodyPr>
          <a:lstStyle/>
          <a:p>
            <a:pPr lvl="0"/>
            <a:r>
              <a:rPr lang="en-GB" sz="3600" dirty="0" err="1"/>
              <a:t>Perancangan</a:t>
            </a:r>
            <a:r>
              <a:rPr lang="en-GB" sz="3600" dirty="0"/>
              <a:t> </a:t>
            </a:r>
            <a:r>
              <a:rPr lang="en-GB" sz="3600" dirty="0" err="1"/>
              <a:t>sistem</a:t>
            </a:r>
            <a:r>
              <a:rPr lang="en-GB" sz="3600" dirty="0"/>
              <a:t> </a:t>
            </a:r>
            <a:r>
              <a:rPr lang="en-GB" sz="3600" i="1" dirty="0"/>
              <a:t>micropayment </a:t>
            </a:r>
            <a:r>
              <a:rPr lang="en-GB" sz="3600" dirty="0" smtClean="0"/>
              <a:t>NFC </a:t>
            </a:r>
            <a:r>
              <a:rPr lang="en-GB" sz="3600" dirty="0" err="1" smtClean="0"/>
              <a:t>selesai</a:t>
            </a:r>
            <a:r>
              <a:rPr lang="en-GB" sz="3600" dirty="0" smtClean="0"/>
              <a:t> </a:t>
            </a:r>
            <a:r>
              <a:rPr lang="en-GB" sz="3600" dirty="0" err="1" smtClean="0"/>
              <a:t>dirancang</a:t>
            </a:r>
            <a:endParaRPr lang="en-US" sz="3600" dirty="0" smtClean="0"/>
          </a:p>
          <a:p>
            <a:pPr lvl="0"/>
            <a:r>
              <a:rPr lang="en-GB" sz="3600" dirty="0" err="1" smtClean="0"/>
              <a:t>Aplikasi</a:t>
            </a:r>
            <a:r>
              <a:rPr lang="en-GB" sz="3600" dirty="0" smtClean="0"/>
              <a:t> ATM &amp; </a:t>
            </a:r>
            <a:r>
              <a:rPr lang="en-GB" sz="3600" i="1" dirty="0" smtClean="0"/>
              <a:t>merchant</a:t>
            </a:r>
            <a:r>
              <a:rPr lang="en-GB" sz="3600" dirty="0" smtClean="0"/>
              <a:t> </a:t>
            </a:r>
            <a:r>
              <a:rPr lang="en-GB" sz="3600" dirty="0" err="1" smtClean="0"/>
              <a:t>berhasil</a:t>
            </a:r>
            <a:r>
              <a:rPr lang="en-GB" sz="3600" dirty="0" smtClean="0"/>
              <a:t> </a:t>
            </a:r>
            <a:r>
              <a:rPr lang="en-GB" sz="3600" dirty="0" err="1" smtClean="0"/>
              <a:t>dibuat</a:t>
            </a:r>
            <a:r>
              <a:rPr lang="en-GB" sz="3600" dirty="0" smtClean="0"/>
              <a:t> </a:t>
            </a:r>
            <a:r>
              <a:rPr lang="en-GB" sz="3600" dirty="0" err="1" smtClean="0"/>
              <a:t>tetapi</a:t>
            </a:r>
            <a:r>
              <a:rPr lang="en-GB" sz="3600" dirty="0" smtClean="0"/>
              <a:t> </a:t>
            </a:r>
            <a:r>
              <a:rPr lang="en-GB" sz="3600" dirty="0" err="1" smtClean="0"/>
              <a:t>berbeda</a:t>
            </a:r>
            <a:r>
              <a:rPr lang="en-GB" sz="3600" dirty="0" smtClean="0"/>
              <a:t> </a:t>
            </a:r>
            <a:r>
              <a:rPr lang="en-GB" sz="3600" dirty="0" err="1" smtClean="0"/>
              <a:t>dari</a:t>
            </a:r>
            <a:r>
              <a:rPr lang="en-GB" sz="3600" dirty="0" smtClean="0"/>
              <a:t> </a:t>
            </a:r>
            <a:r>
              <a:rPr lang="en-GB" sz="3600" dirty="0" err="1" smtClean="0"/>
              <a:t>perancangan</a:t>
            </a:r>
            <a:r>
              <a:rPr lang="en-GB" sz="3600" dirty="0" smtClean="0"/>
              <a:t>.</a:t>
            </a:r>
          </a:p>
          <a:p>
            <a:pPr lvl="0"/>
            <a:r>
              <a:rPr lang="en-GB" sz="3600" dirty="0" err="1" smtClean="0"/>
              <a:t>Aplikasi</a:t>
            </a:r>
            <a:r>
              <a:rPr lang="en-GB" sz="3600" dirty="0" smtClean="0"/>
              <a:t> </a:t>
            </a:r>
            <a:r>
              <a:rPr lang="en-GB" sz="3600" i="1" dirty="0" smtClean="0"/>
              <a:t>smartphone </a:t>
            </a:r>
            <a:r>
              <a:rPr lang="en-GB" sz="3600" dirty="0" smtClean="0"/>
              <a:t>SISMIC &amp; </a:t>
            </a:r>
            <a:r>
              <a:rPr lang="en-GB" sz="3600" dirty="0" err="1" smtClean="0"/>
              <a:t>aplikasi</a:t>
            </a:r>
            <a:r>
              <a:rPr lang="en-GB" sz="3600" dirty="0" smtClean="0"/>
              <a:t> </a:t>
            </a:r>
            <a:r>
              <a:rPr lang="en-GB" sz="3600" i="1" dirty="0" smtClean="0"/>
              <a:t>smartphone merchant </a:t>
            </a:r>
            <a:r>
              <a:rPr lang="en-GB" sz="3600" dirty="0" err="1" smtClean="0"/>
              <a:t>tidak</a:t>
            </a:r>
            <a:r>
              <a:rPr lang="en-GB" sz="3600" dirty="0" smtClean="0"/>
              <a:t> </a:t>
            </a:r>
            <a:r>
              <a:rPr lang="en-GB" sz="3600" dirty="0" err="1" smtClean="0"/>
              <a:t>berhasil</a:t>
            </a:r>
            <a:r>
              <a:rPr lang="en-GB" sz="3600" dirty="0" smtClean="0"/>
              <a:t> </a:t>
            </a:r>
            <a:r>
              <a:rPr lang="en-GB" sz="3600" dirty="0" err="1" smtClean="0"/>
              <a:t>diimplementasi</a:t>
            </a:r>
            <a:endParaRPr lang="en-US" sz="3600" dirty="0" smtClean="0"/>
          </a:p>
          <a:p>
            <a:pPr lvl="0"/>
            <a:r>
              <a:rPr lang="en-GB" sz="3600" dirty="0" err="1" smtClean="0"/>
              <a:t>Aspek</a:t>
            </a:r>
            <a:r>
              <a:rPr lang="en-GB" sz="3600" dirty="0" smtClean="0"/>
              <a:t> </a:t>
            </a:r>
            <a:r>
              <a:rPr lang="en-GB" sz="3600" dirty="0" err="1"/>
              <a:t>keamanan</a:t>
            </a:r>
            <a:r>
              <a:rPr lang="en-GB" sz="3600" dirty="0"/>
              <a:t> </a:t>
            </a:r>
            <a:r>
              <a:rPr lang="en-GB" sz="3600" dirty="0" err="1" smtClean="0"/>
              <a:t>tidak</a:t>
            </a:r>
            <a:r>
              <a:rPr lang="en-GB" sz="3600" dirty="0" smtClean="0"/>
              <a:t> </a:t>
            </a:r>
            <a:r>
              <a:rPr lang="en-GB" sz="3600" dirty="0" err="1" smtClean="0"/>
              <a:t>diuji</a:t>
            </a:r>
            <a:endParaRPr lang="en-US" sz="3600" dirty="0"/>
          </a:p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137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-196180"/>
            <a:ext cx="9720072" cy="1499616"/>
          </a:xfrm>
        </p:spPr>
        <p:txBody>
          <a:bodyPr/>
          <a:lstStyle/>
          <a:p>
            <a:r>
              <a:rPr lang="en-US" dirty="0" smtClean="0"/>
              <a:t>Saran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31276"/>
            <a:ext cx="9720071" cy="5639428"/>
          </a:xfrm>
        </p:spPr>
        <p:txBody>
          <a:bodyPr>
            <a:noAutofit/>
          </a:bodyPr>
          <a:lstStyle/>
          <a:p>
            <a:pPr lvl="0"/>
            <a:r>
              <a:rPr lang="en-GB" sz="2600" dirty="0" err="1"/>
              <a:t>Implementasi</a:t>
            </a:r>
            <a:r>
              <a:rPr lang="en-GB" sz="2600" dirty="0"/>
              <a:t> </a:t>
            </a:r>
            <a:r>
              <a:rPr lang="en-GB" sz="2600" dirty="0" err="1"/>
              <a:t>perancangan</a:t>
            </a:r>
            <a:r>
              <a:rPr lang="en-GB" sz="2600" dirty="0"/>
              <a:t> </a:t>
            </a:r>
            <a:r>
              <a:rPr lang="en-GB" sz="2600" dirty="0" err="1"/>
              <a:t>diterapkan</a:t>
            </a:r>
            <a:r>
              <a:rPr lang="en-GB" sz="2600" dirty="0"/>
              <a:t> </a:t>
            </a:r>
            <a:r>
              <a:rPr lang="en-GB" sz="2600" dirty="0" err="1"/>
              <a:t>pada</a:t>
            </a:r>
            <a:r>
              <a:rPr lang="en-GB" sz="2600" dirty="0"/>
              <a:t> </a:t>
            </a:r>
            <a:r>
              <a:rPr lang="en-GB" sz="2600" dirty="0" err="1"/>
              <a:t>studi</a:t>
            </a:r>
            <a:r>
              <a:rPr lang="en-GB" sz="2600" dirty="0"/>
              <a:t> </a:t>
            </a:r>
            <a:r>
              <a:rPr lang="en-GB" sz="2600" dirty="0" err="1"/>
              <a:t>kasus</a:t>
            </a:r>
            <a:r>
              <a:rPr lang="en-GB" sz="2600" dirty="0"/>
              <a:t> yang </a:t>
            </a:r>
            <a:r>
              <a:rPr lang="en-GB" sz="2600" dirty="0" err="1"/>
              <a:t>lebih</a:t>
            </a:r>
            <a:r>
              <a:rPr lang="en-GB" sz="2600" dirty="0"/>
              <a:t> </a:t>
            </a:r>
            <a:r>
              <a:rPr lang="en-GB" sz="2600" dirty="0" err="1"/>
              <a:t>rinci</a:t>
            </a:r>
            <a:r>
              <a:rPr lang="en-GB" sz="2600" dirty="0"/>
              <a:t> </a:t>
            </a:r>
            <a:r>
              <a:rPr lang="en-GB" sz="2600" dirty="0" smtClean="0"/>
              <a:t>&amp; </a:t>
            </a:r>
            <a:r>
              <a:rPr lang="en-GB" sz="2600" dirty="0" err="1" smtClean="0"/>
              <a:t>nyata</a:t>
            </a:r>
            <a:endParaRPr lang="en-US" sz="2600" dirty="0"/>
          </a:p>
          <a:p>
            <a:pPr lvl="0"/>
            <a:r>
              <a:rPr lang="en-GB" sz="2600" dirty="0" err="1"/>
              <a:t>Aplikasi</a:t>
            </a:r>
            <a:r>
              <a:rPr lang="en-GB" sz="2600" dirty="0"/>
              <a:t> </a:t>
            </a:r>
            <a:r>
              <a:rPr lang="en-GB" sz="2600" i="1" dirty="0"/>
              <a:t>smartphone </a:t>
            </a:r>
            <a:r>
              <a:rPr lang="en-GB" sz="2600" dirty="0"/>
              <a:t>SISMIC </a:t>
            </a:r>
            <a:r>
              <a:rPr lang="en-GB" sz="2600" dirty="0" smtClean="0"/>
              <a:t>&amp; </a:t>
            </a:r>
            <a:r>
              <a:rPr lang="en-GB" sz="2600" dirty="0" err="1"/>
              <a:t>aplikasi</a:t>
            </a:r>
            <a:r>
              <a:rPr lang="en-GB" sz="2600" dirty="0"/>
              <a:t> </a:t>
            </a:r>
            <a:r>
              <a:rPr lang="en-GB" sz="2600" i="1" dirty="0"/>
              <a:t>smartphone </a:t>
            </a:r>
            <a:r>
              <a:rPr lang="en-GB" sz="2600" dirty="0"/>
              <a:t>SISMIC </a:t>
            </a:r>
            <a:r>
              <a:rPr lang="en-GB" sz="2600" dirty="0" err="1"/>
              <a:t>diimplementasi</a:t>
            </a:r>
            <a:r>
              <a:rPr lang="en-GB" sz="2600" dirty="0"/>
              <a:t> </a:t>
            </a:r>
            <a:r>
              <a:rPr lang="en-GB" sz="2600" dirty="0" err="1"/>
              <a:t>sesuai</a:t>
            </a:r>
            <a:r>
              <a:rPr lang="en-GB" sz="2600" dirty="0"/>
              <a:t> </a:t>
            </a:r>
            <a:r>
              <a:rPr lang="en-GB" sz="2600" dirty="0" err="1" smtClean="0"/>
              <a:t>rancangan</a:t>
            </a:r>
            <a:endParaRPr lang="en-US" sz="2600" dirty="0"/>
          </a:p>
          <a:p>
            <a:pPr lvl="0"/>
            <a:r>
              <a:rPr lang="en-GB" sz="2600" dirty="0" err="1"/>
              <a:t>Implementasi</a:t>
            </a:r>
            <a:r>
              <a:rPr lang="en-GB" sz="2600" dirty="0"/>
              <a:t> </a:t>
            </a:r>
            <a:r>
              <a:rPr lang="en-GB" sz="2600" dirty="0" err="1"/>
              <a:t>transaksi</a:t>
            </a:r>
            <a:r>
              <a:rPr lang="en-GB" sz="2600" dirty="0"/>
              <a:t> </a:t>
            </a:r>
            <a:r>
              <a:rPr lang="en-GB" sz="2600" dirty="0" err="1"/>
              <a:t>pembelian</a:t>
            </a:r>
            <a:r>
              <a:rPr lang="en-GB" sz="2600" dirty="0"/>
              <a:t> </a:t>
            </a:r>
            <a:r>
              <a:rPr lang="en-GB" sz="2600" dirty="0" err="1" smtClean="0"/>
              <a:t>aplikasi</a:t>
            </a:r>
            <a:r>
              <a:rPr lang="en-GB" sz="2600" dirty="0" smtClean="0"/>
              <a:t> </a:t>
            </a:r>
            <a:r>
              <a:rPr lang="en-GB" sz="2600" i="1" dirty="0"/>
              <a:t>merchant </a:t>
            </a:r>
            <a:r>
              <a:rPr lang="en-GB" sz="2600" dirty="0" err="1"/>
              <a:t>dikembangkan</a:t>
            </a:r>
            <a:r>
              <a:rPr lang="en-GB" sz="2600" dirty="0"/>
              <a:t> </a:t>
            </a:r>
            <a:r>
              <a:rPr lang="en-GB" sz="2600" dirty="0" err="1"/>
              <a:t>sesuai</a:t>
            </a:r>
            <a:r>
              <a:rPr lang="en-GB" sz="2600" dirty="0"/>
              <a:t> </a:t>
            </a:r>
            <a:r>
              <a:rPr lang="en-GB" sz="2600" dirty="0" err="1" smtClean="0"/>
              <a:t>perancangan</a:t>
            </a:r>
            <a:endParaRPr lang="en-US" sz="2600" dirty="0"/>
          </a:p>
          <a:p>
            <a:pPr lvl="0"/>
            <a:r>
              <a:rPr lang="en-GB" sz="2600" dirty="0" err="1" smtClean="0"/>
              <a:t>Ditambah</a:t>
            </a:r>
            <a:r>
              <a:rPr lang="en-GB" sz="2600" dirty="0" smtClean="0"/>
              <a:t> </a:t>
            </a:r>
            <a:r>
              <a:rPr lang="en-GB" sz="2600" dirty="0" err="1"/>
              <a:t>perancangan</a:t>
            </a:r>
            <a:r>
              <a:rPr lang="en-GB" sz="2600" dirty="0"/>
              <a:t> yang </a:t>
            </a:r>
            <a:r>
              <a:rPr lang="en-GB" sz="2600" dirty="0" err="1"/>
              <a:t>mengatasi</a:t>
            </a:r>
            <a:r>
              <a:rPr lang="en-GB" sz="2600" dirty="0"/>
              <a:t> </a:t>
            </a:r>
            <a:r>
              <a:rPr lang="en-GB" sz="2600" dirty="0" err="1" smtClean="0"/>
              <a:t>transaksi</a:t>
            </a:r>
            <a:r>
              <a:rPr lang="en-GB" sz="2600" dirty="0" smtClean="0"/>
              <a:t> yang </a:t>
            </a:r>
            <a:r>
              <a:rPr lang="en-GB" sz="2600" dirty="0" err="1" smtClean="0"/>
              <a:t>gagal</a:t>
            </a:r>
            <a:r>
              <a:rPr lang="en-GB" sz="2600" dirty="0" smtClean="0"/>
              <a:t> </a:t>
            </a:r>
            <a:r>
              <a:rPr lang="en-GB" sz="2600" dirty="0" err="1"/>
              <a:t>dilakukan</a:t>
            </a:r>
            <a:r>
              <a:rPr lang="en-GB" sz="2600" dirty="0"/>
              <a:t>.</a:t>
            </a:r>
            <a:endParaRPr lang="en-US" sz="2600" dirty="0"/>
          </a:p>
          <a:p>
            <a:pPr lvl="0"/>
            <a:r>
              <a:rPr lang="en-GB" sz="2600" dirty="0" err="1"/>
              <a:t>Pengembangan</a:t>
            </a:r>
            <a:r>
              <a:rPr lang="en-GB" sz="2600" dirty="0"/>
              <a:t> </a:t>
            </a:r>
            <a:r>
              <a:rPr lang="en-GB" sz="2600" dirty="0" err="1"/>
              <a:t>pada</a:t>
            </a:r>
            <a:r>
              <a:rPr lang="en-GB" sz="2600" dirty="0"/>
              <a:t> </a:t>
            </a:r>
            <a:r>
              <a:rPr lang="en-GB" sz="2600" dirty="0" err="1"/>
              <a:t>implementasi</a:t>
            </a:r>
            <a:r>
              <a:rPr lang="en-GB" sz="2600" dirty="0"/>
              <a:t> </a:t>
            </a:r>
            <a:r>
              <a:rPr lang="en-GB" sz="2600" dirty="0" err="1"/>
              <a:t>kriptografi</a:t>
            </a:r>
            <a:r>
              <a:rPr lang="en-GB" sz="2600" dirty="0"/>
              <a:t> </a:t>
            </a:r>
            <a:r>
              <a:rPr lang="en-GB" sz="2600" dirty="0" err="1"/>
              <a:t>untuk</a:t>
            </a:r>
            <a:r>
              <a:rPr lang="en-GB" sz="2600" dirty="0"/>
              <a:t> NFC </a:t>
            </a:r>
            <a:r>
              <a:rPr lang="en-GB" sz="2600" i="1" dirty="0" smtClean="0"/>
              <a:t>reader</a:t>
            </a:r>
            <a:r>
              <a:rPr lang="en-GB" sz="2600" dirty="0"/>
              <a:t> </a:t>
            </a:r>
            <a:r>
              <a:rPr lang="en-GB" sz="2600" dirty="0" smtClean="0">
                <a:sym typeface="Wingdings" panose="05000000000000000000" pitchFamily="2" charset="2"/>
              </a:rPr>
              <a:t></a:t>
            </a:r>
            <a:r>
              <a:rPr lang="en-GB" sz="2600" dirty="0" smtClean="0"/>
              <a:t> </a:t>
            </a:r>
            <a:r>
              <a:rPr lang="en-GB" sz="2600" dirty="0" err="1"/>
              <a:t>aspek</a:t>
            </a:r>
            <a:r>
              <a:rPr lang="en-GB" sz="2600" dirty="0"/>
              <a:t> </a:t>
            </a:r>
            <a:r>
              <a:rPr lang="en-GB" sz="2600" dirty="0" err="1" smtClean="0"/>
              <a:t>keamanan</a:t>
            </a:r>
            <a:r>
              <a:rPr lang="en-GB" sz="2600" dirty="0"/>
              <a:t> </a:t>
            </a:r>
            <a:r>
              <a:rPr lang="en-GB" sz="2600" dirty="0" err="1" smtClean="0"/>
              <a:t>dapat</a:t>
            </a:r>
            <a:r>
              <a:rPr lang="en-GB" sz="2600" dirty="0" smtClean="0"/>
              <a:t> </a:t>
            </a:r>
            <a:r>
              <a:rPr lang="en-GB" sz="2600" dirty="0" err="1"/>
              <a:t>diuji</a:t>
            </a:r>
            <a:r>
              <a:rPr lang="en-GB" sz="2600" dirty="0"/>
              <a:t>.</a:t>
            </a:r>
            <a:endParaRPr lang="en-US" sz="2600" dirty="0"/>
          </a:p>
          <a:p>
            <a:r>
              <a:rPr lang="en-US" sz="2600" dirty="0" err="1" smtClean="0"/>
              <a:t>Memikirkan</a:t>
            </a:r>
            <a:r>
              <a:rPr lang="en-US" sz="2600" dirty="0" smtClean="0"/>
              <a:t> </a:t>
            </a:r>
            <a:r>
              <a:rPr lang="en-US" sz="2600" dirty="0" err="1"/>
              <a:t>aspek</a:t>
            </a:r>
            <a:r>
              <a:rPr lang="en-US" sz="2600" dirty="0"/>
              <a:t> </a:t>
            </a:r>
            <a:r>
              <a:rPr lang="en-US" sz="2600" i="1" dirty="0"/>
              <a:t>user-experience</a:t>
            </a:r>
            <a:r>
              <a:rPr lang="en-US" sz="2600" dirty="0"/>
              <a:t> </a:t>
            </a:r>
            <a:r>
              <a:rPr lang="en-US" sz="2600" dirty="0" smtClean="0">
                <a:sym typeface="Wingdings" panose="05000000000000000000" pitchFamily="2" charset="2"/>
              </a:rPr>
              <a:t> </a:t>
            </a:r>
            <a:r>
              <a:rPr lang="en-US" sz="2600" dirty="0" err="1" smtClean="0"/>
              <a:t>aplikasi</a:t>
            </a:r>
            <a:r>
              <a:rPr lang="en-US" sz="2600" i="1" dirty="0" smtClean="0"/>
              <a:t> </a:t>
            </a:r>
            <a:r>
              <a:rPr lang="en-US" sz="2600" dirty="0" err="1"/>
              <a:t>lebih</a:t>
            </a:r>
            <a:r>
              <a:rPr lang="en-US" sz="2600" dirty="0"/>
              <a:t> </a:t>
            </a:r>
            <a:r>
              <a:rPr lang="en-US" sz="2600" dirty="0" err="1"/>
              <a:t>mudah</a:t>
            </a:r>
            <a:r>
              <a:rPr lang="en-US" sz="2600" dirty="0"/>
              <a:t>, </a:t>
            </a:r>
            <a:r>
              <a:rPr lang="en-US" sz="2600" dirty="0" err="1"/>
              <a:t>nyaman</a:t>
            </a:r>
            <a:r>
              <a:rPr lang="en-US" sz="2600" dirty="0"/>
              <a:t>,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 smtClean="0"/>
              <a:t>menarik</a:t>
            </a:r>
            <a:r>
              <a:rPr lang="en-US" sz="2600" dirty="0"/>
              <a:t>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en-US" sz="2600" dirty="0" err="1" smtClean="0"/>
              <a:t>digunakan</a:t>
            </a:r>
            <a:r>
              <a:rPr lang="en-US" sz="2600" dirty="0" smtClean="0"/>
              <a:t> </a:t>
            </a:r>
            <a:r>
              <a:rPr lang="en-US" sz="2600" dirty="0" smtClean="0">
                <a:sym typeface="Wingdings" panose="05000000000000000000" pitchFamily="2" charset="2"/>
              </a:rPr>
              <a:t></a:t>
            </a:r>
            <a:r>
              <a:rPr lang="en-US" sz="2600" dirty="0" smtClean="0"/>
              <a:t> </a:t>
            </a:r>
            <a:r>
              <a:rPr lang="en-US" sz="2600" dirty="0" err="1"/>
              <a:t>daya</a:t>
            </a:r>
            <a:r>
              <a:rPr lang="en-US" sz="2600" dirty="0"/>
              <a:t> </a:t>
            </a:r>
            <a:r>
              <a:rPr lang="en-US" sz="2600" dirty="0" err="1"/>
              <a:t>tarik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nilai</a:t>
            </a:r>
            <a:r>
              <a:rPr lang="en-US" sz="2600" dirty="0"/>
              <a:t> </a:t>
            </a:r>
            <a:r>
              <a:rPr lang="en-US" sz="2600" dirty="0" err="1"/>
              <a:t>jual</a:t>
            </a:r>
            <a:r>
              <a:rPr lang="en-US" sz="2600" dirty="0"/>
              <a:t> yang </a:t>
            </a:r>
            <a:r>
              <a:rPr lang="en-US" sz="2600" dirty="0" err="1"/>
              <a:t>lebih</a:t>
            </a:r>
            <a:r>
              <a:rPr lang="en-US" sz="2600" dirty="0"/>
              <a:t> </a:t>
            </a:r>
            <a:r>
              <a:rPr lang="en-US" sz="2600" dirty="0" err="1"/>
              <a:t>baik</a:t>
            </a:r>
            <a:r>
              <a:rPr lang="en-US" sz="2600" dirty="0"/>
              <a:t>.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446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5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Hardware </a:t>
            </a:r>
            <a:r>
              <a:rPr lang="en-US" dirty="0" smtClean="0"/>
              <a:t>SISMIC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err="1" smtClean="0"/>
              <a:t>Kartu</a:t>
            </a:r>
            <a:r>
              <a:rPr lang="en-US" sz="4000" dirty="0" smtClean="0"/>
              <a:t> SISMIC (tag </a:t>
            </a:r>
            <a:r>
              <a:rPr lang="en-US" sz="4000" i="1" dirty="0" smtClean="0"/>
              <a:t>NFC</a:t>
            </a:r>
            <a:r>
              <a:rPr lang="en-US" sz="4000" dirty="0" smtClean="0"/>
              <a:t>)</a:t>
            </a:r>
          </a:p>
          <a:p>
            <a:r>
              <a:rPr lang="en-US" sz="4000" i="1" dirty="0" smtClean="0"/>
              <a:t>Smartphone </a:t>
            </a:r>
            <a:r>
              <a:rPr lang="en-US" sz="4000" dirty="0" smtClean="0"/>
              <a:t>(NFC &amp; Android)</a:t>
            </a:r>
          </a:p>
          <a:p>
            <a:r>
              <a:rPr lang="en-US" sz="4000" dirty="0" err="1" smtClean="0"/>
              <a:t>Mesin</a:t>
            </a:r>
            <a:r>
              <a:rPr lang="en-US" sz="4000" dirty="0" smtClean="0"/>
              <a:t> EDC, yang </a:t>
            </a:r>
            <a:r>
              <a:rPr lang="en-US" sz="4000" dirty="0" err="1" smtClean="0"/>
              <a:t>dimiliki</a:t>
            </a:r>
            <a:r>
              <a:rPr lang="en-US" sz="4000" dirty="0" smtClean="0"/>
              <a:t> </a:t>
            </a:r>
            <a:r>
              <a:rPr lang="en-US" sz="4000" dirty="0" err="1" smtClean="0"/>
              <a:t>oleh</a:t>
            </a:r>
            <a:r>
              <a:rPr lang="en-US" sz="4000" dirty="0" smtClean="0"/>
              <a:t> </a:t>
            </a:r>
            <a:r>
              <a:rPr lang="en-US" sz="4000" i="1" dirty="0" smtClean="0"/>
              <a:t>merchant</a:t>
            </a:r>
            <a:r>
              <a:rPr lang="en-US" sz="4000" dirty="0" smtClean="0"/>
              <a:t>.</a:t>
            </a:r>
          </a:p>
          <a:p>
            <a:pPr lvl="1"/>
            <a:r>
              <a:rPr lang="en-US" sz="3600" dirty="0" err="1" smtClean="0"/>
              <a:t>disimulasi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NFC </a:t>
            </a:r>
            <a:r>
              <a:rPr lang="en-US" sz="3600" i="1" dirty="0" smtClean="0"/>
              <a:t>reader </a:t>
            </a:r>
            <a:r>
              <a:rPr lang="en-US" sz="3600" dirty="0" smtClean="0"/>
              <a:t>&amp; laptop</a:t>
            </a:r>
          </a:p>
          <a:p>
            <a:r>
              <a:rPr lang="en-US" sz="4000" dirty="0" err="1" smtClean="0"/>
              <a:t>Mesin</a:t>
            </a:r>
            <a:r>
              <a:rPr lang="en-US" sz="4000" dirty="0" smtClean="0"/>
              <a:t> ATM, yang </a:t>
            </a:r>
            <a:r>
              <a:rPr lang="en-US" sz="4000" dirty="0" err="1" smtClean="0"/>
              <a:t>dimiliki</a:t>
            </a:r>
            <a:r>
              <a:rPr lang="en-US" sz="4000" dirty="0" smtClean="0"/>
              <a:t> </a:t>
            </a:r>
            <a:r>
              <a:rPr lang="en-US" sz="4000" dirty="0" err="1" smtClean="0"/>
              <a:t>oleh</a:t>
            </a:r>
            <a:r>
              <a:rPr lang="en-US" sz="4000" dirty="0" smtClean="0"/>
              <a:t> </a:t>
            </a:r>
            <a:r>
              <a:rPr lang="en-US" sz="4000" dirty="0" err="1" smtClean="0"/>
              <a:t>penerbit</a:t>
            </a:r>
            <a:r>
              <a:rPr lang="en-US" sz="4000" dirty="0" smtClean="0"/>
              <a:t> </a:t>
            </a:r>
            <a:r>
              <a:rPr lang="en-US" sz="4000" dirty="0" err="1" smtClean="0"/>
              <a:t>kartu</a:t>
            </a:r>
            <a:r>
              <a:rPr lang="en-US" sz="4000" dirty="0" smtClean="0"/>
              <a:t>. </a:t>
            </a:r>
          </a:p>
          <a:p>
            <a:pPr lvl="1"/>
            <a:r>
              <a:rPr lang="en-US" sz="3600" dirty="0" err="1" smtClean="0"/>
              <a:t>disimulasi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NFC </a:t>
            </a:r>
            <a:r>
              <a:rPr lang="en-US" sz="3600" i="1" dirty="0" smtClean="0"/>
              <a:t>reader </a:t>
            </a:r>
            <a:r>
              <a:rPr lang="en-US" sz="3600" dirty="0" smtClean="0"/>
              <a:t>&amp; laptop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5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SISMIC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i="1" dirty="0" err="1" smtClean="0"/>
              <a:t>usecase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515" y="71437"/>
            <a:ext cx="7041485" cy="6786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731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-92721"/>
            <a:ext cx="9720072" cy="1038647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Analisis</a:t>
            </a:r>
            <a:r>
              <a:rPr lang="en-US" sz="4400" dirty="0" smtClean="0"/>
              <a:t> </a:t>
            </a:r>
            <a:r>
              <a:rPr lang="en-US" sz="4400" dirty="0" err="1" smtClean="0"/>
              <a:t>Kebutuhan</a:t>
            </a:r>
            <a:r>
              <a:rPr lang="en-US" sz="4400" dirty="0" smtClean="0"/>
              <a:t> </a:t>
            </a:r>
            <a:r>
              <a:rPr lang="en-US" sz="4400" dirty="0" err="1" smtClean="0"/>
              <a:t>Keamanan</a:t>
            </a:r>
            <a:r>
              <a:rPr lang="en-US" sz="4400" dirty="0" smtClean="0"/>
              <a:t> SISMIC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677885"/>
            <a:ext cx="10989196" cy="4527857"/>
          </a:xfrm>
        </p:spPr>
        <p:txBody>
          <a:bodyPr>
            <a:noAutofit/>
          </a:bodyPr>
          <a:lstStyle/>
          <a:p>
            <a:pPr lvl="0"/>
            <a:r>
              <a:rPr lang="en-GB" sz="2400" i="1" dirty="0"/>
              <a:t>Confidentiality</a:t>
            </a:r>
            <a:endParaRPr lang="en-US" sz="2400" dirty="0"/>
          </a:p>
          <a:p>
            <a:pPr lvl="1"/>
            <a:r>
              <a:rPr lang="en-GB" sz="2000" dirty="0"/>
              <a:t>Data yang </a:t>
            </a:r>
            <a:r>
              <a:rPr lang="en-GB" sz="2000" dirty="0" err="1"/>
              <a:t>ada</a:t>
            </a:r>
            <a:r>
              <a:rPr lang="en-GB" sz="2000" dirty="0"/>
              <a:t> </a:t>
            </a:r>
            <a:r>
              <a:rPr lang="en-GB" sz="2000" dirty="0" err="1"/>
              <a:t>pada</a:t>
            </a:r>
            <a:r>
              <a:rPr lang="en-GB" sz="2000" dirty="0"/>
              <a:t> SISMIC </a:t>
            </a:r>
            <a:r>
              <a:rPr lang="en-GB" sz="2000" dirty="0" err="1" smtClean="0"/>
              <a:t>bersifat</a:t>
            </a:r>
            <a:r>
              <a:rPr lang="en-GB" sz="2000" dirty="0" smtClean="0"/>
              <a:t> </a:t>
            </a:r>
            <a:r>
              <a:rPr lang="en-GB" sz="2000" dirty="0" err="1" smtClean="0"/>
              <a:t>rahasia</a:t>
            </a:r>
            <a:r>
              <a:rPr lang="en-GB" sz="2000" dirty="0" smtClean="0"/>
              <a:t> &amp; </a:t>
            </a:r>
            <a:r>
              <a:rPr lang="en-GB" sz="2000" dirty="0" err="1" smtClean="0"/>
              <a:t>tidak</a:t>
            </a:r>
            <a:r>
              <a:rPr lang="en-GB" sz="2000" dirty="0" smtClean="0"/>
              <a:t> </a:t>
            </a:r>
            <a:r>
              <a:rPr lang="en-GB" sz="2000" dirty="0" err="1"/>
              <a:t>dapat</a:t>
            </a:r>
            <a:r>
              <a:rPr lang="en-GB" sz="2000" dirty="0"/>
              <a:t> </a:t>
            </a:r>
            <a:r>
              <a:rPr lang="en-GB" sz="2000" dirty="0" err="1"/>
              <a:t>diakses</a:t>
            </a:r>
            <a:r>
              <a:rPr lang="en-GB" sz="2000" dirty="0"/>
              <a:t> </a:t>
            </a:r>
            <a:r>
              <a:rPr lang="en-GB" sz="2000" dirty="0" err="1"/>
              <a:t>oleh</a:t>
            </a:r>
            <a:r>
              <a:rPr lang="en-GB" sz="2000" dirty="0"/>
              <a:t> orang yang </a:t>
            </a:r>
            <a:r>
              <a:rPr lang="en-GB" sz="2000" dirty="0" err="1"/>
              <a:t>tidak</a:t>
            </a:r>
            <a:r>
              <a:rPr lang="en-GB" sz="2000" dirty="0"/>
              <a:t> </a:t>
            </a:r>
            <a:r>
              <a:rPr lang="en-GB" sz="2000" dirty="0" err="1"/>
              <a:t>berhak</a:t>
            </a:r>
            <a:r>
              <a:rPr lang="en-GB" sz="2000" dirty="0"/>
              <a:t>.</a:t>
            </a:r>
            <a:endParaRPr lang="en-US" sz="2000" dirty="0"/>
          </a:p>
          <a:p>
            <a:pPr lvl="0"/>
            <a:r>
              <a:rPr lang="en-GB" sz="2400" i="1" dirty="0"/>
              <a:t>Integrity</a:t>
            </a:r>
            <a:endParaRPr lang="en-US" sz="2400" dirty="0"/>
          </a:p>
          <a:p>
            <a:pPr lvl="1"/>
            <a:r>
              <a:rPr lang="en-GB" sz="2000" dirty="0"/>
              <a:t>Data SISMIC </a:t>
            </a:r>
            <a:r>
              <a:rPr lang="en-GB" sz="2000" dirty="0" err="1"/>
              <a:t>tidak</a:t>
            </a:r>
            <a:r>
              <a:rPr lang="en-GB" sz="2000" dirty="0"/>
              <a:t> </a:t>
            </a:r>
            <a:r>
              <a:rPr lang="en-GB" sz="2000" dirty="0" err="1"/>
              <a:t>boleh</a:t>
            </a:r>
            <a:r>
              <a:rPr lang="en-GB" sz="2000" dirty="0"/>
              <a:t> </a:t>
            </a:r>
            <a:r>
              <a:rPr lang="en-GB" sz="2000" dirty="0" err="1"/>
              <a:t>berubah</a:t>
            </a:r>
            <a:r>
              <a:rPr lang="en-GB" sz="2000" dirty="0"/>
              <a:t> </a:t>
            </a:r>
            <a:r>
              <a:rPr lang="en-GB" sz="2000" dirty="0" err="1"/>
              <a:t>tanpa</a:t>
            </a:r>
            <a:r>
              <a:rPr lang="en-GB" sz="2000" dirty="0"/>
              <a:t> </a:t>
            </a:r>
            <a:r>
              <a:rPr lang="en-GB" sz="2000" dirty="0" err="1"/>
              <a:t>izin</a:t>
            </a:r>
            <a:r>
              <a:rPr lang="en-GB" sz="2000" dirty="0"/>
              <a:t> </a:t>
            </a:r>
            <a:r>
              <a:rPr lang="en-GB" sz="2000" dirty="0" err="1"/>
              <a:t>dari</a:t>
            </a:r>
            <a:r>
              <a:rPr lang="en-GB" sz="2000" dirty="0"/>
              <a:t> </a:t>
            </a:r>
            <a:r>
              <a:rPr lang="en-GB" sz="2000" dirty="0" err="1"/>
              <a:t>pihak</a:t>
            </a:r>
            <a:r>
              <a:rPr lang="en-GB" sz="2000" dirty="0"/>
              <a:t> yang </a:t>
            </a:r>
            <a:r>
              <a:rPr lang="en-GB" sz="2000" dirty="0" err="1"/>
              <a:t>berhak</a:t>
            </a:r>
            <a:r>
              <a:rPr lang="en-GB" sz="2000" dirty="0"/>
              <a:t>.</a:t>
            </a:r>
            <a:endParaRPr lang="en-US" sz="2000" dirty="0"/>
          </a:p>
          <a:p>
            <a:pPr lvl="0"/>
            <a:r>
              <a:rPr lang="en-GB" sz="2400" i="1" dirty="0"/>
              <a:t>Availability</a:t>
            </a:r>
            <a:endParaRPr lang="en-US" sz="2400" dirty="0"/>
          </a:p>
          <a:p>
            <a:pPr lvl="1"/>
            <a:r>
              <a:rPr lang="en-GB" sz="2000" dirty="0" err="1"/>
              <a:t>Ketika</a:t>
            </a:r>
            <a:r>
              <a:rPr lang="en-GB" sz="2000" dirty="0"/>
              <a:t> </a:t>
            </a:r>
            <a:r>
              <a:rPr lang="en-GB" sz="2000" dirty="0" err="1" smtClean="0"/>
              <a:t>berbagai</a:t>
            </a:r>
            <a:r>
              <a:rPr lang="en-GB" sz="2000" dirty="0" smtClean="0"/>
              <a:t> </a:t>
            </a:r>
            <a:r>
              <a:rPr lang="en-GB" sz="2000" dirty="0" err="1" smtClean="0"/>
              <a:t>pihak</a:t>
            </a:r>
            <a:r>
              <a:rPr lang="en-GB" sz="2000" dirty="0" smtClean="0"/>
              <a:t> </a:t>
            </a:r>
            <a:r>
              <a:rPr lang="en-GB" sz="2000" dirty="0" err="1"/>
              <a:t>menggunakan</a:t>
            </a:r>
            <a:r>
              <a:rPr lang="en-GB" sz="2000" dirty="0"/>
              <a:t> SISMIC, </a:t>
            </a:r>
            <a:r>
              <a:rPr lang="en-GB" sz="2000" dirty="0" err="1"/>
              <a:t>layanan</a:t>
            </a:r>
            <a:r>
              <a:rPr lang="en-GB" sz="2000" dirty="0"/>
              <a:t> </a:t>
            </a:r>
            <a:r>
              <a:rPr lang="en-GB" sz="2000" dirty="0" err="1" smtClean="0"/>
              <a:t>dan</a:t>
            </a:r>
            <a:r>
              <a:rPr lang="en-GB" sz="2000" dirty="0" smtClean="0"/>
              <a:t> data SISMIC </a:t>
            </a:r>
            <a:r>
              <a:rPr lang="en-GB" sz="2000" dirty="0" err="1"/>
              <a:t>harus</a:t>
            </a:r>
            <a:r>
              <a:rPr lang="en-GB" sz="2000" dirty="0"/>
              <a:t> </a:t>
            </a:r>
            <a:r>
              <a:rPr lang="en-GB" sz="2000" dirty="0" err="1"/>
              <a:t>dapat</a:t>
            </a:r>
            <a:r>
              <a:rPr lang="en-GB" sz="2000" dirty="0"/>
              <a:t> </a:t>
            </a:r>
            <a:r>
              <a:rPr lang="en-GB" sz="2000" dirty="0" err="1"/>
              <a:t>digunakan</a:t>
            </a:r>
            <a:r>
              <a:rPr lang="en-GB" sz="2000" dirty="0"/>
              <a:t>.</a:t>
            </a:r>
            <a:endParaRPr lang="en-US" sz="2000" dirty="0"/>
          </a:p>
          <a:p>
            <a:pPr lvl="0"/>
            <a:r>
              <a:rPr lang="en-GB" sz="2400" i="1" dirty="0"/>
              <a:t>Authentication</a:t>
            </a:r>
            <a:endParaRPr lang="en-US" sz="2400" dirty="0"/>
          </a:p>
          <a:p>
            <a:pPr lvl="1"/>
            <a:r>
              <a:rPr lang="en-GB" sz="2000" dirty="0" err="1"/>
              <a:t>Transaksi</a:t>
            </a:r>
            <a:r>
              <a:rPr lang="en-GB" sz="2000" dirty="0"/>
              <a:t> SISMIC </a:t>
            </a:r>
            <a:r>
              <a:rPr lang="en-GB" sz="2000" dirty="0" err="1"/>
              <a:t>hanya</a:t>
            </a:r>
            <a:r>
              <a:rPr lang="en-GB" sz="2000" dirty="0"/>
              <a:t> </a:t>
            </a:r>
            <a:r>
              <a:rPr lang="en-GB" sz="2000" dirty="0" err="1"/>
              <a:t>dapat</a:t>
            </a:r>
            <a:r>
              <a:rPr lang="en-GB" sz="2000" dirty="0"/>
              <a:t> </a:t>
            </a:r>
            <a:r>
              <a:rPr lang="en-GB" sz="2000" dirty="0" err="1"/>
              <a:t>dilakukan</a:t>
            </a:r>
            <a:r>
              <a:rPr lang="en-GB" sz="2000" dirty="0"/>
              <a:t> </a:t>
            </a:r>
            <a:r>
              <a:rPr lang="en-GB" sz="2000" dirty="0" err="1"/>
              <a:t>pada</a:t>
            </a:r>
            <a:r>
              <a:rPr lang="en-GB" sz="2000" dirty="0"/>
              <a:t> </a:t>
            </a:r>
            <a:r>
              <a:rPr lang="en-GB" sz="2000" i="1" dirty="0"/>
              <a:t>hardware </a:t>
            </a:r>
            <a:r>
              <a:rPr lang="en-GB" sz="2000" dirty="0" err="1"/>
              <a:t>dan</a:t>
            </a:r>
            <a:r>
              <a:rPr lang="en-GB" sz="2000" dirty="0"/>
              <a:t> </a:t>
            </a:r>
            <a:r>
              <a:rPr lang="en-GB" sz="2000" i="1" dirty="0"/>
              <a:t>software </a:t>
            </a:r>
            <a:r>
              <a:rPr lang="en-GB" sz="2000" dirty="0"/>
              <a:t>yang </a:t>
            </a:r>
            <a:r>
              <a:rPr lang="en-GB" sz="2000" dirty="0" err="1" smtClean="0"/>
              <a:t>resmi</a:t>
            </a:r>
            <a:endParaRPr lang="en-US" sz="2000" dirty="0"/>
          </a:p>
          <a:p>
            <a:pPr lvl="0"/>
            <a:r>
              <a:rPr lang="en-GB" sz="2400" i="1" dirty="0"/>
              <a:t>Authorization</a:t>
            </a:r>
            <a:endParaRPr lang="en-US" sz="2400" dirty="0"/>
          </a:p>
          <a:p>
            <a:pPr lvl="1"/>
            <a:r>
              <a:rPr lang="en-GB" sz="2000" dirty="0" err="1" smtClean="0"/>
              <a:t>Semua</a:t>
            </a:r>
            <a:r>
              <a:rPr lang="en-GB" sz="2000" dirty="0" smtClean="0"/>
              <a:t> </a:t>
            </a:r>
            <a:r>
              <a:rPr lang="en-GB" sz="2000" dirty="0" err="1" smtClean="0"/>
              <a:t>pihak</a:t>
            </a:r>
            <a:r>
              <a:rPr lang="en-GB" sz="2000" i="1" dirty="0" smtClean="0"/>
              <a:t> </a:t>
            </a:r>
            <a:r>
              <a:rPr lang="en-GB" sz="2000" dirty="0" err="1" smtClean="0"/>
              <a:t>melakukan</a:t>
            </a:r>
            <a:r>
              <a:rPr lang="en-GB" sz="2000" dirty="0" smtClean="0"/>
              <a:t> </a:t>
            </a:r>
            <a:r>
              <a:rPr lang="en-GB" sz="2000" dirty="0" err="1"/>
              <a:t>transaksi</a:t>
            </a:r>
            <a:r>
              <a:rPr lang="en-GB" sz="2000" dirty="0"/>
              <a:t> </a:t>
            </a:r>
            <a:r>
              <a:rPr lang="en-GB" sz="2000" dirty="0" err="1"/>
              <a:t>secara</a:t>
            </a:r>
            <a:r>
              <a:rPr lang="en-GB" sz="2000" dirty="0"/>
              <a:t> legal </a:t>
            </a:r>
            <a:r>
              <a:rPr lang="en-GB" sz="2000" dirty="0" err="1"/>
              <a:t>sesuai</a:t>
            </a:r>
            <a:r>
              <a:rPr lang="en-GB" sz="2000" dirty="0"/>
              <a:t> </a:t>
            </a:r>
            <a:r>
              <a:rPr lang="en-GB" sz="2000" dirty="0" err="1" smtClean="0"/>
              <a:t>tugas</a:t>
            </a:r>
            <a:r>
              <a:rPr lang="en-GB" sz="2000" dirty="0" smtClean="0"/>
              <a:t> </a:t>
            </a:r>
            <a:r>
              <a:rPr lang="en-GB" sz="2000" dirty="0" err="1" smtClean="0"/>
              <a:t>dan</a:t>
            </a:r>
            <a:r>
              <a:rPr lang="en-GB" sz="2000" dirty="0" smtClean="0"/>
              <a:t> </a:t>
            </a:r>
            <a:r>
              <a:rPr lang="en-GB" sz="2000" dirty="0" err="1" smtClean="0"/>
              <a:t>perannya</a:t>
            </a:r>
            <a:r>
              <a:rPr lang="en-GB" sz="2000" dirty="0" smtClean="0"/>
              <a:t> </a:t>
            </a:r>
            <a:r>
              <a:rPr lang="en-GB" sz="2000" dirty="0" err="1"/>
              <a:t>masing-masing</a:t>
            </a:r>
            <a:r>
              <a:rPr lang="en-GB" sz="2000" dirty="0"/>
              <a:t> </a:t>
            </a:r>
            <a:r>
              <a:rPr lang="en-GB" sz="2000" dirty="0" err="1"/>
              <a:t>pada</a:t>
            </a:r>
            <a:r>
              <a:rPr lang="en-GB" sz="2000" dirty="0"/>
              <a:t> SISMIC. </a:t>
            </a:r>
            <a:endParaRPr lang="en-US" sz="2000" dirty="0"/>
          </a:p>
          <a:p>
            <a:pPr lvl="0"/>
            <a:r>
              <a:rPr lang="en-GB" sz="2400" i="1" dirty="0"/>
              <a:t>Accountability</a:t>
            </a:r>
            <a:endParaRPr lang="en-US" sz="2400" dirty="0"/>
          </a:p>
          <a:p>
            <a:pPr lvl="1"/>
            <a:r>
              <a:rPr lang="en-GB" sz="2000" dirty="0" err="1"/>
              <a:t>Segala</a:t>
            </a:r>
            <a:r>
              <a:rPr lang="en-GB" sz="2000" dirty="0"/>
              <a:t> </a:t>
            </a:r>
            <a:r>
              <a:rPr lang="en-GB" sz="2000" dirty="0" err="1"/>
              <a:t>aktivitas</a:t>
            </a:r>
            <a:r>
              <a:rPr lang="en-GB" sz="2000" dirty="0"/>
              <a:t> yang </a:t>
            </a:r>
            <a:r>
              <a:rPr lang="en-GB" sz="2000" dirty="0" err="1"/>
              <a:t>terjadi</a:t>
            </a:r>
            <a:r>
              <a:rPr lang="en-GB" sz="2000" dirty="0"/>
              <a:t> di SISMIC </a:t>
            </a:r>
            <a:r>
              <a:rPr lang="en-GB" sz="2000" dirty="0" err="1"/>
              <a:t>ada</a:t>
            </a:r>
            <a:r>
              <a:rPr lang="en-GB" sz="2000" dirty="0"/>
              <a:t> </a:t>
            </a:r>
            <a:r>
              <a:rPr lang="en-GB" sz="2000" dirty="0" err="1"/>
              <a:t>catatannya</a:t>
            </a:r>
            <a:r>
              <a:rPr lang="en-GB" sz="2000" dirty="0"/>
              <a:t>.</a:t>
            </a:r>
            <a:endParaRPr lang="en-US" sz="2000" dirty="0"/>
          </a:p>
          <a:p>
            <a:pPr lvl="0"/>
            <a:r>
              <a:rPr lang="en-GB" sz="2400" i="1" dirty="0"/>
              <a:t>Non-repudiation</a:t>
            </a:r>
            <a:endParaRPr lang="en-US" sz="2400" dirty="0"/>
          </a:p>
          <a:p>
            <a:pPr lvl="1"/>
            <a:r>
              <a:rPr lang="en-GB" sz="2000" dirty="0" err="1"/>
              <a:t>Tidak</a:t>
            </a:r>
            <a:r>
              <a:rPr lang="en-GB" sz="2000" dirty="0"/>
              <a:t> </a:t>
            </a:r>
            <a:r>
              <a:rPr lang="en-GB" sz="2000" dirty="0" err="1"/>
              <a:t>ada</a:t>
            </a:r>
            <a:r>
              <a:rPr lang="en-GB" sz="2000" dirty="0"/>
              <a:t> </a:t>
            </a:r>
            <a:r>
              <a:rPr lang="en-GB" sz="2000" dirty="0" err="1"/>
              <a:t>pihak</a:t>
            </a:r>
            <a:r>
              <a:rPr lang="en-GB" sz="2000" dirty="0"/>
              <a:t> </a:t>
            </a:r>
            <a:r>
              <a:rPr lang="en-GB" sz="2000" dirty="0" smtClean="0"/>
              <a:t>yang </a:t>
            </a:r>
            <a:r>
              <a:rPr lang="en-GB" sz="2000" dirty="0" err="1"/>
              <a:t>dapat</a:t>
            </a:r>
            <a:r>
              <a:rPr lang="en-GB" sz="2000" dirty="0"/>
              <a:t> </a:t>
            </a:r>
            <a:r>
              <a:rPr lang="en-GB" sz="2000" dirty="0" err="1"/>
              <a:t>menyanggah</a:t>
            </a:r>
            <a:r>
              <a:rPr lang="en-GB" sz="2000" dirty="0"/>
              <a:t> </a:t>
            </a:r>
            <a:r>
              <a:rPr lang="en-GB" sz="2000" dirty="0" err="1"/>
              <a:t>suatu</a:t>
            </a:r>
            <a:r>
              <a:rPr lang="en-GB" sz="2000" dirty="0"/>
              <a:t> </a:t>
            </a:r>
            <a:r>
              <a:rPr lang="en-GB" sz="2000" dirty="0" err="1"/>
              <a:t>transaksi</a:t>
            </a:r>
            <a:r>
              <a:rPr lang="en-GB" sz="2000" dirty="0"/>
              <a:t> yang </a:t>
            </a:r>
            <a:r>
              <a:rPr lang="en-GB" sz="2000" dirty="0" err="1"/>
              <a:t>telah</a:t>
            </a:r>
            <a:r>
              <a:rPr lang="en-GB" sz="2000" dirty="0"/>
              <a:t> </a:t>
            </a:r>
            <a:r>
              <a:rPr lang="en-GB" sz="2000" dirty="0" err="1"/>
              <a:t>terjadi</a:t>
            </a:r>
            <a:r>
              <a:rPr lang="en-GB" sz="2000" dirty="0"/>
              <a:t>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6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SISMIC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EA0B-7580-43D4-93CA-42AEFC0DB486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IF4092 - Tugas Akhir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6690-F177-463E-B6B2-FFE6C3206B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2361</TotalTime>
  <Words>2110</Words>
  <Application>Microsoft Office PowerPoint</Application>
  <PresentationFormat>Widescreen</PresentationFormat>
  <Paragraphs>476</Paragraphs>
  <Slides>53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Perancangan Sistem Micropayment Menggunakan Teknologi Near Field Communication</vt:lpstr>
      <vt:lpstr>Latar Belakang</vt:lpstr>
      <vt:lpstr>Rumusan, Tujuan, Batasan</vt:lpstr>
      <vt:lpstr>Analisis SISMIC</vt:lpstr>
      <vt:lpstr>Analisis Kebutuhan SISMIC</vt:lpstr>
      <vt:lpstr>Hardware SISMIC</vt:lpstr>
      <vt:lpstr>Gambaran Umum SISMIC</vt:lpstr>
      <vt:lpstr>Analisis Kebutuhan Keamanan SISMIC</vt:lpstr>
      <vt:lpstr>Perancangan SISMIC</vt:lpstr>
      <vt:lpstr>Operasi Aplikasi SISMIC</vt:lpstr>
      <vt:lpstr>Transaksi Top-Up</vt:lpstr>
      <vt:lpstr>Transaksi Top-Up</vt:lpstr>
      <vt:lpstr>Transaksi Top-Up</vt:lpstr>
      <vt:lpstr>Transaksi Pembelian</vt:lpstr>
      <vt:lpstr>Transaksi Pembelian</vt:lpstr>
      <vt:lpstr>Transaksi Pembelian</vt:lpstr>
      <vt:lpstr>Lihat Saldo</vt:lpstr>
      <vt:lpstr>Lihat Saldo</vt:lpstr>
      <vt:lpstr>Lihat Saldo</vt:lpstr>
      <vt:lpstr>Lihat Riwayat Transaksi</vt:lpstr>
      <vt:lpstr>Lihat Masa Berlaku</vt:lpstr>
      <vt:lpstr>Lihat Masa Berlaku Kartu SISMIC</vt:lpstr>
      <vt:lpstr>Lihat Masa Berlaku Kartu SISMIC</vt:lpstr>
      <vt:lpstr>Struktur Penyimpanan Kartu SISMIC</vt:lpstr>
      <vt:lpstr>Hak Akses Kartu SISMIC</vt:lpstr>
      <vt:lpstr>Basisdata</vt:lpstr>
      <vt:lpstr>Basisdata Relasional</vt:lpstr>
      <vt:lpstr>Basisdata Relasional</vt:lpstr>
      <vt:lpstr>Basisdata Relasional</vt:lpstr>
      <vt:lpstr>Diagram Kelas</vt:lpstr>
      <vt:lpstr>Diagram Kelas</vt:lpstr>
      <vt:lpstr>Diagram Kelas</vt:lpstr>
      <vt:lpstr>Diagram Kelas</vt:lpstr>
      <vt:lpstr>Diagram Kelas</vt:lpstr>
      <vt:lpstr>Diagram Kelas</vt:lpstr>
      <vt:lpstr>Aspek keamanan SISMIC</vt:lpstr>
      <vt:lpstr>Manajemen &amp; Distribusi Kunci</vt:lpstr>
      <vt:lpstr>Kriptografi pada SISMIC</vt:lpstr>
      <vt:lpstr>Implementasi</vt:lpstr>
      <vt:lpstr>Arsitektur SISMIC</vt:lpstr>
      <vt:lpstr>Kakas &amp; Library</vt:lpstr>
      <vt:lpstr>Lingkungan Implementasi</vt:lpstr>
      <vt:lpstr>Hasil Implementasi</vt:lpstr>
      <vt:lpstr>Pengujian</vt:lpstr>
      <vt:lpstr>Tujuan &amp; Batasan</vt:lpstr>
      <vt:lpstr>Perangkat &amp; Lingkungan</vt:lpstr>
      <vt:lpstr>Strategi Pengujian</vt:lpstr>
      <vt:lpstr>Kasus, Skenario, dan Hasil Uji</vt:lpstr>
      <vt:lpstr>Kesimpulan Hasil Uji</vt:lpstr>
      <vt:lpstr>Kesimpulan &amp; Saran</vt:lpstr>
      <vt:lpstr>Kesimpulan</vt:lpstr>
      <vt:lpstr>Saran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Sistem Micropayment Menggunakan Teknologi Near Field Communication</dc:title>
  <dc:creator>Arina Listyarini Dwiastuti</dc:creator>
  <cp:lastModifiedBy>Arina Listyarini Dwiastuti</cp:lastModifiedBy>
  <cp:revision>131</cp:revision>
  <dcterms:created xsi:type="dcterms:W3CDTF">2017-08-13T22:46:08Z</dcterms:created>
  <dcterms:modified xsi:type="dcterms:W3CDTF">2017-09-11T10:34:46Z</dcterms:modified>
</cp:coreProperties>
</file>