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380" y="7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F4F9-BD18-9CA5-B9E3-22EDC4A1D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5958A130-82CA-91E3-3B9C-341E5065A7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A9D178FA-B57D-8144-A9A5-2B95676D32CA}"/>
              </a:ext>
            </a:extLst>
          </p:cNvPr>
          <p:cNvSpPr>
            <a:spLocks noGrp="1"/>
          </p:cNvSpPr>
          <p:nvPr>
            <p:ph type="dt" sz="half" idx="10"/>
          </p:nvPr>
        </p:nvSpPr>
        <p:spPr/>
        <p:txBody>
          <a:bodyPr/>
          <a:lstStyle/>
          <a:p>
            <a:fld id="{6BF3F982-0665-4D7C-BACB-963F76ACE2C3}" type="datetimeFigureOut">
              <a:rPr lang="ru-RU" smtClean="0"/>
              <a:t>13.05.2025</a:t>
            </a:fld>
            <a:endParaRPr lang="ru-RU"/>
          </a:p>
        </p:txBody>
      </p:sp>
      <p:sp>
        <p:nvSpPr>
          <p:cNvPr id="5" name="Footer Placeholder 4">
            <a:extLst>
              <a:ext uri="{FF2B5EF4-FFF2-40B4-BE49-F238E27FC236}">
                <a16:creationId xmlns:a16="http://schemas.microsoft.com/office/drawing/2014/main" id="{D250D079-D97B-877C-EEDB-BDAD642D30B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6B0743F-F1F8-EDE6-5923-2B4782FF310B}"/>
              </a:ext>
            </a:extLst>
          </p:cNvPr>
          <p:cNvSpPr>
            <a:spLocks noGrp="1"/>
          </p:cNvSpPr>
          <p:nvPr>
            <p:ph type="sldNum" sz="quarter" idx="12"/>
          </p:nvPr>
        </p:nvSpPr>
        <p:spPr/>
        <p:txBody>
          <a:bodyPr/>
          <a:lstStyle/>
          <a:p>
            <a:fld id="{5E5529FA-4CDB-466E-B671-98BD2C3FED89}" type="slidenum">
              <a:rPr lang="ru-RU" smtClean="0"/>
              <a:t>‹#›</a:t>
            </a:fld>
            <a:endParaRPr lang="ru-RU"/>
          </a:p>
        </p:txBody>
      </p:sp>
    </p:spTree>
    <p:extLst>
      <p:ext uri="{BB962C8B-B14F-4D97-AF65-F5344CB8AC3E}">
        <p14:creationId xmlns:p14="http://schemas.microsoft.com/office/powerpoint/2010/main" val="114593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A01E-79B9-89F9-1ADC-0F1D3987BD0D}"/>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55C0EB55-BEFE-12F7-BACD-7CD8D99A3B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13FB9588-43EC-1295-DD28-110BCCE2EF41}"/>
              </a:ext>
            </a:extLst>
          </p:cNvPr>
          <p:cNvSpPr>
            <a:spLocks noGrp="1"/>
          </p:cNvSpPr>
          <p:nvPr>
            <p:ph type="dt" sz="half" idx="10"/>
          </p:nvPr>
        </p:nvSpPr>
        <p:spPr/>
        <p:txBody>
          <a:bodyPr/>
          <a:lstStyle/>
          <a:p>
            <a:fld id="{6BF3F982-0665-4D7C-BACB-963F76ACE2C3}" type="datetimeFigureOut">
              <a:rPr lang="ru-RU" smtClean="0"/>
              <a:t>13.05.2025</a:t>
            </a:fld>
            <a:endParaRPr lang="ru-RU"/>
          </a:p>
        </p:txBody>
      </p:sp>
      <p:sp>
        <p:nvSpPr>
          <p:cNvPr id="5" name="Footer Placeholder 4">
            <a:extLst>
              <a:ext uri="{FF2B5EF4-FFF2-40B4-BE49-F238E27FC236}">
                <a16:creationId xmlns:a16="http://schemas.microsoft.com/office/drawing/2014/main" id="{67EA04C8-0495-4496-81C0-D839E4EC46C2}"/>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5611F9E-A1F2-6F4E-4502-2BFB4F0FC6D3}"/>
              </a:ext>
            </a:extLst>
          </p:cNvPr>
          <p:cNvSpPr>
            <a:spLocks noGrp="1"/>
          </p:cNvSpPr>
          <p:nvPr>
            <p:ph type="sldNum" sz="quarter" idx="12"/>
          </p:nvPr>
        </p:nvSpPr>
        <p:spPr/>
        <p:txBody>
          <a:bodyPr/>
          <a:lstStyle/>
          <a:p>
            <a:fld id="{5E5529FA-4CDB-466E-B671-98BD2C3FED89}" type="slidenum">
              <a:rPr lang="ru-RU" smtClean="0"/>
              <a:t>‹#›</a:t>
            </a:fld>
            <a:endParaRPr lang="ru-RU"/>
          </a:p>
        </p:txBody>
      </p:sp>
    </p:spTree>
    <p:extLst>
      <p:ext uri="{BB962C8B-B14F-4D97-AF65-F5344CB8AC3E}">
        <p14:creationId xmlns:p14="http://schemas.microsoft.com/office/powerpoint/2010/main" val="84628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8BE72-99A4-AE40-65F7-A194178C7C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5539F54-D666-A167-BBC0-1837B3FAE0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AE0B96B-426F-7304-0BEC-837C100920AC}"/>
              </a:ext>
            </a:extLst>
          </p:cNvPr>
          <p:cNvSpPr>
            <a:spLocks noGrp="1"/>
          </p:cNvSpPr>
          <p:nvPr>
            <p:ph type="dt" sz="half" idx="10"/>
          </p:nvPr>
        </p:nvSpPr>
        <p:spPr/>
        <p:txBody>
          <a:bodyPr/>
          <a:lstStyle/>
          <a:p>
            <a:fld id="{6BF3F982-0665-4D7C-BACB-963F76ACE2C3}" type="datetimeFigureOut">
              <a:rPr lang="ru-RU" smtClean="0"/>
              <a:t>13.05.2025</a:t>
            </a:fld>
            <a:endParaRPr lang="ru-RU"/>
          </a:p>
        </p:txBody>
      </p:sp>
      <p:sp>
        <p:nvSpPr>
          <p:cNvPr id="5" name="Footer Placeholder 4">
            <a:extLst>
              <a:ext uri="{FF2B5EF4-FFF2-40B4-BE49-F238E27FC236}">
                <a16:creationId xmlns:a16="http://schemas.microsoft.com/office/drawing/2014/main" id="{49B133EB-5E22-AF76-4270-76A15A222AF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F0A3E8F-FB30-764E-A2A8-2F161C85E25B}"/>
              </a:ext>
            </a:extLst>
          </p:cNvPr>
          <p:cNvSpPr>
            <a:spLocks noGrp="1"/>
          </p:cNvSpPr>
          <p:nvPr>
            <p:ph type="sldNum" sz="quarter" idx="12"/>
          </p:nvPr>
        </p:nvSpPr>
        <p:spPr/>
        <p:txBody>
          <a:bodyPr/>
          <a:lstStyle/>
          <a:p>
            <a:fld id="{5E5529FA-4CDB-466E-B671-98BD2C3FED89}" type="slidenum">
              <a:rPr lang="ru-RU" smtClean="0"/>
              <a:t>‹#›</a:t>
            </a:fld>
            <a:endParaRPr lang="ru-RU"/>
          </a:p>
        </p:txBody>
      </p:sp>
    </p:spTree>
    <p:extLst>
      <p:ext uri="{BB962C8B-B14F-4D97-AF65-F5344CB8AC3E}">
        <p14:creationId xmlns:p14="http://schemas.microsoft.com/office/powerpoint/2010/main" val="241546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6564-3301-D12C-2E05-56C48224C8E2}"/>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E9CF8ABB-F570-A44F-3A57-0444CE978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B0469C4-45A2-F7CF-B9D0-984485D8412C}"/>
              </a:ext>
            </a:extLst>
          </p:cNvPr>
          <p:cNvSpPr>
            <a:spLocks noGrp="1"/>
          </p:cNvSpPr>
          <p:nvPr>
            <p:ph type="dt" sz="half" idx="10"/>
          </p:nvPr>
        </p:nvSpPr>
        <p:spPr/>
        <p:txBody>
          <a:bodyPr/>
          <a:lstStyle/>
          <a:p>
            <a:fld id="{6BF3F982-0665-4D7C-BACB-963F76ACE2C3}" type="datetimeFigureOut">
              <a:rPr lang="ru-RU" smtClean="0"/>
              <a:t>13.05.2025</a:t>
            </a:fld>
            <a:endParaRPr lang="ru-RU"/>
          </a:p>
        </p:txBody>
      </p:sp>
      <p:sp>
        <p:nvSpPr>
          <p:cNvPr id="5" name="Footer Placeholder 4">
            <a:extLst>
              <a:ext uri="{FF2B5EF4-FFF2-40B4-BE49-F238E27FC236}">
                <a16:creationId xmlns:a16="http://schemas.microsoft.com/office/drawing/2014/main" id="{F1B983E5-F258-543F-18B9-B3768563BD7E}"/>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0B50C7F1-9324-84B4-3B37-A7110DCA57D7}"/>
              </a:ext>
            </a:extLst>
          </p:cNvPr>
          <p:cNvSpPr>
            <a:spLocks noGrp="1"/>
          </p:cNvSpPr>
          <p:nvPr>
            <p:ph type="sldNum" sz="quarter" idx="12"/>
          </p:nvPr>
        </p:nvSpPr>
        <p:spPr/>
        <p:txBody>
          <a:bodyPr/>
          <a:lstStyle/>
          <a:p>
            <a:fld id="{5E5529FA-4CDB-466E-B671-98BD2C3FED89}" type="slidenum">
              <a:rPr lang="ru-RU" smtClean="0"/>
              <a:t>‹#›</a:t>
            </a:fld>
            <a:endParaRPr lang="ru-RU"/>
          </a:p>
        </p:txBody>
      </p:sp>
    </p:spTree>
    <p:extLst>
      <p:ext uri="{BB962C8B-B14F-4D97-AF65-F5344CB8AC3E}">
        <p14:creationId xmlns:p14="http://schemas.microsoft.com/office/powerpoint/2010/main" val="265254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8679-768C-115D-EA51-3C4E6396D2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D166C3CB-56D4-11A6-9498-B79DDB388A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F16074-5C85-3FDD-189C-7BFE48D69FE4}"/>
              </a:ext>
            </a:extLst>
          </p:cNvPr>
          <p:cNvSpPr>
            <a:spLocks noGrp="1"/>
          </p:cNvSpPr>
          <p:nvPr>
            <p:ph type="dt" sz="half" idx="10"/>
          </p:nvPr>
        </p:nvSpPr>
        <p:spPr/>
        <p:txBody>
          <a:bodyPr/>
          <a:lstStyle/>
          <a:p>
            <a:fld id="{6BF3F982-0665-4D7C-BACB-963F76ACE2C3}" type="datetimeFigureOut">
              <a:rPr lang="ru-RU" smtClean="0"/>
              <a:t>13.05.2025</a:t>
            </a:fld>
            <a:endParaRPr lang="ru-RU"/>
          </a:p>
        </p:txBody>
      </p:sp>
      <p:sp>
        <p:nvSpPr>
          <p:cNvPr id="5" name="Footer Placeholder 4">
            <a:extLst>
              <a:ext uri="{FF2B5EF4-FFF2-40B4-BE49-F238E27FC236}">
                <a16:creationId xmlns:a16="http://schemas.microsoft.com/office/drawing/2014/main" id="{2EA4BB9D-0833-840C-23EC-FE9BF672DBC9}"/>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E25A7959-2513-21B6-F996-A541E42F23AB}"/>
              </a:ext>
            </a:extLst>
          </p:cNvPr>
          <p:cNvSpPr>
            <a:spLocks noGrp="1"/>
          </p:cNvSpPr>
          <p:nvPr>
            <p:ph type="sldNum" sz="quarter" idx="12"/>
          </p:nvPr>
        </p:nvSpPr>
        <p:spPr/>
        <p:txBody>
          <a:bodyPr/>
          <a:lstStyle/>
          <a:p>
            <a:fld id="{5E5529FA-4CDB-466E-B671-98BD2C3FED89}" type="slidenum">
              <a:rPr lang="ru-RU" smtClean="0"/>
              <a:t>‹#›</a:t>
            </a:fld>
            <a:endParaRPr lang="ru-RU"/>
          </a:p>
        </p:txBody>
      </p:sp>
    </p:spTree>
    <p:extLst>
      <p:ext uri="{BB962C8B-B14F-4D97-AF65-F5344CB8AC3E}">
        <p14:creationId xmlns:p14="http://schemas.microsoft.com/office/powerpoint/2010/main" val="232862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5D19-EB70-6542-53F1-02D3A1FED3DD}"/>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CCAF43-9B12-F848-01F2-E4FD1DA86B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D0376178-7AC9-CC5C-492D-F8110611C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994900EF-FA26-320D-71CC-FC5C69220A52}"/>
              </a:ext>
            </a:extLst>
          </p:cNvPr>
          <p:cNvSpPr>
            <a:spLocks noGrp="1"/>
          </p:cNvSpPr>
          <p:nvPr>
            <p:ph type="dt" sz="half" idx="10"/>
          </p:nvPr>
        </p:nvSpPr>
        <p:spPr/>
        <p:txBody>
          <a:bodyPr/>
          <a:lstStyle/>
          <a:p>
            <a:fld id="{6BF3F982-0665-4D7C-BACB-963F76ACE2C3}" type="datetimeFigureOut">
              <a:rPr lang="ru-RU" smtClean="0"/>
              <a:t>13.05.2025</a:t>
            </a:fld>
            <a:endParaRPr lang="ru-RU"/>
          </a:p>
        </p:txBody>
      </p:sp>
      <p:sp>
        <p:nvSpPr>
          <p:cNvPr id="6" name="Footer Placeholder 5">
            <a:extLst>
              <a:ext uri="{FF2B5EF4-FFF2-40B4-BE49-F238E27FC236}">
                <a16:creationId xmlns:a16="http://schemas.microsoft.com/office/drawing/2014/main" id="{5FF8C3E8-4062-0788-DB28-B26D4B545DEA}"/>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AB31CDF-AC02-3CD1-9829-8F564AE3D299}"/>
              </a:ext>
            </a:extLst>
          </p:cNvPr>
          <p:cNvSpPr>
            <a:spLocks noGrp="1"/>
          </p:cNvSpPr>
          <p:nvPr>
            <p:ph type="sldNum" sz="quarter" idx="12"/>
          </p:nvPr>
        </p:nvSpPr>
        <p:spPr/>
        <p:txBody>
          <a:bodyPr/>
          <a:lstStyle/>
          <a:p>
            <a:fld id="{5E5529FA-4CDB-466E-B671-98BD2C3FED89}" type="slidenum">
              <a:rPr lang="ru-RU" smtClean="0"/>
              <a:t>‹#›</a:t>
            </a:fld>
            <a:endParaRPr lang="ru-RU"/>
          </a:p>
        </p:txBody>
      </p:sp>
    </p:spTree>
    <p:extLst>
      <p:ext uri="{BB962C8B-B14F-4D97-AF65-F5344CB8AC3E}">
        <p14:creationId xmlns:p14="http://schemas.microsoft.com/office/powerpoint/2010/main" val="171525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7C74-AB1F-1D99-62DF-FA1C4924598F}"/>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8D729A1-841E-AF1A-D8FC-EC3DCC370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BBDBE-C661-68B5-B0C7-762A63391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2FDC78-3812-EA9C-CCAB-26D57EE2AB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26EE10-E56E-E360-4AAA-A1A237657E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EA0089AF-0D05-F873-1C46-A59C04A5C840}"/>
              </a:ext>
            </a:extLst>
          </p:cNvPr>
          <p:cNvSpPr>
            <a:spLocks noGrp="1"/>
          </p:cNvSpPr>
          <p:nvPr>
            <p:ph type="dt" sz="half" idx="10"/>
          </p:nvPr>
        </p:nvSpPr>
        <p:spPr/>
        <p:txBody>
          <a:bodyPr/>
          <a:lstStyle/>
          <a:p>
            <a:fld id="{6BF3F982-0665-4D7C-BACB-963F76ACE2C3}" type="datetimeFigureOut">
              <a:rPr lang="ru-RU" smtClean="0"/>
              <a:t>13.05.2025</a:t>
            </a:fld>
            <a:endParaRPr lang="ru-RU"/>
          </a:p>
        </p:txBody>
      </p:sp>
      <p:sp>
        <p:nvSpPr>
          <p:cNvPr id="8" name="Footer Placeholder 7">
            <a:extLst>
              <a:ext uri="{FF2B5EF4-FFF2-40B4-BE49-F238E27FC236}">
                <a16:creationId xmlns:a16="http://schemas.microsoft.com/office/drawing/2014/main" id="{9073264C-6147-9504-24E6-E282FE67EDB6}"/>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86AA659A-2CD9-65AE-E30F-3D26EB8C673C}"/>
              </a:ext>
            </a:extLst>
          </p:cNvPr>
          <p:cNvSpPr>
            <a:spLocks noGrp="1"/>
          </p:cNvSpPr>
          <p:nvPr>
            <p:ph type="sldNum" sz="quarter" idx="12"/>
          </p:nvPr>
        </p:nvSpPr>
        <p:spPr/>
        <p:txBody>
          <a:bodyPr/>
          <a:lstStyle/>
          <a:p>
            <a:fld id="{5E5529FA-4CDB-466E-B671-98BD2C3FED89}" type="slidenum">
              <a:rPr lang="ru-RU" smtClean="0"/>
              <a:t>‹#›</a:t>
            </a:fld>
            <a:endParaRPr lang="ru-RU"/>
          </a:p>
        </p:txBody>
      </p:sp>
    </p:spTree>
    <p:extLst>
      <p:ext uri="{BB962C8B-B14F-4D97-AF65-F5344CB8AC3E}">
        <p14:creationId xmlns:p14="http://schemas.microsoft.com/office/powerpoint/2010/main" val="139085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3FAE-48D9-4F4B-AC8C-DB8455AFD9D0}"/>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DEDAB704-7673-94EE-BF8D-DCF7D0F5A178}"/>
              </a:ext>
            </a:extLst>
          </p:cNvPr>
          <p:cNvSpPr>
            <a:spLocks noGrp="1"/>
          </p:cNvSpPr>
          <p:nvPr>
            <p:ph type="dt" sz="half" idx="10"/>
          </p:nvPr>
        </p:nvSpPr>
        <p:spPr/>
        <p:txBody>
          <a:bodyPr/>
          <a:lstStyle/>
          <a:p>
            <a:fld id="{6BF3F982-0665-4D7C-BACB-963F76ACE2C3}" type="datetimeFigureOut">
              <a:rPr lang="ru-RU" smtClean="0"/>
              <a:t>13.05.2025</a:t>
            </a:fld>
            <a:endParaRPr lang="ru-RU"/>
          </a:p>
        </p:txBody>
      </p:sp>
      <p:sp>
        <p:nvSpPr>
          <p:cNvPr id="4" name="Footer Placeholder 3">
            <a:extLst>
              <a:ext uri="{FF2B5EF4-FFF2-40B4-BE49-F238E27FC236}">
                <a16:creationId xmlns:a16="http://schemas.microsoft.com/office/drawing/2014/main" id="{720AEC5C-9BF3-040C-F0A1-8DF751E33EB4}"/>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EB5404F9-6A58-1759-E876-44AB56EBAF73}"/>
              </a:ext>
            </a:extLst>
          </p:cNvPr>
          <p:cNvSpPr>
            <a:spLocks noGrp="1"/>
          </p:cNvSpPr>
          <p:nvPr>
            <p:ph type="sldNum" sz="quarter" idx="12"/>
          </p:nvPr>
        </p:nvSpPr>
        <p:spPr/>
        <p:txBody>
          <a:bodyPr/>
          <a:lstStyle/>
          <a:p>
            <a:fld id="{5E5529FA-4CDB-466E-B671-98BD2C3FED89}" type="slidenum">
              <a:rPr lang="ru-RU" smtClean="0"/>
              <a:t>‹#›</a:t>
            </a:fld>
            <a:endParaRPr lang="ru-RU"/>
          </a:p>
        </p:txBody>
      </p:sp>
    </p:spTree>
    <p:extLst>
      <p:ext uri="{BB962C8B-B14F-4D97-AF65-F5344CB8AC3E}">
        <p14:creationId xmlns:p14="http://schemas.microsoft.com/office/powerpoint/2010/main" val="95701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8316BE-7050-C4EE-460B-2640A8C54E3D}"/>
              </a:ext>
            </a:extLst>
          </p:cNvPr>
          <p:cNvSpPr>
            <a:spLocks noGrp="1"/>
          </p:cNvSpPr>
          <p:nvPr>
            <p:ph type="dt" sz="half" idx="10"/>
          </p:nvPr>
        </p:nvSpPr>
        <p:spPr/>
        <p:txBody>
          <a:bodyPr/>
          <a:lstStyle/>
          <a:p>
            <a:fld id="{6BF3F982-0665-4D7C-BACB-963F76ACE2C3}" type="datetimeFigureOut">
              <a:rPr lang="ru-RU" smtClean="0"/>
              <a:t>13.05.2025</a:t>
            </a:fld>
            <a:endParaRPr lang="ru-RU"/>
          </a:p>
        </p:txBody>
      </p:sp>
      <p:sp>
        <p:nvSpPr>
          <p:cNvPr id="3" name="Footer Placeholder 2">
            <a:extLst>
              <a:ext uri="{FF2B5EF4-FFF2-40B4-BE49-F238E27FC236}">
                <a16:creationId xmlns:a16="http://schemas.microsoft.com/office/drawing/2014/main" id="{4B479C3C-472E-3F0C-5B06-423FB0D12820}"/>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5EBEB514-9473-B3A2-912D-BF65A5A5A789}"/>
              </a:ext>
            </a:extLst>
          </p:cNvPr>
          <p:cNvSpPr>
            <a:spLocks noGrp="1"/>
          </p:cNvSpPr>
          <p:nvPr>
            <p:ph type="sldNum" sz="quarter" idx="12"/>
          </p:nvPr>
        </p:nvSpPr>
        <p:spPr/>
        <p:txBody>
          <a:bodyPr/>
          <a:lstStyle/>
          <a:p>
            <a:fld id="{5E5529FA-4CDB-466E-B671-98BD2C3FED89}" type="slidenum">
              <a:rPr lang="ru-RU" smtClean="0"/>
              <a:t>‹#›</a:t>
            </a:fld>
            <a:endParaRPr lang="ru-RU"/>
          </a:p>
        </p:txBody>
      </p:sp>
    </p:spTree>
    <p:extLst>
      <p:ext uri="{BB962C8B-B14F-4D97-AF65-F5344CB8AC3E}">
        <p14:creationId xmlns:p14="http://schemas.microsoft.com/office/powerpoint/2010/main" val="18824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A141A-CDBA-9F49-3B97-B52B63348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19EC3823-EF8B-8BE2-14AE-4970F78BD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9034971F-AB23-CA6F-E4F0-B8C123A0C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1860D0-9488-9CD5-2AEA-96C4BF9E58B9}"/>
              </a:ext>
            </a:extLst>
          </p:cNvPr>
          <p:cNvSpPr>
            <a:spLocks noGrp="1"/>
          </p:cNvSpPr>
          <p:nvPr>
            <p:ph type="dt" sz="half" idx="10"/>
          </p:nvPr>
        </p:nvSpPr>
        <p:spPr/>
        <p:txBody>
          <a:bodyPr/>
          <a:lstStyle/>
          <a:p>
            <a:fld id="{6BF3F982-0665-4D7C-BACB-963F76ACE2C3}" type="datetimeFigureOut">
              <a:rPr lang="ru-RU" smtClean="0"/>
              <a:t>13.05.2025</a:t>
            </a:fld>
            <a:endParaRPr lang="ru-RU"/>
          </a:p>
        </p:txBody>
      </p:sp>
      <p:sp>
        <p:nvSpPr>
          <p:cNvPr id="6" name="Footer Placeholder 5">
            <a:extLst>
              <a:ext uri="{FF2B5EF4-FFF2-40B4-BE49-F238E27FC236}">
                <a16:creationId xmlns:a16="http://schemas.microsoft.com/office/drawing/2014/main" id="{67FA10B8-2878-EC9C-0D91-790EEAF1283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B293AFBE-B977-0A7B-7CB3-CC507AD2F16E}"/>
              </a:ext>
            </a:extLst>
          </p:cNvPr>
          <p:cNvSpPr>
            <a:spLocks noGrp="1"/>
          </p:cNvSpPr>
          <p:nvPr>
            <p:ph type="sldNum" sz="quarter" idx="12"/>
          </p:nvPr>
        </p:nvSpPr>
        <p:spPr/>
        <p:txBody>
          <a:bodyPr/>
          <a:lstStyle/>
          <a:p>
            <a:fld id="{5E5529FA-4CDB-466E-B671-98BD2C3FED89}" type="slidenum">
              <a:rPr lang="ru-RU" smtClean="0"/>
              <a:t>‹#›</a:t>
            </a:fld>
            <a:endParaRPr lang="ru-RU"/>
          </a:p>
        </p:txBody>
      </p:sp>
    </p:spTree>
    <p:extLst>
      <p:ext uri="{BB962C8B-B14F-4D97-AF65-F5344CB8AC3E}">
        <p14:creationId xmlns:p14="http://schemas.microsoft.com/office/powerpoint/2010/main" val="80165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C3EE-D12B-F500-0F64-D10B3F926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E6B899E9-200B-D00E-ADED-9BB7BC2CA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B514A832-E52B-0EC9-7630-D2FD91F9C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2A788-19F5-2B45-6E66-E87A193FFADF}"/>
              </a:ext>
            </a:extLst>
          </p:cNvPr>
          <p:cNvSpPr>
            <a:spLocks noGrp="1"/>
          </p:cNvSpPr>
          <p:nvPr>
            <p:ph type="dt" sz="half" idx="10"/>
          </p:nvPr>
        </p:nvSpPr>
        <p:spPr/>
        <p:txBody>
          <a:bodyPr/>
          <a:lstStyle/>
          <a:p>
            <a:fld id="{6BF3F982-0665-4D7C-BACB-963F76ACE2C3}" type="datetimeFigureOut">
              <a:rPr lang="ru-RU" smtClean="0"/>
              <a:t>13.05.2025</a:t>
            </a:fld>
            <a:endParaRPr lang="ru-RU"/>
          </a:p>
        </p:txBody>
      </p:sp>
      <p:sp>
        <p:nvSpPr>
          <p:cNvPr id="6" name="Footer Placeholder 5">
            <a:extLst>
              <a:ext uri="{FF2B5EF4-FFF2-40B4-BE49-F238E27FC236}">
                <a16:creationId xmlns:a16="http://schemas.microsoft.com/office/drawing/2014/main" id="{8C8FC4A8-68FF-0799-55BE-A6623B46EE3C}"/>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4C7B9135-B2CA-77EA-E399-44AE905677CE}"/>
              </a:ext>
            </a:extLst>
          </p:cNvPr>
          <p:cNvSpPr>
            <a:spLocks noGrp="1"/>
          </p:cNvSpPr>
          <p:nvPr>
            <p:ph type="sldNum" sz="quarter" idx="12"/>
          </p:nvPr>
        </p:nvSpPr>
        <p:spPr/>
        <p:txBody>
          <a:bodyPr/>
          <a:lstStyle/>
          <a:p>
            <a:fld id="{5E5529FA-4CDB-466E-B671-98BD2C3FED89}" type="slidenum">
              <a:rPr lang="ru-RU" smtClean="0"/>
              <a:t>‹#›</a:t>
            </a:fld>
            <a:endParaRPr lang="ru-RU"/>
          </a:p>
        </p:txBody>
      </p:sp>
    </p:spTree>
    <p:extLst>
      <p:ext uri="{BB962C8B-B14F-4D97-AF65-F5344CB8AC3E}">
        <p14:creationId xmlns:p14="http://schemas.microsoft.com/office/powerpoint/2010/main" val="398780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97286-470C-5330-F238-D02737FED1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AF395E21-9684-5AB4-24E3-9D74959410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D79A020-9867-2845-632C-37E6658B6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3F982-0665-4D7C-BACB-963F76ACE2C3}" type="datetimeFigureOut">
              <a:rPr lang="ru-RU" smtClean="0"/>
              <a:t>13.05.2025</a:t>
            </a:fld>
            <a:endParaRPr lang="ru-RU"/>
          </a:p>
        </p:txBody>
      </p:sp>
      <p:sp>
        <p:nvSpPr>
          <p:cNvPr id="5" name="Footer Placeholder 4">
            <a:extLst>
              <a:ext uri="{FF2B5EF4-FFF2-40B4-BE49-F238E27FC236}">
                <a16:creationId xmlns:a16="http://schemas.microsoft.com/office/drawing/2014/main" id="{77AE5DF1-6684-80D2-C530-D5DC5382B2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88B28ACB-A5B0-D197-E5B1-A0AE8C7D1E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529FA-4CDB-466E-B671-98BD2C3FED89}" type="slidenum">
              <a:rPr lang="ru-RU" smtClean="0"/>
              <a:t>‹#›</a:t>
            </a:fld>
            <a:endParaRPr lang="ru-RU"/>
          </a:p>
        </p:txBody>
      </p:sp>
    </p:spTree>
    <p:extLst>
      <p:ext uri="{BB962C8B-B14F-4D97-AF65-F5344CB8AC3E}">
        <p14:creationId xmlns:p14="http://schemas.microsoft.com/office/powerpoint/2010/main" val="1491007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48CA-0BD2-5534-75EF-8CA07D091907}"/>
              </a:ext>
            </a:extLst>
          </p:cNvPr>
          <p:cNvSpPr>
            <a:spLocks noGrp="1"/>
          </p:cNvSpPr>
          <p:nvPr>
            <p:ph type="ctrTitle"/>
          </p:nvPr>
        </p:nvSpPr>
        <p:spPr>
          <a:xfrm>
            <a:off x="1524000" y="1799696"/>
            <a:ext cx="9144000" cy="2387600"/>
          </a:xfrm>
        </p:spPr>
        <p:txBody>
          <a:bodyPr>
            <a:normAutofit fontScale="90000"/>
          </a:bodyPr>
          <a:lstStyle/>
          <a:p>
            <a:r>
              <a:rPr lang="en-US" dirty="0"/>
              <a:t>Kick sharing</a:t>
            </a:r>
            <a:r>
              <a:rPr lang="ru-RU" dirty="0"/>
              <a:t>:</a:t>
            </a:r>
            <a:br>
              <a:rPr lang="ru-RU" dirty="0"/>
            </a:br>
            <a:r>
              <a:rPr lang="ru-RU" dirty="0"/>
              <a:t>разведочный анализ и продуктовые гипотезы</a:t>
            </a:r>
            <a:br>
              <a:rPr lang="ru-RU" dirty="0"/>
            </a:br>
            <a:endParaRPr lang="ru-RU" dirty="0"/>
          </a:p>
        </p:txBody>
      </p:sp>
      <p:sp>
        <p:nvSpPr>
          <p:cNvPr id="3" name="Subtitle 2">
            <a:extLst>
              <a:ext uri="{FF2B5EF4-FFF2-40B4-BE49-F238E27FC236}">
                <a16:creationId xmlns:a16="http://schemas.microsoft.com/office/drawing/2014/main" id="{7040F78B-48B2-998D-7A5E-18B3F32A5E1A}"/>
              </a:ext>
            </a:extLst>
          </p:cNvPr>
          <p:cNvSpPr>
            <a:spLocks noGrp="1"/>
          </p:cNvSpPr>
          <p:nvPr>
            <p:ph type="subTitle" idx="1"/>
          </p:nvPr>
        </p:nvSpPr>
        <p:spPr>
          <a:xfrm>
            <a:off x="1524000" y="4187296"/>
            <a:ext cx="9144000" cy="1655762"/>
          </a:xfrm>
        </p:spPr>
        <p:txBody>
          <a:bodyPr/>
          <a:lstStyle/>
          <a:p>
            <a:r>
              <a:rPr lang="ru-RU" dirty="0"/>
              <a:t>Кандидат: Арина </a:t>
            </a:r>
            <a:r>
              <a:rPr lang="ru-RU" dirty="0" err="1"/>
              <a:t>Арбузина</a:t>
            </a:r>
            <a:endParaRPr lang="en-US" dirty="0"/>
          </a:p>
        </p:txBody>
      </p:sp>
    </p:spTree>
    <p:extLst>
      <p:ext uri="{BB962C8B-B14F-4D97-AF65-F5344CB8AC3E}">
        <p14:creationId xmlns:p14="http://schemas.microsoft.com/office/powerpoint/2010/main" val="2818461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A12A-08F9-7E85-B50F-D9C0029BA2B9}"/>
              </a:ext>
            </a:extLst>
          </p:cNvPr>
          <p:cNvSpPr>
            <a:spLocks noGrp="1"/>
          </p:cNvSpPr>
          <p:nvPr>
            <p:ph type="title"/>
          </p:nvPr>
        </p:nvSpPr>
        <p:spPr/>
        <p:txBody>
          <a:bodyPr/>
          <a:lstStyle/>
          <a:p>
            <a:r>
              <a:rPr lang="ru-RU" dirty="0"/>
              <a:t>Число поездок по дням недели</a:t>
            </a:r>
          </a:p>
        </p:txBody>
      </p:sp>
      <p:pic>
        <p:nvPicPr>
          <p:cNvPr id="5" name="Content Placeholder 4">
            <a:extLst>
              <a:ext uri="{FF2B5EF4-FFF2-40B4-BE49-F238E27FC236}">
                <a16:creationId xmlns:a16="http://schemas.microsoft.com/office/drawing/2014/main" id="{CCB48DAB-4D5B-2CD1-891F-9A0EE950C4E8}"/>
              </a:ext>
            </a:extLst>
          </p:cNvPr>
          <p:cNvPicPr>
            <a:picLocks noGrp="1" noChangeAspect="1"/>
          </p:cNvPicPr>
          <p:nvPr>
            <p:ph idx="1"/>
          </p:nvPr>
        </p:nvPicPr>
        <p:blipFill>
          <a:blip r:embed="rId2"/>
          <a:stretch>
            <a:fillRect/>
          </a:stretch>
        </p:blipFill>
        <p:spPr>
          <a:xfrm>
            <a:off x="3513667" y="1585658"/>
            <a:ext cx="4309533" cy="4112409"/>
          </a:xfrm>
        </p:spPr>
      </p:pic>
      <p:sp>
        <p:nvSpPr>
          <p:cNvPr id="6" name="TextBox 5">
            <a:extLst>
              <a:ext uri="{FF2B5EF4-FFF2-40B4-BE49-F238E27FC236}">
                <a16:creationId xmlns:a16="http://schemas.microsoft.com/office/drawing/2014/main" id="{A9B117BF-F22F-C27D-1C50-F532A9D9F558}"/>
              </a:ext>
            </a:extLst>
          </p:cNvPr>
          <p:cNvSpPr txBox="1"/>
          <p:nvPr/>
        </p:nvSpPr>
        <p:spPr>
          <a:xfrm>
            <a:off x="567267" y="5698066"/>
            <a:ext cx="11133666" cy="707886"/>
          </a:xfrm>
          <a:prstGeom prst="rect">
            <a:avLst/>
          </a:prstGeom>
          <a:noFill/>
        </p:spPr>
        <p:txBody>
          <a:bodyPr wrap="square" rtlCol="0">
            <a:spAutoFit/>
          </a:bodyPr>
          <a:lstStyle/>
          <a:p>
            <a:r>
              <a:rPr lang="ru-RU" sz="2000" dirty="0"/>
              <a:t>Больше всего поездок совершается в пятницу (</a:t>
            </a:r>
            <a:r>
              <a:rPr lang="ru-RU" sz="2000" dirty="0" err="1"/>
              <a:t>weekday</a:t>
            </a:r>
            <a:r>
              <a:rPr lang="ru-RU" sz="2000" dirty="0"/>
              <a:t> 4), это число ненамного выше, чем в другие будние дни. В выходные число поездок падает (</a:t>
            </a:r>
            <a:r>
              <a:rPr lang="ru-RU" sz="2000" dirty="0" err="1"/>
              <a:t>weekday</a:t>
            </a:r>
            <a:r>
              <a:rPr lang="ru-RU" sz="2000" dirty="0"/>
              <a:t> 5, 6).</a:t>
            </a:r>
          </a:p>
        </p:txBody>
      </p:sp>
    </p:spTree>
    <p:extLst>
      <p:ext uri="{BB962C8B-B14F-4D97-AF65-F5344CB8AC3E}">
        <p14:creationId xmlns:p14="http://schemas.microsoft.com/office/powerpoint/2010/main" val="169684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F5B1-BAB3-F0DD-FF21-33124F3719DF}"/>
              </a:ext>
            </a:extLst>
          </p:cNvPr>
          <p:cNvSpPr>
            <a:spLocks noGrp="1"/>
          </p:cNvSpPr>
          <p:nvPr>
            <p:ph type="title"/>
          </p:nvPr>
        </p:nvSpPr>
        <p:spPr/>
        <p:txBody>
          <a:bodyPr/>
          <a:lstStyle/>
          <a:p>
            <a:r>
              <a:rPr lang="ru-RU" dirty="0"/>
              <a:t>Число поездок по месяцам</a:t>
            </a:r>
          </a:p>
        </p:txBody>
      </p:sp>
      <p:pic>
        <p:nvPicPr>
          <p:cNvPr id="5" name="Content Placeholder 4">
            <a:extLst>
              <a:ext uri="{FF2B5EF4-FFF2-40B4-BE49-F238E27FC236}">
                <a16:creationId xmlns:a16="http://schemas.microsoft.com/office/drawing/2014/main" id="{0350E79D-9874-523D-CD77-B8AB63BF9BEE}"/>
              </a:ext>
            </a:extLst>
          </p:cNvPr>
          <p:cNvPicPr>
            <a:picLocks noGrp="1" noChangeAspect="1"/>
          </p:cNvPicPr>
          <p:nvPr>
            <p:ph idx="1"/>
          </p:nvPr>
        </p:nvPicPr>
        <p:blipFill>
          <a:blip r:embed="rId2"/>
          <a:stretch>
            <a:fillRect/>
          </a:stretch>
        </p:blipFill>
        <p:spPr>
          <a:xfrm>
            <a:off x="2852202" y="1844539"/>
            <a:ext cx="5695997" cy="3596166"/>
          </a:xfrm>
        </p:spPr>
      </p:pic>
      <p:sp>
        <p:nvSpPr>
          <p:cNvPr id="6" name="TextBox 5">
            <a:extLst>
              <a:ext uri="{FF2B5EF4-FFF2-40B4-BE49-F238E27FC236}">
                <a16:creationId xmlns:a16="http://schemas.microsoft.com/office/drawing/2014/main" id="{AA530AAA-581D-52F8-455E-166B6B43F008}"/>
              </a:ext>
            </a:extLst>
          </p:cNvPr>
          <p:cNvSpPr txBox="1"/>
          <p:nvPr/>
        </p:nvSpPr>
        <p:spPr>
          <a:xfrm>
            <a:off x="406401" y="5705011"/>
            <a:ext cx="11582400" cy="707886"/>
          </a:xfrm>
          <a:prstGeom prst="rect">
            <a:avLst/>
          </a:prstGeom>
          <a:noFill/>
        </p:spPr>
        <p:txBody>
          <a:bodyPr wrap="square" rtlCol="0">
            <a:spAutoFit/>
          </a:bodyPr>
          <a:lstStyle/>
          <a:p>
            <a:r>
              <a:rPr lang="ru-RU" sz="2000" dirty="0"/>
              <a:t>В сентябре (</a:t>
            </a:r>
            <a:r>
              <a:rPr lang="ru-RU" sz="2000" dirty="0" err="1"/>
              <a:t>month</a:t>
            </a:r>
            <a:r>
              <a:rPr lang="ru-RU" sz="2000" dirty="0"/>
              <a:t> 9) наблюдается наибольший спрос на самокаты.</a:t>
            </a:r>
            <a:r>
              <a:rPr lang="en-US" sz="2000" dirty="0"/>
              <a:t> </a:t>
            </a:r>
            <a:r>
              <a:rPr lang="ru-RU" sz="2000" dirty="0"/>
              <a:t>В более "прохладные" месяцы спрос на самокаты меньше, с приближением тепла спрос растет – все это говорит о явной сезонности сервиса.</a:t>
            </a:r>
          </a:p>
        </p:txBody>
      </p:sp>
    </p:spTree>
    <p:extLst>
      <p:ext uri="{BB962C8B-B14F-4D97-AF65-F5344CB8AC3E}">
        <p14:creationId xmlns:p14="http://schemas.microsoft.com/office/powerpoint/2010/main" val="113606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4DC4-7BAD-D4F1-1F2D-2B54892E14ED}"/>
              </a:ext>
            </a:extLst>
          </p:cNvPr>
          <p:cNvSpPr>
            <a:spLocks noGrp="1"/>
          </p:cNvSpPr>
          <p:nvPr>
            <p:ph type="title"/>
          </p:nvPr>
        </p:nvSpPr>
        <p:spPr/>
        <p:txBody>
          <a:bodyPr>
            <a:normAutofit/>
          </a:bodyPr>
          <a:lstStyle/>
          <a:p>
            <a:r>
              <a:rPr lang="ru-RU" dirty="0"/>
              <a:t>Число поездок и медианный километраж поездки в зависимости от модели самоката</a:t>
            </a:r>
          </a:p>
        </p:txBody>
      </p:sp>
      <p:pic>
        <p:nvPicPr>
          <p:cNvPr id="11" name="Picture 10">
            <a:extLst>
              <a:ext uri="{FF2B5EF4-FFF2-40B4-BE49-F238E27FC236}">
                <a16:creationId xmlns:a16="http://schemas.microsoft.com/office/drawing/2014/main" id="{6F76358D-4003-D219-7203-8A648A2F6B66}"/>
              </a:ext>
            </a:extLst>
          </p:cNvPr>
          <p:cNvPicPr>
            <a:picLocks noChangeAspect="1"/>
          </p:cNvPicPr>
          <p:nvPr/>
        </p:nvPicPr>
        <p:blipFill>
          <a:blip r:embed="rId2"/>
          <a:stretch>
            <a:fillRect/>
          </a:stretch>
        </p:blipFill>
        <p:spPr>
          <a:xfrm>
            <a:off x="6096000" y="1690688"/>
            <a:ext cx="5085981" cy="3943316"/>
          </a:xfrm>
          <a:prstGeom prst="rect">
            <a:avLst/>
          </a:prstGeom>
        </p:spPr>
      </p:pic>
      <p:sp>
        <p:nvSpPr>
          <p:cNvPr id="14" name="TextBox 13">
            <a:extLst>
              <a:ext uri="{FF2B5EF4-FFF2-40B4-BE49-F238E27FC236}">
                <a16:creationId xmlns:a16="http://schemas.microsoft.com/office/drawing/2014/main" id="{2542D98C-2EC0-9EA8-DE44-6453CAF3FCB9}"/>
              </a:ext>
            </a:extLst>
          </p:cNvPr>
          <p:cNvSpPr txBox="1"/>
          <p:nvPr/>
        </p:nvSpPr>
        <p:spPr>
          <a:xfrm>
            <a:off x="563033" y="5722342"/>
            <a:ext cx="11065933" cy="923330"/>
          </a:xfrm>
          <a:prstGeom prst="rect">
            <a:avLst/>
          </a:prstGeom>
          <a:noFill/>
        </p:spPr>
        <p:txBody>
          <a:bodyPr wrap="square" rtlCol="0">
            <a:spAutoFit/>
          </a:bodyPr>
          <a:lstStyle/>
          <a:p>
            <a:r>
              <a:rPr lang="ru-RU" dirty="0"/>
              <a:t>По данным можно понять, что людям не важна модель самоката при длительных поездках – медианный километраж примерно одинаков для практически всех моделей самокатов, кроме </a:t>
            </a:r>
            <a:r>
              <a:rPr lang="en-US" dirty="0"/>
              <a:t>Lucky. </a:t>
            </a:r>
            <a:r>
              <a:rPr lang="ru-RU" dirty="0"/>
              <a:t>При этом наиболее популярным является самокат модели </a:t>
            </a:r>
            <a:r>
              <a:rPr lang="en-US" dirty="0"/>
              <a:t>SL</a:t>
            </a:r>
            <a:r>
              <a:rPr lang="ru-RU" dirty="0"/>
              <a:t> (хотя, возможно, этих самокатов в принципе больше).</a:t>
            </a:r>
          </a:p>
        </p:txBody>
      </p:sp>
      <p:pic>
        <p:nvPicPr>
          <p:cNvPr id="16" name="Picture 15">
            <a:extLst>
              <a:ext uri="{FF2B5EF4-FFF2-40B4-BE49-F238E27FC236}">
                <a16:creationId xmlns:a16="http://schemas.microsoft.com/office/drawing/2014/main" id="{10BDA6E1-FA58-629B-71ED-D0E6F79554EC}"/>
              </a:ext>
            </a:extLst>
          </p:cNvPr>
          <p:cNvPicPr>
            <a:picLocks noChangeAspect="1"/>
          </p:cNvPicPr>
          <p:nvPr/>
        </p:nvPicPr>
        <p:blipFill>
          <a:blip r:embed="rId3"/>
          <a:stretch>
            <a:fillRect/>
          </a:stretch>
        </p:blipFill>
        <p:spPr>
          <a:xfrm>
            <a:off x="838199" y="1690688"/>
            <a:ext cx="5152108" cy="3943316"/>
          </a:xfrm>
          <a:prstGeom prst="rect">
            <a:avLst/>
          </a:prstGeom>
        </p:spPr>
      </p:pic>
    </p:spTree>
    <p:extLst>
      <p:ext uri="{BB962C8B-B14F-4D97-AF65-F5344CB8AC3E}">
        <p14:creationId xmlns:p14="http://schemas.microsoft.com/office/powerpoint/2010/main" val="72743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9D1F-FE75-CD80-ECE8-1152474BFB68}"/>
              </a:ext>
            </a:extLst>
          </p:cNvPr>
          <p:cNvSpPr>
            <a:spLocks noGrp="1"/>
          </p:cNvSpPr>
          <p:nvPr>
            <p:ph type="title"/>
          </p:nvPr>
        </p:nvSpPr>
        <p:spPr/>
        <p:txBody>
          <a:bodyPr/>
          <a:lstStyle/>
          <a:p>
            <a:r>
              <a:rPr lang="ru-RU" dirty="0"/>
              <a:t>Медианное время поездки</a:t>
            </a:r>
          </a:p>
        </p:txBody>
      </p:sp>
      <p:pic>
        <p:nvPicPr>
          <p:cNvPr id="5" name="Content Placeholder 4">
            <a:extLst>
              <a:ext uri="{FF2B5EF4-FFF2-40B4-BE49-F238E27FC236}">
                <a16:creationId xmlns:a16="http://schemas.microsoft.com/office/drawing/2014/main" id="{E1542C18-7279-E484-FC59-6835C30B8180}"/>
              </a:ext>
            </a:extLst>
          </p:cNvPr>
          <p:cNvPicPr>
            <a:picLocks noGrp="1" noChangeAspect="1"/>
          </p:cNvPicPr>
          <p:nvPr>
            <p:ph idx="1"/>
          </p:nvPr>
        </p:nvPicPr>
        <p:blipFill>
          <a:blip r:embed="rId2"/>
          <a:stretch>
            <a:fillRect/>
          </a:stretch>
        </p:blipFill>
        <p:spPr>
          <a:xfrm>
            <a:off x="3606800" y="1786474"/>
            <a:ext cx="4963444" cy="2917187"/>
          </a:xfrm>
        </p:spPr>
      </p:pic>
      <p:sp>
        <p:nvSpPr>
          <p:cNvPr id="6" name="TextBox 5">
            <a:extLst>
              <a:ext uri="{FF2B5EF4-FFF2-40B4-BE49-F238E27FC236}">
                <a16:creationId xmlns:a16="http://schemas.microsoft.com/office/drawing/2014/main" id="{C46C48A7-2708-DA11-0389-6C087B1C4FC1}"/>
              </a:ext>
            </a:extLst>
          </p:cNvPr>
          <p:cNvSpPr txBox="1"/>
          <p:nvPr/>
        </p:nvSpPr>
        <p:spPr>
          <a:xfrm>
            <a:off x="838200" y="5245044"/>
            <a:ext cx="7610610" cy="400110"/>
          </a:xfrm>
          <a:prstGeom prst="rect">
            <a:avLst/>
          </a:prstGeom>
          <a:noFill/>
        </p:spPr>
        <p:txBody>
          <a:bodyPr wrap="none" rtlCol="0">
            <a:spAutoFit/>
          </a:bodyPr>
          <a:lstStyle/>
          <a:p>
            <a:r>
              <a:rPr lang="ru-RU" sz="2000" dirty="0"/>
              <a:t>Медианное время поездки составляет примерно </a:t>
            </a:r>
            <a:r>
              <a:rPr lang="en-US" sz="2000" dirty="0"/>
              <a:t>7</a:t>
            </a:r>
            <a:r>
              <a:rPr lang="ru-RU" sz="2000" dirty="0"/>
              <a:t> минут 46 секунд.</a:t>
            </a:r>
          </a:p>
        </p:txBody>
      </p:sp>
    </p:spTree>
    <p:extLst>
      <p:ext uri="{BB962C8B-B14F-4D97-AF65-F5344CB8AC3E}">
        <p14:creationId xmlns:p14="http://schemas.microsoft.com/office/powerpoint/2010/main" val="100690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9284-BC5D-807E-15A8-9BB00467A7F0}"/>
              </a:ext>
            </a:extLst>
          </p:cNvPr>
          <p:cNvSpPr>
            <a:spLocks noGrp="1"/>
          </p:cNvSpPr>
          <p:nvPr>
            <p:ph type="title"/>
          </p:nvPr>
        </p:nvSpPr>
        <p:spPr/>
        <p:txBody>
          <a:bodyPr/>
          <a:lstStyle/>
          <a:p>
            <a:r>
              <a:rPr lang="ru-RU" dirty="0"/>
              <a:t>Гипотезы</a:t>
            </a:r>
          </a:p>
        </p:txBody>
      </p:sp>
      <p:sp>
        <p:nvSpPr>
          <p:cNvPr id="3" name="Content Placeholder 2">
            <a:extLst>
              <a:ext uri="{FF2B5EF4-FFF2-40B4-BE49-F238E27FC236}">
                <a16:creationId xmlns:a16="http://schemas.microsoft.com/office/drawing/2014/main" id="{7DAF2685-30D3-283D-4DD3-47E95CD11099}"/>
              </a:ext>
            </a:extLst>
          </p:cNvPr>
          <p:cNvSpPr>
            <a:spLocks noGrp="1"/>
          </p:cNvSpPr>
          <p:nvPr>
            <p:ph idx="1"/>
          </p:nvPr>
        </p:nvSpPr>
        <p:spPr/>
        <p:txBody>
          <a:bodyPr/>
          <a:lstStyle/>
          <a:p>
            <a:pPr algn="just"/>
            <a:r>
              <a:rPr lang="en-US" dirty="0"/>
              <a:t>1.</a:t>
            </a:r>
            <a:r>
              <a:rPr lang="ru-RU" dirty="0"/>
              <a:t> </a:t>
            </a:r>
            <a:r>
              <a:rPr lang="en-US" dirty="0"/>
              <a:t> </a:t>
            </a:r>
            <a:r>
              <a:rPr lang="ru-RU" dirty="0"/>
              <a:t>Люди практически не катаются на самокатах в апреле (первый месяц работы сервиса), потому что мы плохо их проинформировали о запуске сервиса после зимы.</a:t>
            </a:r>
          </a:p>
          <a:p>
            <a:pPr algn="just"/>
            <a:r>
              <a:rPr lang="ru-RU" dirty="0"/>
              <a:t>2. Если уменьшить стоимость посадки, то пользователи будут больше брать самокаты и, следовательно, увеличится количество поездок.</a:t>
            </a:r>
          </a:p>
          <a:p>
            <a:pPr algn="just"/>
            <a:r>
              <a:rPr lang="ru-RU" dirty="0"/>
              <a:t>3. Если ввести тариф «пачки минут», то пользователи будут брать самокаты на более длительное время и, следовательно, увеличится среднее (медианное) время поездки.</a:t>
            </a:r>
          </a:p>
          <a:p>
            <a:endParaRPr lang="ru-RU" dirty="0"/>
          </a:p>
        </p:txBody>
      </p:sp>
    </p:spTree>
    <p:extLst>
      <p:ext uri="{BB962C8B-B14F-4D97-AF65-F5344CB8AC3E}">
        <p14:creationId xmlns:p14="http://schemas.microsoft.com/office/powerpoint/2010/main" val="47969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B17F-5240-B18D-B3D5-F8F697B431D9}"/>
              </a:ext>
            </a:extLst>
          </p:cNvPr>
          <p:cNvSpPr>
            <a:spLocks noGrp="1"/>
          </p:cNvSpPr>
          <p:nvPr>
            <p:ph type="title"/>
          </p:nvPr>
        </p:nvSpPr>
        <p:spPr/>
        <p:txBody>
          <a:bodyPr/>
          <a:lstStyle/>
          <a:p>
            <a:r>
              <a:rPr lang="ru-RU" dirty="0"/>
              <a:t>Самая перспективная гипотеза</a:t>
            </a:r>
          </a:p>
        </p:txBody>
      </p:sp>
      <p:sp>
        <p:nvSpPr>
          <p:cNvPr id="3" name="Content Placeholder 2">
            <a:extLst>
              <a:ext uri="{FF2B5EF4-FFF2-40B4-BE49-F238E27FC236}">
                <a16:creationId xmlns:a16="http://schemas.microsoft.com/office/drawing/2014/main" id="{CB6D5CA8-8453-B505-84BC-C6F8EA4FA353}"/>
              </a:ext>
            </a:extLst>
          </p:cNvPr>
          <p:cNvSpPr>
            <a:spLocks noGrp="1"/>
          </p:cNvSpPr>
          <p:nvPr>
            <p:ph idx="1"/>
          </p:nvPr>
        </p:nvSpPr>
        <p:spPr/>
        <p:txBody>
          <a:bodyPr>
            <a:normAutofit lnSpcReduction="10000"/>
          </a:bodyPr>
          <a:lstStyle/>
          <a:p>
            <a:pPr algn="just"/>
            <a:r>
              <a:rPr lang="ru-RU" dirty="0"/>
              <a:t>Если ввести тариф «пачки минут», то пользователи будут брать самокаты на более длительное время и, следовательно, увеличится среднее (медианное) время поездки.</a:t>
            </a:r>
          </a:p>
          <a:p>
            <a:pPr algn="just"/>
            <a:r>
              <a:rPr lang="ru-RU" dirty="0"/>
              <a:t>Люди не хотят брать самокаты на долгие поездки с поминутной оплатой, так как каждая минута стоит денег, а в городе приходится часто стоять на светофорах или тратить минуты на то, чтобы начать поездку - поэтому стоимость поездки непредсказуема для пользователя. Введение тарифов, например, «30 минут» или «60 минут» за фиксированную стоимость позволит снизить тревожность клиента по поводу стоимости поездки и, как следствие, увеличит медианное время поездки.</a:t>
            </a:r>
          </a:p>
          <a:p>
            <a:endParaRPr lang="ru-RU" dirty="0"/>
          </a:p>
        </p:txBody>
      </p:sp>
    </p:spTree>
    <p:extLst>
      <p:ext uri="{BB962C8B-B14F-4D97-AF65-F5344CB8AC3E}">
        <p14:creationId xmlns:p14="http://schemas.microsoft.com/office/powerpoint/2010/main" val="237293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CEE4D-9120-2D03-D974-26A065B4B840}"/>
              </a:ext>
            </a:extLst>
          </p:cNvPr>
          <p:cNvSpPr>
            <a:spLocks noGrp="1"/>
          </p:cNvSpPr>
          <p:nvPr>
            <p:ph type="title"/>
          </p:nvPr>
        </p:nvSpPr>
        <p:spPr/>
        <p:txBody>
          <a:bodyPr/>
          <a:lstStyle/>
          <a:p>
            <a:r>
              <a:rPr lang="ru-RU" dirty="0"/>
              <a:t>Доля сервиса Т-банка в индустрии</a:t>
            </a:r>
          </a:p>
        </p:txBody>
      </p:sp>
      <p:sp>
        <p:nvSpPr>
          <p:cNvPr id="3" name="Content Placeholder 2">
            <a:extLst>
              <a:ext uri="{FF2B5EF4-FFF2-40B4-BE49-F238E27FC236}">
                <a16:creationId xmlns:a16="http://schemas.microsoft.com/office/drawing/2014/main" id="{8774745E-58C0-4A4B-F0DE-47CF48C5A1B3}"/>
              </a:ext>
            </a:extLst>
          </p:cNvPr>
          <p:cNvSpPr>
            <a:spLocks noGrp="1"/>
          </p:cNvSpPr>
          <p:nvPr>
            <p:ph idx="1"/>
          </p:nvPr>
        </p:nvSpPr>
        <p:spPr/>
        <p:txBody>
          <a:bodyPr/>
          <a:lstStyle/>
          <a:p>
            <a:pPr algn="just"/>
            <a:r>
              <a:rPr lang="ru-RU" dirty="0"/>
              <a:t>Сложно оценить долю сервиса Т-банка среди других </a:t>
            </a:r>
            <a:r>
              <a:rPr lang="ru-RU" dirty="0" err="1"/>
              <a:t>кикшеринговых</a:t>
            </a:r>
            <a:r>
              <a:rPr lang="ru-RU" dirty="0"/>
              <a:t> компаний, так как Т-банк является агрегатором и использует не свои самокаты, а </a:t>
            </a:r>
            <a:r>
              <a:rPr lang="ru-RU" dirty="0" err="1"/>
              <a:t>Юрента</a:t>
            </a:r>
            <a:r>
              <a:rPr lang="ru-RU" dirty="0"/>
              <a:t>.</a:t>
            </a:r>
          </a:p>
          <a:p>
            <a:pPr algn="just"/>
            <a:r>
              <a:rPr lang="ru-RU" dirty="0"/>
              <a:t>Корректно будет сравнивать Т-банк с аналогичными агрегаторами </a:t>
            </a:r>
            <a:r>
              <a:rPr lang="ru-RU" dirty="0" err="1"/>
              <a:t>кикшеринговых</a:t>
            </a:r>
            <a:r>
              <a:rPr lang="ru-RU" dirty="0"/>
              <a:t> услуг. Т-банк – единственный известный мне </a:t>
            </a:r>
            <a:r>
              <a:rPr lang="ru-RU"/>
              <a:t>такой агрегатор.</a:t>
            </a:r>
            <a:endParaRPr lang="ru-RU" dirty="0"/>
          </a:p>
        </p:txBody>
      </p:sp>
    </p:spTree>
    <p:extLst>
      <p:ext uri="{BB962C8B-B14F-4D97-AF65-F5344CB8AC3E}">
        <p14:creationId xmlns:p14="http://schemas.microsoft.com/office/powerpoint/2010/main" val="2725987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400</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Kick sharing: разведочный анализ и продуктовые гипотезы </vt:lpstr>
      <vt:lpstr>Число поездок по дням недели</vt:lpstr>
      <vt:lpstr>Число поездок по месяцам</vt:lpstr>
      <vt:lpstr>Число поездок и медианный километраж поездки в зависимости от модели самоката</vt:lpstr>
      <vt:lpstr>Медианное время поездки</vt:lpstr>
      <vt:lpstr>Гипотезы</vt:lpstr>
      <vt:lpstr>Самая перспективная гипотеза</vt:lpstr>
      <vt:lpstr>Доля сервиса Т-банка в индустрии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Arina Arbuzina</dc:creator>
  <cp:lastModifiedBy>Arina Arbuzina</cp:lastModifiedBy>
  <cp:revision>12</cp:revision>
  <dcterms:created xsi:type="dcterms:W3CDTF">2025-05-13T14:34:45Z</dcterms:created>
  <dcterms:modified xsi:type="dcterms:W3CDTF">2025-05-13T20:46:25Z</dcterms:modified>
</cp:coreProperties>
</file>