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318" r:id="rId2"/>
    <p:sldId id="347" r:id="rId3"/>
    <p:sldId id="364" r:id="rId4"/>
    <p:sldId id="819" r:id="rId5"/>
    <p:sldId id="820" r:id="rId6"/>
    <p:sldId id="821" r:id="rId7"/>
    <p:sldId id="822" r:id="rId8"/>
    <p:sldId id="823" r:id="rId9"/>
    <p:sldId id="824" r:id="rId10"/>
    <p:sldId id="828" r:id="rId11"/>
    <p:sldId id="825" r:id="rId12"/>
    <p:sldId id="829" r:id="rId13"/>
    <p:sldId id="830" r:id="rId14"/>
    <p:sldId id="831" r:id="rId15"/>
    <p:sldId id="827" r:id="rId16"/>
    <p:sldId id="82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koll, Jon-Cody" initials="JS" lastIdx="16" clrIdx="0">
    <p:extLst>
      <p:ext uri="{19B8F6BF-5375-455C-9EA6-DF929625EA0E}">
        <p15:presenceInfo xmlns:p15="http://schemas.microsoft.com/office/powerpoint/2012/main" userId="Sokoll, Jon-Cod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A14F"/>
    <a:srgbClr val="8CD17D"/>
    <a:srgbClr val="B6992D"/>
    <a:srgbClr val="F1CE63"/>
    <a:srgbClr val="80C23F"/>
    <a:srgbClr val="EA2766"/>
    <a:srgbClr val="F8DA4D"/>
    <a:srgbClr val="48CEC8"/>
    <a:srgbClr val="52D0CA"/>
    <a:srgbClr val="42C0B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50" autoAdjust="0"/>
    <p:restoredTop sz="81558" autoAdjust="0"/>
  </p:normalViewPr>
  <p:slideViewPr>
    <p:cSldViewPr snapToGrid="0" snapToObjects="1">
      <p:cViewPr>
        <p:scale>
          <a:sx n="63" d="100"/>
          <a:sy n="63" d="100"/>
        </p:scale>
        <p:origin x="1867"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9BF13E-F6D8-4D26-BFC1-0A21FD494D2B}" type="datetimeFigureOut">
              <a:rPr lang="en-US" smtClean="0"/>
              <a:t>7/11/2020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4CCF04-72EA-4CAA-B92D-F754AEF2EFAC}" type="slidenum">
              <a:rPr lang="en-US" smtClean="0"/>
              <a:t>‹#›</a:t>
            </a:fld>
            <a:endParaRPr lang="en-US"/>
          </a:p>
        </p:txBody>
      </p:sp>
    </p:spTree>
    <p:extLst>
      <p:ext uri="{BB962C8B-B14F-4D97-AF65-F5344CB8AC3E}">
        <p14:creationId xmlns:p14="http://schemas.microsoft.com/office/powerpoint/2010/main" val="4245362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04278C9-BB4A-EF4E-899A-11AFB5249162}" type="datetimeFigureOut">
              <a:rPr lang="en-US" smtClean="0"/>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58D0E-3425-954F-B795-37A3A2927A8C}" type="slidenum">
              <a:rPr lang="en-US" smtClean="0"/>
              <a:t>‹#›</a:t>
            </a:fld>
            <a:endParaRPr lang="en-US"/>
          </a:p>
        </p:txBody>
      </p:sp>
    </p:spTree>
    <p:extLst>
      <p:ext uri="{BB962C8B-B14F-4D97-AF65-F5344CB8AC3E}">
        <p14:creationId xmlns:p14="http://schemas.microsoft.com/office/powerpoint/2010/main" val="293886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4278C9-BB4A-EF4E-899A-11AFB5249162}" type="datetimeFigureOut">
              <a:rPr lang="en-US" smtClean="0"/>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58D0E-3425-954F-B795-37A3A2927A8C}" type="slidenum">
              <a:rPr lang="en-US" smtClean="0"/>
              <a:t>‹#›</a:t>
            </a:fld>
            <a:endParaRPr lang="en-US"/>
          </a:p>
        </p:txBody>
      </p:sp>
    </p:spTree>
    <p:extLst>
      <p:ext uri="{BB962C8B-B14F-4D97-AF65-F5344CB8AC3E}">
        <p14:creationId xmlns:p14="http://schemas.microsoft.com/office/powerpoint/2010/main" val="3604186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4278C9-BB4A-EF4E-899A-11AFB5249162}" type="datetimeFigureOut">
              <a:rPr lang="en-US" smtClean="0"/>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58D0E-3425-954F-B795-37A3A2927A8C}" type="slidenum">
              <a:rPr lang="en-US" smtClean="0"/>
              <a:t>‹#›</a:t>
            </a:fld>
            <a:endParaRPr lang="en-US"/>
          </a:p>
        </p:txBody>
      </p:sp>
    </p:spTree>
    <p:extLst>
      <p:ext uri="{BB962C8B-B14F-4D97-AF65-F5344CB8AC3E}">
        <p14:creationId xmlns:p14="http://schemas.microsoft.com/office/powerpoint/2010/main" val="969649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4278C9-BB4A-EF4E-899A-11AFB5249162}" type="datetimeFigureOut">
              <a:rPr lang="en-US" smtClean="0"/>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58D0E-3425-954F-B795-37A3A2927A8C}" type="slidenum">
              <a:rPr lang="en-US" smtClean="0"/>
              <a:t>‹#›</a:t>
            </a:fld>
            <a:endParaRPr lang="en-US"/>
          </a:p>
        </p:txBody>
      </p:sp>
    </p:spTree>
    <p:extLst>
      <p:ext uri="{BB962C8B-B14F-4D97-AF65-F5344CB8AC3E}">
        <p14:creationId xmlns:p14="http://schemas.microsoft.com/office/powerpoint/2010/main" val="2922274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4278C9-BB4A-EF4E-899A-11AFB5249162}" type="datetimeFigureOut">
              <a:rPr lang="en-US" smtClean="0"/>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58D0E-3425-954F-B795-37A3A2927A8C}" type="slidenum">
              <a:rPr lang="en-US" smtClean="0"/>
              <a:t>‹#›</a:t>
            </a:fld>
            <a:endParaRPr lang="en-US"/>
          </a:p>
        </p:txBody>
      </p:sp>
    </p:spTree>
    <p:extLst>
      <p:ext uri="{BB962C8B-B14F-4D97-AF65-F5344CB8AC3E}">
        <p14:creationId xmlns:p14="http://schemas.microsoft.com/office/powerpoint/2010/main" val="1964040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04278C9-BB4A-EF4E-899A-11AFB5249162}" type="datetimeFigureOut">
              <a:rPr lang="en-US" smtClean="0"/>
              <a:t>7/11/2020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F58D0E-3425-954F-B795-37A3A2927A8C}" type="slidenum">
              <a:rPr lang="en-US" smtClean="0"/>
              <a:t>‹#›</a:t>
            </a:fld>
            <a:endParaRPr lang="en-US"/>
          </a:p>
        </p:txBody>
      </p:sp>
    </p:spTree>
    <p:extLst>
      <p:ext uri="{BB962C8B-B14F-4D97-AF65-F5344CB8AC3E}">
        <p14:creationId xmlns:p14="http://schemas.microsoft.com/office/powerpoint/2010/main" val="2256791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04278C9-BB4A-EF4E-899A-11AFB5249162}" type="datetimeFigureOut">
              <a:rPr lang="en-US" smtClean="0"/>
              <a:t>7/11/2020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F58D0E-3425-954F-B795-37A3A2927A8C}" type="slidenum">
              <a:rPr lang="en-US" smtClean="0"/>
              <a:t>‹#›</a:t>
            </a:fld>
            <a:endParaRPr lang="en-US"/>
          </a:p>
        </p:txBody>
      </p:sp>
    </p:spTree>
    <p:extLst>
      <p:ext uri="{BB962C8B-B14F-4D97-AF65-F5344CB8AC3E}">
        <p14:creationId xmlns:p14="http://schemas.microsoft.com/office/powerpoint/2010/main" val="2198766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04278C9-BB4A-EF4E-899A-11AFB5249162}" type="datetimeFigureOut">
              <a:rPr lang="en-US" smtClean="0"/>
              <a:t>7/11/2020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F58D0E-3425-954F-B795-37A3A2927A8C}" type="slidenum">
              <a:rPr lang="en-US" smtClean="0"/>
              <a:t>‹#›</a:t>
            </a:fld>
            <a:endParaRPr lang="en-US"/>
          </a:p>
        </p:txBody>
      </p:sp>
    </p:spTree>
    <p:extLst>
      <p:ext uri="{BB962C8B-B14F-4D97-AF65-F5344CB8AC3E}">
        <p14:creationId xmlns:p14="http://schemas.microsoft.com/office/powerpoint/2010/main" val="2532974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4278C9-BB4A-EF4E-899A-11AFB5249162}" type="datetimeFigureOut">
              <a:rPr lang="en-US" smtClean="0"/>
              <a:t>7/11/2020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F58D0E-3425-954F-B795-37A3A2927A8C}" type="slidenum">
              <a:rPr lang="en-US" smtClean="0"/>
              <a:t>‹#›</a:t>
            </a:fld>
            <a:endParaRPr lang="en-US"/>
          </a:p>
        </p:txBody>
      </p:sp>
    </p:spTree>
    <p:extLst>
      <p:ext uri="{BB962C8B-B14F-4D97-AF65-F5344CB8AC3E}">
        <p14:creationId xmlns:p14="http://schemas.microsoft.com/office/powerpoint/2010/main" val="1960932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4278C9-BB4A-EF4E-899A-11AFB5249162}" type="datetimeFigureOut">
              <a:rPr lang="en-US" smtClean="0"/>
              <a:t>7/11/2020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F58D0E-3425-954F-B795-37A3A2927A8C}" type="slidenum">
              <a:rPr lang="en-US" smtClean="0"/>
              <a:t>‹#›</a:t>
            </a:fld>
            <a:endParaRPr lang="en-US"/>
          </a:p>
        </p:txBody>
      </p:sp>
    </p:spTree>
    <p:extLst>
      <p:ext uri="{BB962C8B-B14F-4D97-AF65-F5344CB8AC3E}">
        <p14:creationId xmlns:p14="http://schemas.microsoft.com/office/powerpoint/2010/main" val="1031705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4278C9-BB4A-EF4E-899A-11AFB5249162}" type="datetimeFigureOut">
              <a:rPr lang="en-US" smtClean="0"/>
              <a:t>7/11/2020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F58D0E-3425-954F-B795-37A3A2927A8C}" type="slidenum">
              <a:rPr lang="en-US" smtClean="0"/>
              <a:t>‹#›</a:t>
            </a:fld>
            <a:endParaRPr lang="en-US"/>
          </a:p>
        </p:txBody>
      </p:sp>
    </p:spTree>
    <p:extLst>
      <p:ext uri="{BB962C8B-B14F-4D97-AF65-F5344CB8AC3E}">
        <p14:creationId xmlns:p14="http://schemas.microsoft.com/office/powerpoint/2010/main" val="616979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4278C9-BB4A-EF4E-899A-11AFB5249162}" type="datetimeFigureOut">
              <a:rPr lang="en-US" smtClean="0"/>
              <a:t>7/11/2020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F58D0E-3425-954F-B795-37A3A2927A8C}" type="slidenum">
              <a:rPr lang="en-US" smtClean="0"/>
              <a:t>‹#›</a:t>
            </a:fld>
            <a:endParaRPr lang="en-US"/>
          </a:p>
        </p:txBody>
      </p:sp>
    </p:spTree>
    <p:extLst>
      <p:ext uri="{BB962C8B-B14F-4D97-AF65-F5344CB8AC3E}">
        <p14:creationId xmlns:p14="http://schemas.microsoft.com/office/powerpoint/2010/main" val="3427566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4288"/>
            <a:ext cx="9144001" cy="6858000"/>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5" name="Straight Connector 4"/>
          <p:cNvCxnSpPr/>
          <p:nvPr/>
        </p:nvCxnSpPr>
        <p:spPr>
          <a:xfrm>
            <a:off x="589045" y="625755"/>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89045" y="1657031"/>
            <a:ext cx="7952104" cy="2800767"/>
          </a:xfrm>
          <a:prstGeom prst="rect">
            <a:avLst/>
          </a:prstGeom>
          <a:noFill/>
        </p:spPr>
        <p:txBody>
          <a:bodyPr wrap="square" rtlCol="0">
            <a:spAutoFit/>
          </a:bodyPr>
          <a:lstStyle/>
          <a:p>
            <a:r>
              <a:rPr lang="en-US" sz="8800" b="1" dirty="0">
                <a:solidFill>
                  <a:schemeClr val="bg1"/>
                </a:solidFill>
                <a:cs typeface="Times New Roman"/>
              </a:rPr>
              <a:t>MACHINE LEARNING 101</a:t>
            </a:r>
            <a:endParaRPr lang="en-US" sz="8800" b="1" i="1" dirty="0">
              <a:solidFill>
                <a:schemeClr val="bg1"/>
              </a:solidFill>
              <a:cs typeface="Times New Roman"/>
            </a:endParaRPr>
          </a:p>
        </p:txBody>
      </p:sp>
      <p:sp>
        <p:nvSpPr>
          <p:cNvPr id="12" name="TextBox 11"/>
          <p:cNvSpPr txBox="1"/>
          <p:nvPr/>
        </p:nvSpPr>
        <p:spPr>
          <a:xfrm>
            <a:off x="589045" y="652444"/>
            <a:ext cx="4212709" cy="400110"/>
          </a:xfrm>
          <a:prstGeom prst="rect">
            <a:avLst/>
          </a:prstGeom>
          <a:noFill/>
        </p:spPr>
        <p:txBody>
          <a:bodyPr wrap="square" rtlCol="0">
            <a:spAutoFit/>
          </a:bodyPr>
          <a:lstStyle/>
          <a:p>
            <a:r>
              <a:rPr lang="en-US" sz="2000" b="1" dirty="0">
                <a:solidFill>
                  <a:srgbClr val="80C23F"/>
                </a:solidFill>
              </a:rPr>
              <a:t>MACHINE LEARNING GUILD</a:t>
            </a:r>
          </a:p>
        </p:txBody>
      </p:sp>
    </p:spTree>
    <p:extLst>
      <p:ext uri="{BB962C8B-B14F-4D97-AF65-F5344CB8AC3E}">
        <p14:creationId xmlns:p14="http://schemas.microsoft.com/office/powerpoint/2010/main" val="1809421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3846694" cy="400110"/>
          </a:xfrm>
          <a:prstGeom prst="rect">
            <a:avLst/>
          </a:prstGeom>
          <a:noFill/>
        </p:spPr>
        <p:txBody>
          <a:bodyPr wrap="none" rtlCol="0">
            <a:spAutoFit/>
          </a:bodyPr>
          <a:lstStyle/>
          <a:p>
            <a:r>
              <a:rPr lang="en-US" sz="2000" b="1" dirty="0"/>
              <a:t>TYPES OF LEARNING AND MODELS</a:t>
            </a:r>
          </a:p>
        </p:txBody>
      </p:sp>
      <p:sp>
        <p:nvSpPr>
          <p:cNvPr id="11" name="TextBox 10"/>
          <p:cNvSpPr txBox="1"/>
          <p:nvPr/>
        </p:nvSpPr>
        <p:spPr>
          <a:xfrm>
            <a:off x="589045" y="1315523"/>
            <a:ext cx="4663264" cy="707886"/>
          </a:xfrm>
          <a:prstGeom prst="rect">
            <a:avLst/>
          </a:prstGeom>
          <a:noFill/>
        </p:spPr>
        <p:txBody>
          <a:bodyPr wrap="none" rtlCol="0">
            <a:spAutoFit/>
          </a:bodyPr>
          <a:lstStyle/>
          <a:p>
            <a:r>
              <a:rPr lang="en-US" sz="4000" b="1" dirty="0">
                <a:latin typeface="+mj-lt"/>
              </a:rPr>
              <a:t>TYPES OF MODELING</a:t>
            </a:r>
          </a:p>
        </p:txBody>
      </p:sp>
      <p:graphicFrame>
        <p:nvGraphicFramePr>
          <p:cNvPr id="15" name="Table 14">
            <a:extLst>
              <a:ext uri="{FF2B5EF4-FFF2-40B4-BE49-F238E27FC236}">
                <a16:creationId xmlns:a16="http://schemas.microsoft.com/office/drawing/2014/main" id="{E395C9BA-4141-4E05-9C38-7A2735465E2B}"/>
              </a:ext>
            </a:extLst>
          </p:cNvPr>
          <p:cNvGraphicFramePr>
            <a:graphicFrameLocks noGrp="1"/>
          </p:cNvGraphicFramePr>
          <p:nvPr>
            <p:extLst>
              <p:ext uri="{D42A27DB-BD31-4B8C-83A1-F6EECF244321}">
                <p14:modId xmlns:p14="http://schemas.microsoft.com/office/powerpoint/2010/main" val="1895667270"/>
              </p:ext>
            </p:extLst>
          </p:nvPr>
        </p:nvGraphicFramePr>
        <p:xfrm>
          <a:off x="329487" y="2230388"/>
          <a:ext cx="8438412" cy="1559560"/>
        </p:xfrm>
        <a:graphic>
          <a:graphicData uri="http://schemas.openxmlformats.org/drawingml/2006/table">
            <a:tbl>
              <a:tblPr firstRow="1" bandRow="1">
                <a:tableStyleId>{5C22544A-7EE6-4342-B048-85BDC9FD1C3A}</a:tableStyleId>
              </a:tblPr>
              <a:tblGrid>
                <a:gridCol w="2937969">
                  <a:extLst>
                    <a:ext uri="{9D8B030D-6E8A-4147-A177-3AD203B41FA5}">
                      <a16:colId xmlns:a16="http://schemas.microsoft.com/office/drawing/2014/main" val="2275353155"/>
                    </a:ext>
                  </a:extLst>
                </a:gridCol>
                <a:gridCol w="2687639">
                  <a:extLst>
                    <a:ext uri="{9D8B030D-6E8A-4147-A177-3AD203B41FA5}">
                      <a16:colId xmlns:a16="http://schemas.microsoft.com/office/drawing/2014/main" val="168046366"/>
                    </a:ext>
                  </a:extLst>
                </a:gridCol>
                <a:gridCol w="2812804">
                  <a:extLst>
                    <a:ext uri="{9D8B030D-6E8A-4147-A177-3AD203B41FA5}">
                      <a16:colId xmlns:a16="http://schemas.microsoft.com/office/drawing/2014/main" val="2128825827"/>
                    </a:ext>
                  </a:extLst>
                </a:gridCol>
              </a:tblGrid>
              <a:tr h="370840">
                <a:tc>
                  <a:txBody>
                    <a:bodyPr/>
                    <a:lstStyle/>
                    <a:p>
                      <a:pPr algn="ctr"/>
                      <a:r>
                        <a:rPr lang="en-US" dirty="0"/>
                        <a:t>Regression</a:t>
                      </a:r>
                    </a:p>
                  </a:txBody>
                  <a:tcPr/>
                </a:tc>
                <a:tc>
                  <a:txBody>
                    <a:bodyPr/>
                    <a:lstStyle/>
                    <a:p>
                      <a:pPr algn="ctr"/>
                      <a:r>
                        <a:rPr lang="en-US" dirty="0"/>
                        <a:t>Classification</a:t>
                      </a:r>
                    </a:p>
                  </a:txBody>
                  <a:tcPr/>
                </a:tc>
                <a:tc>
                  <a:txBody>
                    <a:bodyPr/>
                    <a:lstStyle/>
                    <a:p>
                      <a:pPr algn="ctr"/>
                      <a:r>
                        <a:rPr lang="en-US" dirty="0"/>
                        <a:t>Clustering</a:t>
                      </a:r>
                    </a:p>
                  </a:txBody>
                  <a:tcPr/>
                </a:tc>
                <a:extLst>
                  <a:ext uri="{0D108BD9-81ED-4DB2-BD59-A6C34878D82A}">
                    <a16:rowId xmlns:a16="http://schemas.microsoft.com/office/drawing/2014/main" val="2713267334"/>
                  </a:ext>
                </a:extLst>
              </a:tr>
              <a:tr h="370840">
                <a:tc>
                  <a:txBody>
                    <a:bodyPr/>
                    <a:lstStyle/>
                    <a:p>
                      <a:pPr algn="l"/>
                      <a:r>
                        <a:rPr lang="en-US" dirty="0"/>
                        <a:t>Model </a:t>
                      </a:r>
                      <a:r>
                        <a:rPr lang="en-US" b="1" dirty="0"/>
                        <a:t>predicts a continuous response</a:t>
                      </a:r>
                      <a:r>
                        <a:rPr lang="en-US" dirty="0"/>
                        <a:t>, features and can be a combination of continuous and discrete</a:t>
                      </a:r>
                    </a:p>
                  </a:txBody>
                  <a:tcPr anchor="ctr"/>
                </a:tc>
                <a:tc>
                  <a:txBody>
                    <a:bodyPr/>
                    <a:lstStyle/>
                    <a:p>
                      <a:pPr algn="l"/>
                      <a:r>
                        <a:rPr lang="en-US" dirty="0"/>
                        <a:t>Model </a:t>
                      </a:r>
                      <a:r>
                        <a:rPr lang="en-US" b="1" dirty="0"/>
                        <a:t>predicts a discrete response</a:t>
                      </a:r>
                      <a:r>
                        <a:rPr lang="en-US" dirty="0"/>
                        <a:t>, features and can be a combination of continuous and discrete</a:t>
                      </a:r>
                    </a:p>
                  </a:txBody>
                  <a:tcPr anchor="ctr"/>
                </a:tc>
                <a:tc>
                  <a:txBody>
                    <a:bodyPr/>
                    <a:lstStyle/>
                    <a:p>
                      <a:pPr algn="l"/>
                      <a:r>
                        <a:rPr lang="en-US" dirty="0"/>
                        <a:t>Model </a:t>
                      </a:r>
                      <a:r>
                        <a:rPr lang="en-US" b="1" dirty="0"/>
                        <a:t>partitions the data into similar looking groups </a:t>
                      </a:r>
                      <a:r>
                        <a:rPr lang="en-US" dirty="0"/>
                        <a:t>called clusters</a:t>
                      </a:r>
                    </a:p>
                  </a:txBody>
                  <a:tcPr anchor="ctr"/>
                </a:tc>
                <a:extLst>
                  <a:ext uri="{0D108BD9-81ED-4DB2-BD59-A6C34878D82A}">
                    <a16:rowId xmlns:a16="http://schemas.microsoft.com/office/drawing/2014/main" val="72572500"/>
                  </a:ext>
                </a:extLst>
              </a:tr>
            </a:tbl>
          </a:graphicData>
        </a:graphic>
      </p:graphicFrame>
      <p:pic>
        <p:nvPicPr>
          <p:cNvPr id="16" name="Picture 2" descr="https://3qeqpr26caki16dnhd19sv6by6v-wpengine.netdna-ssl.com/wp-content/uploads/2017/12/Scatter-Plot-of-Blobs-Test-Classification-Problem.png">
            <a:extLst>
              <a:ext uri="{FF2B5EF4-FFF2-40B4-BE49-F238E27FC236}">
                <a16:creationId xmlns:a16="http://schemas.microsoft.com/office/drawing/2014/main" id="{68518B83-A523-4300-989F-E996E3BDF3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388" y="4159894"/>
            <a:ext cx="2916610" cy="218745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https://3qeqpr26caki16dnhd19sv6by6v-wpengine.netdna-ssl.com/wp-content/uploads/2017/12/Scatter-Plot-of-Blobs-Test-Classification-Problem.png">
            <a:extLst>
              <a:ext uri="{FF2B5EF4-FFF2-40B4-BE49-F238E27FC236}">
                <a16:creationId xmlns:a16="http://schemas.microsoft.com/office/drawing/2014/main" id="{B50C7114-C8FD-43A0-AA8A-61FEFA9149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7905" y="4159894"/>
            <a:ext cx="2916610" cy="218745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_images/sphx_glr_plot_ols_001.png">
            <a:extLst>
              <a:ext uri="{FF2B5EF4-FFF2-40B4-BE49-F238E27FC236}">
                <a16:creationId xmlns:a16="http://schemas.microsoft.com/office/drawing/2014/main" id="{83066909-A9F0-4073-8D50-8DAA7CE3C1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487" y="4159894"/>
            <a:ext cx="2916610" cy="2187458"/>
          </a:xfrm>
          <a:prstGeom prst="rect">
            <a:avLst/>
          </a:prstGeom>
          <a:noFill/>
          <a:extLst>
            <a:ext uri="{909E8E84-426E-40DD-AFC4-6F175D3DCCD1}">
              <a14:hiddenFill xmlns:a14="http://schemas.microsoft.com/office/drawing/2010/main">
                <a:solidFill>
                  <a:srgbClr val="FFFFFF"/>
                </a:solidFill>
              </a14:hiddenFill>
            </a:ext>
          </a:extLst>
        </p:spPr>
      </p:pic>
      <p:sp>
        <p:nvSpPr>
          <p:cNvPr id="21" name="Oval 20">
            <a:extLst>
              <a:ext uri="{FF2B5EF4-FFF2-40B4-BE49-F238E27FC236}">
                <a16:creationId xmlns:a16="http://schemas.microsoft.com/office/drawing/2014/main" id="{9A0E1561-5808-4269-8934-2115B4AD1852}"/>
              </a:ext>
            </a:extLst>
          </p:cNvPr>
          <p:cNvSpPr/>
          <p:nvPr/>
        </p:nvSpPr>
        <p:spPr>
          <a:xfrm>
            <a:off x="6676482" y="5403211"/>
            <a:ext cx="944141" cy="944141"/>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900" dirty="0"/>
          </a:p>
        </p:txBody>
      </p:sp>
      <p:sp>
        <p:nvSpPr>
          <p:cNvPr id="22" name="Oval 21">
            <a:extLst>
              <a:ext uri="{FF2B5EF4-FFF2-40B4-BE49-F238E27FC236}">
                <a16:creationId xmlns:a16="http://schemas.microsoft.com/office/drawing/2014/main" id="{DC19E896-C775-4168-9C89-AB9424C9A18C}"/>
              </a:ext>
            </a:extLst>
          </p:cNvPr>
          <p:cNvSpPr/>
          <p:nvPr/>
        </p:nvSpPr>
        <p:spPr>
          <a:xfrm>
            <a:off x="6320406" y="4420433"/>
            <a:ext cx="1029273" cy="1029273"/>
          </a:xfrm>
          <a:prstGeom prst="ellipse">
            <a:avLst/>
          </a:prstGeom>
          <a:solidFill>
            <a:srgbClr val="0606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900" dirty="0"/>
          </a:p>
        </p:txBody>
      </p:sp>
      <p:sp>
        <p:nvSpPr>
          <p:cNvPr id="23" name="Oval 22">
            <a:extLst>
              <a:ext uri="{FF2B5EF4-FFF2-40B4-BE49-F238E27FC236}">
                <a16:creationId xmlns:a16="http://schemas.microsoft.com/office/drawing/2014/main" id="{D15039AD-0F82-43B5-936A-BC743FA04410}"/>
              </a:ext>
            </a:extLst>
          </p:cNvPr>
          <p:cNvSpPr/>
          <p:nvPr/>
        </p:nvSpPr>
        <p:spPr>
          <a:xfrm>
            <a:off x="7406078" y="4373938"/>
            <a:ext cx="1029273" cy="1029273"/>
          </a:xfrm>
          <a:prstGeom prst="ellipse">
            <a:avLst/>
          </a:prstGeom>
          <a:solidFill>
            <a:srgbClr val="FF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900" dirty="0"/>
          </a:p>
        </p:txBody>
      </p:sp>
    </p:spTree>
    <p:extLst>
      <p:ext uri="{BB962C8B-B14F-4D97-AF65-F5344CB8AC3E}">
        <p14:creationId xmlns:p14="http://schemas.microsoft.com/office/powerpoint/2010/main" val="2404286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5022465" cy="400110"/>
          </a:xfrm>
          <a:prstGeom prst="rect">
            <a:avLst/>
          </a:prstGeom>
          <a:noFill/>
        </p:spPr>
        <p:txBody>
          <a:bodyPr wrap="none" rtlCol="0">
            <a:spAutoFit/>
          </a:bodyPr>
          <a:lstStyle/>
          <a:p>
            <a:r>
              <a:rPr lang="en-US" sz="2000" b="1" dirty="0"/>
              <a:t>COMMON PITFALLS AND MODEL VALIDATION</a:t>
            </a:r>
          </a:p>
        </p:txBody>
      </p:sp>
      <p:sp>
        <p:nvSpPr>
          <p:cNvPr id="11" name="TextBox 10"/>
          <p:cNvSpPr txBox="1"/>
          <p:nvPr/>
        </p:nvSpPr>
        <p:spPr>
          <a:xfrm>
            <a:off x="589045" y="1315523"/>
            <a:ext cx="7475701" cy="707886"/>
          </a:xfrm>
          <a:prstGeom prst="rect">
            <a:avLst/>
          </a:prstGeom>
          <a:noFill/>
        </p:spPr>
        <p:txBody>
          <a:bodyPr wrap="none" rtlCol="0">
            <a:spAutoFit/>
          </a:bodyPr>
          <a:lstStyle/>
          <a:p>
            <a:r>
              <a:rPr lang="en-US" sz="4000" b="1" dirty="0"/>
              <a:t>UNDERFITTING AND OVERFITTING</a:t>
            </a:r>
          </a:p>
        </p:txBody>
      </p:sp>
      <p:sp>
        <p:nvSpPr>
          <p:cNvPr id="10" name="TextBox 9"/>
          <p:cNvSpPr txBox="1"/>
          <p:nvPr/>
        </p:nvSpPr>
        <p:spPr>
          <a:xfrm>
            <a:off x="589045" y="2107543"/>
            <a:ext cx="7857846" cy="2585323"/>
          </a:xfrm>
          <a:prstGeom prst="rect">
            <a:avLst/>
          </a:prstGeom>
          <a:noFill/>
        </p:spPr>
        <p:txBody>
          <a:bodyPr wrap="square" rtlCol="0">
            <a:spAutoFit/>
          </a:bodyPr>
          <a:lstStyle/>
          <a:p>
            <a:r>
              <a:rPr lang="en-US" dirty="0">
                <a:latin typeface="+mj-lt"/>
                <a:ea typeface="Verdana" panose="020B0604030504040204" pitchFamily="34" charset="0"/>
                <a:cs typeface="Verdana" panose="020B0604030504040204" pitchFamily="34" charset="0"/>
              </a:rPr>
              <a:t>What does it mean for a model to fit </a:t>
            </a:r>
            <a:r>
              <a:rPr lang="en-US" b="1" dirty="0">
                <a:latin typeface="+mj-lt"/>
                <a:ea typeface="Verdana" panose="020B0604030504040204" pitchFamily="34" charset="0"/>
                <a:cs typeface="Verdana" panose="020B0604030504040204" pitchFamily="34" charset="0"/>
              </a:rPr>
              <a:t>well</a:t>
            </a:r>
            <a:r>
              <a:rPr lang="en-US" dirty="0">
                <a:latin typeface="+mj-lt"/>
                <a:ea typeface="Verdana" panose="020B0604030504040204" pitchFamily="34" charset="0"/>
                <a:cs typeface="Verdana" panose="020B0604030504040204" pitchFamily="34" charset="0"/>
              </a:rPr>
              <a:t>?</a:t>
            </a:r>
          </a:p>
          <a:p>
            <a:r>
              <a:rPr lang="en-US" dirty="0">
                <a:latin typeface="+mj-lt"/>
                <a:ea typeface="Verdana" panose="020B0604030504040204" pitchFamily="34" charset="0"/>
                <a:cs typeface="Verdana" panose="020B0604030504040204" pitchFamily="34" charset="0"/>
              </a:rPr>
              <a:t>A well-fit model is generalizable makes “good” predictions on data it hasn’t seen.</a:t>
            </a:r>
          </a:p>
          <a:p>
            <a:endParaRPr lang="en-US" dirty="0">
              <a:latin typeface="+mj-lt"/>
              <a:ea typeface="Verdana" panose="020B0604030504040204" pitchFamily="34" charset="0"/>
              <a:cs typeface="Verdana" panose="020B0604030504040204" pitchFamily="34" charset="0"/>
            </a:endParaRPr>
          </a:p>
          <a:p>
            <a:r>
              <a:rPr lang="en-US" dirty="0">
                <a:latin typeface="+mj-lt"/>
                <a:ea typeface="Verdana" panose="020B0604030504040204" pitchFamily="34" charset="0"/>
                <a:cs typeface="Verdana" panose="020B0604030504040204" pitchFamily="34" charset="0"/>
              </a:rPr>
              <a:t>There’s natural variability within the data, so fitting a model that too closely follows the data it was trained on is called </a:t>
            </a:r>
            <a:r>
              <a:rPr lang="en-US" b="1" dirty="0">
                <a:latin typeface="+mj-lt"/>
                <a:ea typeface="Verdana" panose="020B0604030504040204" pitchFamily="34" charset="0"/>
                <a:cs typeface="Verdana" panose="020B0604030504040204" pitchFamily="34" charset="0"/>
              </a:rPr>
              <a:t>overfitting</a:t>
            </a:r>
            <a:r>
              <a:rPr lang="en-US" dirty="0">
                <a:latin typeface="+mj-lt"/>
                <a:ea typeface="Verdana" panose="020B0604030504040204" pitchFamily="34" charset="0"/>
                <a:cs typeface="Verdana" panose="020B0604030504040204" pitchFamily="34" charset="0"/>
              </a:rPr>
              <a:t>. </a:t>
            </a:r>
          </a:p>
          <a:p>
            <a:endParaRPr lang="en-US" dirty="0">
              <a:latin typeface="+mj-lt"/>
              <a:ea typeface="Verdana" panose="020B0604030504040204" pitchFamily="34" charset="0"/>
              <a:cs typeface="Verdana" panose="020B0604030504040204" pitchFamily="34" charset="0"/>
            </a:endParaRPr>
          </a:p>
          <a:p>
            <a:r>
              <a:rPr lang="en-US" dirty="0">
                <a:latin typeface="+mj-lt"/>
                <a:ea typeface="Verdana" panose="020B0604030504040204" pitchFamily="34" charset="0"/>
                <a:cs typeface="Verdana" panose="020B0604030504040204" pitchFamily="34" charset="0"/>
              </a:rPr>
              <a:t>It is also possible to not fully learn from all available data. Poor hyperparameter specification, low training time, and more can lead to underfitting.</a:t>
            </a:r>
          </a:p>
          <a:p>
            <a:endParaRPr lang="en-US" dirty="0">
              <a:latin typeface="+mj-lt"/>
              <a:ea typeface="Verdana" panose="020B0604030504040204" pitchFamily="34" charset="0"/>
              <a:cs typeface="Verdana" panose="020B0604030504040204" pitchFamily="34" charset="0"/>
            </a:endParaRPr>
          </a:p>
        </p:txBody>
      </p:sp>
      <p:pic>
        <p:nvPicPr>
          <p:cNvPr id="9" name="Picture 2" descr="https://miro.medium.com/max/1125/1*_7OPgojau8hkiPUiHoGK_w.png">
            <a:extLst>
              <a:ext uri="{FF2B5EF4-FFF2-40B4-BE49-F238E27FC236}">
                <a16:creationId xmlns:a16="http://schemas.microsoft.com/office/drawing/2014/main" id="{97311CC1-67B4-4199-989F-D43DC09625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997" y="4425399"/>
            <a:ext cx="6427942" cy="2234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507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5022465" cy="400110"/>
          </a:xfrm>
          <a:prstGeom prst="rect">
            <a:avLst/>
          </a:prstGeom>
          <a:noFill/>
        </p:spPr>
        <p:txBody>
          <a:bodyPr wrap="none" rtlCol="0">
            <a:spAutoFit/>
          </a:bodyPr>
          <a:lstStyle/>
          <a:p>
            <a:r>
              <a:rPr lang="en-US" sz="2000" b="1" dirty="0"/>
              <a:t>COMMON PITFALLS AND MODEL VALIDATION</a:t>
            </a:r>
          </a:p>
        </p:txBody>
      </p:sp>
      <p:sp>
        <p:nvSpPr>
          <p:cNvPr id="11" name="TextBox 10"/>
          <p:cNvSpPr txBox="1"/>
          <p:nvPr/>
        </p:nvSpPr>
        <p:spPr>
          <a:xfrm>
            <a:off x="589045" y="1315523"/>
            <a:ext cx="3749744" cy="707886"/>
          </a:xfrm>
          <a:prstGeom prst="rect">
            <a:avLst/>
          </a:prstGeom>
          <a:noFill/>
        </p:spPr>
        <p:txBody>
          <a:bodyPr wrap="none" rtlCol="0">
            <a:spAutoFit/>
          </a:bodyPr>
          <a:lstStyle/>
          <a:p>
            <a:r>
              <a:rPr lang="en-US" sz="4000" b="1" dirty="0"/>
              <a:t>EXTRAPOLATION</a:t>
            </a:r>
          </a:p>
        </p:txBody>
      </p:sp>
      <p:sp>
        <p:nvSpPr>
          <p:cNvPr id="10" name="TextBox 9"/>
          <p:cNvSpPr txBox="1"/>
          <p:nvPr/>
        </p:nvSpPr>
        <p:spPr>
          <a:xfrm>
            <a:off x="589045" y="2107543"/>
            <a:ext cx="7857846" cy="1200329"/>
          </a:xfrm>
          <a:prstGeom prst="rect">
            <a:avLst/>
          </a:prstGeom>
          <a:noFill/>
        </p:spPr>
        <p:txBody>
          <a:bodyPr wrap="square" rtlCol="0">
            <a:spAutoFit/>
          </a:bodyPr>
          <a:lstStyle/>
          <a:p>
            <a:r>
              <a:rPr lang="en-US" dirty="0">
                <a:latin typeface="+mj-lt"/>
                <a:ea typeface="Verdana" panose="020B0604030504040204" pitchFamily="34" charset="0"/>
                <a:cs typeface="Verdana" panose="020B0604030504040204" pitchFamily="34" charset="0"/>
              </a:rPr>
              <a:t>Extrapolation is when predictions outside of the data in the models training data. Models are optimized over the space of training dataset. Generally models will have lower performance outside of this range, though some models such as time series do train for “light” extrapolation.</a:t>
            </a:r>
          </a:p>
        </p:txBody>
      </p:sp>
      <p:pic>
        <p:nvPicPr>
          <p:cNvPr id="12" name="Picture 2" descr="https://i.stack.imgur.com/3Ab7e.jpg">
            <a:extLst>
              <a:ext uri="{FF2B5EF4-FFF2-40B4-BE49-F238E27FC236}">
                <a16:creationId xmlns:a16="http://schemas.microsoft.com/office/drawing/2014/main" id="{24C7AFC6-123A-4F83-A48C-D7CEB639C1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0453" y="3462230"/>
            <a:ext cx="3523095" cy="3087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482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5022465" cy="400110"/>
          </a:xfrm>
          <a:prstGeom prst="rect">
            <a:avLst/>
          </a:prstGeom>
          <a:noFill/>
        </p:spPr>
        <p:txBody>
          <a:bodyPr wrap="none" rtlCol="0">
            <a:spAutoFit/>
          </a:bodyPr>
          <a:lstStyle/>
          <a:p>
            <a:r>
              <a:rPr lang="en-US" sz="2000" b="1" dirty="0"/>
              <a:t>COMMON PITFALLS AND MODEL VALIDATION</a:t>
            </a:r>
          </a:p>
        </p:txBody>
      </p:sp>
      <p:sp>
        <p:nvSpPr>
          <p:cNvPr id="11" name="TextBox 10"/>
          <p:cNvSpPr txBox="1"/>
          <p:nvPr/>
        </p:nvSpPr>
        <p:spPr>
          <a:xfrm>
            <a:off x="589045" y="1315523"/>
            <a:ext cx="4481420" cy="707886"/>
          </a:xfrm>
          <a:prstGeom prst="rect">
            <a:avLst/>
          </a:prstGeom>
          <a:noFill/>
        </p:spPr>
        <p:txBody>
          <a:bodyPr wrap="none" rtlCol="0">
            <a:spAutoFit/>
          </a:bodyPr>
          <a:lstStyle/>
          <a:p>
            <a:r>
              <a:rPr lang="en-US" sz="4000" b="1" dirty="0"/>
              <a:t>MODEL VALIDATION</a:t>
            </a:r>
          </a:p>
        </p:txBody>
      </p:sp>
      <p:sp>
        <p:nvSpPr>
          <p:cNvPr id="9" name="TextBox 8">
            <a:extLst>
              <a:ext uri="{FF2B5EF4-FFF2-40B4-BE49-F238E27FC236}">
                <a16:creationId xmlns:a16="http://schemas.microsoft.com/office/drawing/2014/main" id="{B8C793BC-7F58-4E19-86E8-4CDB8FC27ECA}"/>
              </a:ext>
            </a:extLst>
          </p:cNvPr>
          <p:cNvSpPr txBox="1"/>
          <p:nvPr/>
        </p:nvSpPr>
        <p:spPr>
          <a:xfrm>
            <a:off x="589045" y="2107543"/>
            <a:ext cx="7857846" cy="1477328"/>
          </a:xfrm>
          <a:prstGeom prst="rect">
            <a:avLst/>
          </a:prstGeom>
          <a:noFill/>
        </p:spPr>
        <p:txBody>
          <a:bodyPr wrap="square" rtlCol="0">
            <a:spAutoFit/>
          </a:bodyPr>
          <a:lstStyle/>
          <a:p>
            <a:r>
              <a:rPr lang="en-US" dirty="0"/>
              <a:t>Evaluating a model performance with more than a couple of features is very difficult to visually. A test-train or test-validation-train split can be performed to help evaluate how well a model generalized. These splits allows us to evaluate model performance as a function of algorithm, hyperparameters, and newly engineered features.</a:t>
            </a:r>
          </a:p>
        </p:txBody>
      </p:sp>
      <p:pic>
        <p:nvPicPr>
          <p:cNvPr id="13" name="Picture 4" descr="https://i.stack.imgur.com/pXAfX.png">
            <a:extLst>
              <a:ext uri="{FF2B5EF4-FFF2-40B4-BE49-F238E27FC236}">
                <a16:creationId xmlns:a16="http://schemas.microsoft.com/office/drawing/2014/main" id="{8F76C28E-8875-4D23-81B1-FE4DAF4390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4944" y="3754784"/>
            <a:ext cx="4794112" cy="2582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0688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5022465" cy="400110"/>
          </a:xfrm>
          <a:prstGeom prst="rect">
            <a:avLst/>
          </a:prstGeom>
          <a:noFill/>
        </p:spPr>
        <p:txBody>
          <a:bodyPr wrap="none" rtlCol="0">
            <a:spAutoFit/>
          </a:bodyPr>
          <a:lstStyle/>
          <a:p>
            <a:r>
              <a:rPr lang="en-US" sz="2000" b="1" dirty="0"/>
              <a:t>COMMON PITFALLS AND MODEL VALIDATION</a:t>
            </a:r>
          </a:p>
        </p:txBody>
      </p:sp>
      <p:sp>
        <p:nvSpPr>
          <p:cNvPr id="11" name="TextBox 10"/>
          <p:cNvSpPr txBox="1"/>
          <p:nvPr/>
        </p:nvSpPr>
        <p:spPr>
          <a:xfrm>
            <a:off x="589045" y="1315523"/>
            <a:ext cx="5993885" cy="707886"/>
          </a:xfrm>
          <a:prstGeom prst="rect">
            <a:avLst/>
          </a:prstGeom>
          <a:noFill/>
        </p:spPr>
        <p:txBody>
          <a:bodyPr wrap="none" rtlCol="0">
            <a:spAutoFit/>
          </a:bodyPr>
          <a:lstStyle/>
          <a:p>
            <a:r>
              <a:rPr lang="en-US" sz="4000" b="1" dirty="0"/>
              <a:t>K-FOLD CROSS-VALIDATION</a:t>
            </a:r>
          </a:p>
        </p:txBody>
      </p:sp>
      <p:sp>
        <p:nvSpPr>
          <p:cNvPr id="9" name="TextBox 8">
            <a:extLst>
              <a:ext uri="{FF2B5EF4-FFF2-40B4-BE49-F238E27FC236}">
                <a16:creationId xmlns:a16="http://schemas.microsoft.com/office/drawing/2014/main" id="{B8C793BC-7F58-4E19-86E8-4CDB8FC27ECA}"/>
              </a:ext>
            </a:extLst>
          </p:cNvPr>
          <p:cNvSpPr txBox="1"/>
          <p:nvPr/>
        </p:nvSpPr>
        <p:spPr>
          <a:xfrm>
            <a:off x="589045" y="2107543"/>
            <a:ext cx="7857846" cy="1477328"/>
          </a:xfrm>
          <a:prstGeom prst="rect">
            <a:avLst/>
          </a:prstGeom>
          <a:noFill/>
        </p:spPr>
        <p:txBody>
          <a:bodyPr wrap="square" rtlCol="0">
            <a:spAutoFit/>
          </a:bodyPr>
          <a:lstStyle/>
          <a:p>
            <a:r>
              <a:rPr lang="en-US" dirty="0"/>
              <a:t>Cross validation is the averaged generalization of the test-train split. The dataset is split in k equally sized folds, and k models are trained with each fold being held out in one model. In situations where model training is relatively quick, or can be parallelized simply this will generally outperform a test-train or test-</a:t>
            </a:r>
            <a:r>
              <a:rPr lang="en-US" dirty="0" err="1"/>
              <a:t>val</a:t>
            </a:r>
            <a:r>
              <a:rPr lang="en-US" dirty="0"/>
              <a:t>-train split in preventing overfitting and increasing performance.</a:t>
            </a:r>
          </a:p>
        </p:txBody>
      </p:sp>
      <p:pic>
        <p:nvPicPr>
          <p:cNvPr id="8" name="Picture 2" descr="https://ethen8181.github.io/machine-learning/model_selection/img/kfolds.png">
            <a:extLst>
              <a:ext uri="{FF2B5EF4-FFF2-40B4-BE49-F238E27FC236}">
                <a16:creationId xmlns:a16="http://schemas.microsoft.com/office/drawing/2014/main" id="{E407BCBF-C69B-4C78-81A1-4BEF2EE26E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2916" y="3584871"/>
            <a:ext cx="5058168" cy="3041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893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4643579" cy="400110"/>
          </a:xfrm>
          <a:prstGeom prst="rect">
            <a:avLst/>
          </a:prstGeom>
          <a:noFill/>
        </p:spPr>
        <p:txBody>
          <a:bodyPr wrap="none" rtlCol="0">
            <a:spAutoFit/>
          </a:bodyPr>
          <a:lstStyle/>
          <a:p>
            <a:r>
              <a:rPr lang="en-US" sz="2000" b="1" dirty="0"/>
              <a:t>HYPERPARAMETERS (AND TUNING THEM)</a:t>
            </a:r>
          </a:p>
        </p:txBody>
      </p:sp>
      <p:sp>
        <p:nvSpPr>
          <p:cNvPr id="11" name="TextBox 10"/>
          <p:cNvSpPr txBox="1"/>
          <p:nvPr/>
        </p:nvSpPr>
        <p:spPr>
          <a:xfrm>
            <a:off x="589045" y="1315523"/>
            <a:ext cx="6810326" cy="707886"/>
          </a:xfrm>
          <a:prstGeom prst="rect">
            <a:avLst/>
          </a:prstGeom>
          <a:noFill/>
        </p:spPr>
        <p:txBody>
          <a:bodyPr wrap="none" rtlCol="0">
            <a:spAutoFit/>
          </a:bodyPr>
          <a:lstStyle/>
          <a:p>
            <a:r>
              <a:rPr lang="en-US" sz="4000" b="1" dirty="0"/>
              <a:t>WHAT IS A HYPERPARAMETER?</a:t>
            </a:r>
          </a:p>
        </p:txBody>
      </p:sp>
      <p:sp>
        <p:nvSpPr>
          <p:cNvPr id="10" name="TextBox 9"/>
          <p:cNvSpPr txBox="1"/>
          <p:nvPr/>
        </p:nvSpPr>
        <p:spPr>
          <a:xfrm>
            <a:off x="589045" y="2107543"/>
            <a:ext cx="7857846" cy="2585323"/>
          </a:xfrm>
          <a:prstGeom prst="rect">
            <a:avLst/>
          </a:prstGeom>
          <a:noFill/>
        </p:spPr>
        <p:txBody>
          <a:bodyPr wrap="square" rtlCol="0">
            <a:spAutoFit/>
          </a:bodyPr>
          <a:lstStyle/>
          <a:p>
            <a:r>
              <a:rPr lang="en-US" dirty="0"/>
              <a:t>Hyperparameters are </a:t>
            </a:r>
            <a:r>
              <a:rPr lang="en-US" b="1" dirty="0"/>
              <a:t>fixed</a:t>
            </a:r>
            <a:r>
              <a:rPr lang="en-US" dirty="0"/>
              <a:t> values set prior to training which affect how machine learning algorithms operate. Some parameters affect the selection and classification decisions made, where others just affect training speed and quality.</a:t>
            </a:r>
          </a:p>
          <a:p>
            <a:endParaRPr lang="en-US" dirty="0"/>
          </a:p>
          <a:p>
            <a:r>
              <a:rPr lang="en-US" dirty="0"/>
              <a:t>These can have a huge impact on how the model performs, and informed selection can increase accuracy, reduce training time, and prevent overfitting.</a:t>
            </a:r>
          </a:p>
          <a:p>
            <a:endParaRPr lang="en-US" dirty="0"/>
          </a:p>
          <a:p>
            <a:r>
              <a:rPr lang="en-US" dirty="0"/>
              <a:t>We can use cross-validation to help select ideal parameters plus techniques such as grid search, random walks, and Bayesian optimization. </a:t>
            </a:r>
          </a:p>
        </p:txBody>
      </p:sp>
      <p:pic>
        <p:nvPicPr>
          <p:cNvPr id="8" name="Picture 2" descr="https://blog.ml.cmu.edu/wp-content/uploads/2018/12/heatmap.001-min.jpeg">
            <a:extLst>
              <a:ext uri="{FF2B5EF4-FFF2-40B4-BE49-F238E27FC236}">
                <a16:creationId xmlns:a16="http://schemas.microsoft.com/office/drawing/2014/main" id="{1FB7D603-E348-4C94-BB09-60D6FC6692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018" y="4753753"/>
            <a:ext cx="5123964" cy="1937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707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2620461" cy="400110"/>
          </a:xfrm>
          <a:prstGeom prst="rect">
            <a:avLst/>
          </a:prstGeom>
          <a:noFill/>
        </p:spPr>
        <p:txBody>
          <a:bodyPr wrap="none" rtlCol="0">
            <a:spAutoFit/>
          </a:bodyPr>
          <a:lstStyle/>
          <a:p>
            <a:r>
              <a:rPr lang="en-US" sz="2000" b="1" dirty="0"/>
              <a:t>MODEL ASSUMPTIONS</a:t>
            </a:r>
          </a:p>
        </p:txBody>
      </p:sp>
      <p:sp>
        <p:nvSpPr>
          <p:cNvPr id="11" name="TextBox 10"/>
          <p:cNvSpPr txBox="1"/>
          <p:nvPr/>
        </p:nvSpPr>
        <p:spPr>
          <a:xfrm>
            <a:off x="589045" y="1315523"/>
            <a:ext cx="7176067" cy="707886"/>
          </a:xfrm>
          <a:prstGeom prst="rect">
            <a:avLst/>
          </a:prstGeom>
          <a:noFill/>
        </p:spPr>
        <p:txBody>
          <a:bodyPr wrap="none" rtlCol="0">
            <a:spAutoFit/>
          </a:bodyPr>
          <a:lstStyle/>
          <a:p>
            <a:r>
              <a:rPr lang="en-US" sz="4000" b="1" dirty="0"/>
              <a:t>WHY DO WE VALIDATE MODELS?</a:t>
            </a:r>
          </a:p>
        </p:txBody>
      </p:sp>
      <p:sp>
        <p:nvSpPr>
          <p:cNvPr id="10" name="TextBox 9"/>
          <p:cNvSpPr txBox="1"/>
          <p:nvPr/>
        </p:nvSpPr>
        <p:spPr>
          <a:xfrm>
            <a:off x="589045" y="2107543"/>
            <a:ext cx="7857846" cy="2308324"/>
          </a:xfrm>
          <a:prstGeom prst="rect">
            <a:avLst/>
          </a:prstGeom>
          <a:noFill/>
        </p:spPr>
        <p:txBody>
          <a:bodyPr wrap="square" rtlCol="0">
            <a:spAutoFit/>
          </a:bodyPr>
          <a:lstStyle/>
          <a:p>
            <a:r>
              <a:rPr lang="en-US" dirty="0"/>
              <a:t>Almost all traditional statistical models (OLS, Logistic Regression, ANOVA, etc.) have strict assumptions associated with them. Failure to validate these assumptions can result in misleading model performance diagnostics.</a:t>
            </a:r>
          </a:p>
          <a:p>
            <a:endParaRPr lang="en-US" dirty="0"/>
          </a:p>
          <a:p>
            <a:r>
              <a:rPr lang="en-US" dirty="0"/>
              <a:t>While most other machine learning have relatively few true assumptions, it means that extensive EDA and diagnostic evaluation are required. It’s also generally considered best practice to baseline model performance against a “traditional” model.</a:t>
            </a:r>
          </a:p>
        </p:txBody>
      </p:sp>
      <p:grpSp>
        <p:nvGrpSpPr>
          <p:cNvPr id="4" name="Group 3">
            <a:extLst>
              <a:ext uri="{FF2B5EF4-FFF2-40B4-BE49-F238E27FC236}">
                <a16:creationId xmlns:a16="http://schemas.microsoft.com/office/drawing/2014/main" id="{836728D9-4FC2-401D-94F6-12887ABAA196}"/>
              </a:ext>
            </a:extLst>
          </p:cNvPr>
          <p:cNvGrpSpPr/>
          <p:nvPr/>
        </p:nvGrpSpPr>
        <p:grpSpPr>
          <a:xfrm>
            <a:off x="658573" y="4536577"/>
            <a:ext cx="7826855" cy="1944547"/>
            <a:chOff x="658573" y="4500001"/>
            <a:chExt cx="7826855" cy="1944547"/>
          </a:xfrm>
        </p:grpSpPr>
        <p:pic>
          <p:nvPicPr>
            <p:cNvPr id="8" name="Picture 2" descr="https://d2mvzyuse3lwjc.cloudfront.net/doc/en/UserGuide/images/Graphic_Residual_Analysis/Graphic_Residual_Analysis-2.jpg?v=10728">
              <a:extLst>
                <a:ext uri="{FF2B5EF4-FFF2-40B4-BE49-F238E27FC236}">
                  <a16:creationId xmlns:a16="http://schemas.microsoft.com/office/drawing/2014/main" id="{10C403A9-5732-4BAD-AE23-F553A8D31F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0000"/>
            <a:stretch/>
          </p:blipFill>
          <p:spPr bwMode="auto">
            <a:xfrm>
              <a:off x="4906485" y="4583723"/>
              <a:ext cx="3578943" cy="177710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s://d2mvzyuse3lwjc.cloudfront.net/doc/en/UserGuide/images/Graphic_Residual_Analysis/Graphic_Residual_Analysis-2.jpg?v=10728">
              <a:extLst>
                <a:ext uri="{FF2B5EF4-FFF2-40B4-BE49-F238E27FC236}">
                  <a16:creationId xmlns:a16="http://schemas.microsoft.com/office/drawing/2014/main" id="{18823E4C-0EFC-4642-ADAA-1468DEF10D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5289"/>
            <a:stretch/>
          </p:blipFill>
          <p:spPr bwMode="auto">
            <a:xfrm>
              <a:off x="658573" y="4500001"/>
              <a:ext cx="3578943" cy="194454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17642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25755"/>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292341" cy="400110"/>
          </a:xfrm>
          <a:prstGeom prst="rect">
            <a:avLst/>
          </a:prstGeom>
          <a:noFill/>
        </p:spPr>
        <p:txBody>
          <a:bodyPr wrap="none" rtlCol="0">
            <a:spAutoFit/>
          </a:bodyPr>
          <a:lstStyle/>
          <a:p>
            <a:r>
              <a:rPr lang="en-US" sz="2000" b="1" dirty="0"/>
              <a:t>SCHEDULE</a:t>
            </a:r>
          </a:p>
        </p:txBody>
      </p:sp>
      <p:cxnSp>
        <p:nvCxnSpPr>
          <p:cNvPr id="27" name="Straight Connector 26">
            <a:extLst>
              <a:ext uri="{FF2B5EF4-FFF2-40B4-BE49-F238E27FC236}">
                <a16:creationId xmlns:a16="http://schemas.microsoft.com/office/drawing/2014/main" id="{E41A4C54-4EF6-4285-8956-D72BB49AED7F}"/>
              </a:ext>
            </a:extLst>
          </p:cNvPr>
          <p:cNvCxnSpPr/>
          <p:nvPr/>
        </p:nvCxnSpPr>
        <p:spPr>
          <a:xfrm flipH="1">
            <a:off x="758406" y="4080840"/>
            <a:ext cx="347472" cy="57607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8" name="Content Placeholder 2">
            <a:extLst>
              <a:ext uri="{FF2B5EF4-FFF2-40B4-BE49-F238E27FC236}">
                <a16:creationId xmlns:a16="http://schemas.microsoft.com/office/drawing/2014/main" id="{6F6FE9F3-11E8-46BE-9E55-4E1E8E8E57C0}"/>
              </a:ext>
            </a:extLst>
          </p:cNvPr>
          <p:cNvSpPr txBox="1">
            <a:spLocks/>
          </p:cNvSpPr>
          <p:nvPr/>
        </p:nvSpPr>
        <p:spPr bwMode="auto">
          <a:xfrm>
            <a:off x="1186552" y="1865838"/>
            <a:ext cx="7127966" cy="4663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defTabSz="457200" rtl="0" eaLnBrk="0" fontAlgn="base" hangingPunct="0">
              <a:lnSpc>
                <a:spcPct val="120000"/>
              </a:lnSpc>
              <a:spcBef>
                <a:spcPts val="600"/>
              </a:spcBef>
              <a:spcAft>
                <a:spcPct val="0"/>
              </a:spcAft>
              <a:buFont typeface="Arial" panose="020B0604020202020204" pitchFamily="34" charset="0"/>
              <a:buNone/>
              <a:defRPr sz="2000" kern="1200" baseline="0">
                <a:solidFill>
                  <a:schemeClr val="accent1"/>
                </a:solidFill>
                <a:latin typeface="Arial"/>
                <a:ea typeface="+mn-ea"/>
                <a:cs typeface="Arial"/>
              </a:defRPr>
            </a:lvl1pPr>
            <a:lvl2pPr marL="457200" indent="0" algn="l" defTabSz="457200" rtl="0" eaLnBrk="0" fontAlgn="base" hangingPunct="0">
              <a:spcBef>
                <a:spcPct val="20000"/>
              </a:spcBef>
              <a:spcAft>
                <a:spcPct val="0"/>
              </a:spcAft>
              <a:buFont typeface="Arial" panose="020B0604020202020204" pitchFamily="34" charset="0"/>
              <a:buNone/>
              <a:defRPr sz="1400" kern="1200">
                <a:solidFill>
                  <a:schemeClr val="accent1"/>
                </a:solidFill>
                <a:latin typeface="Arial"/>
                <a:ea typeface="+mn-ea"/>
                <a:cs typeface="Arial"/>
              </a:defRPr>
            </a:lvl2pPr>
            <a:lvl3pPr marL="1143000" indent="-228600" algn="l" defTabSz="457200" rtl="0" eaLnBrk="0" fontAlgn="base" hangingPunct="0">
              <a:spcBef>
                <a:spcPct val="20000"/>
              </a:spcBef>
              <a:spcAft>
                <a:spcPct val="0"/>
              </a:spcAft>
              <a:buFont typeface="Arial" panose="020B0604020202020204" pitchFamily="34" charset="0"/>
              <a:buChar char="•"/>
              <a:defRPr sz="1200" kern="1200">
                <a:solidFill>
                  <a:schemeClr val="accent1"/>
                </a:solidFill>
                <a:latin typeface="Arial"/>
                <a:ea typeface="+mn-ea"/>
                <a:cs typeface="Arial"/>
              </a:defRPr>
            </a:lvl3pPr>
            <a:lvl4pPr marL="1600200" indent="-228600" algn="l" defTabSz="457200" rtl="0" eaLnBrk="0" fontAlgn="base" hangingPunct="0">
              <a:spcBef>
                <a:spcPct val="20000"/>
              </a:spcBef>
              <a:spcAft>
                <a:spcPct val="0"/>
              </a:spcAft>
              <a:buFont typeface="Arial" panose="020B0604020202020204" pitchFamily="34" charset="0"/>
              <a:buChar char="–"/>
              <a:defRPr sz="1200" kern="1200">
                <a:solidFill>
                  <a:schemeClr val="accent1"/>
                </a:solidFill>
                <a:latin typeface="Arial"/>
                <a:ea typeface="+mn-ea"/>
                <a:cs typeface="Arial"/>
              </a:defRPr>
            </a:lvl4pPr>
            <a:lvl5pPr marL="2057400" indent="-228600" algn="l" defTabSz="457200" rtl="0" eaLnBrk="0" fontAlgn="base" hangingPunct="0">
              <a:spcBef>
                <a:spcPct val="20000"/>
              </a:spcBef>
              <a:spcAft>
                <a:spcPct val="0"/>
              </a:spcAft>
              <a:buFont typeface="Arial" panose="020B0604020202020204" pitchFamily="34" charset="0"/>
              <a:buChar char="»"/>
              <a:defRPr sz="1200" kern="1200">
                <a:solidFill>
                  <a:schemeClr val="accent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0" fontAlgn="base" latinLnBrk="0" hangingPunct="0">
              <a:lnSpc>
                <a:spcPct val="175000"/>
              </a:lnSpc>
              <a:spcBef>
                <a:spcPts val="600"/>
              </a:spcBef>
              <a:spcAft>
                <a:spcPct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chemeClr val="tx1"/>
                </a:solidFill>
                <a:effectLst/>
                <a:uLnTx/>
                <a:uFillTx/>
                <a:latin typeface="+mj-lt"/>
                <a:ea typeface="Verdana" panose="020B0604030504040204" pitchFamily="34" charset="0"/>
                <a:cs typeface="Verdana" panose="020B0604030504040204" pitchFamily="34" charset="0"/>
              </a:rPr>
              <a:t>What is machine learning?</a:t>
            </a:r>
          </a:p>
          <a:p>
            <a:pPr marL="0" marR="0" lvl="0" indent="0" algn="l" defTabSz="457200" rtl="0" eaLnBrk="0" fontAlgn="base" latinLnBrk="0" hangingPunct="0">
              <a:lnSpc>
                <a:spcPct val="175000"/>
              </a:lnSpc>
              <a:spcBef>
                <a:spcPts val="600"/>
              </a:spcBef>
              <a:spcAft>
                <a:spcPct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chemeClr val="tx1"/>
                </a:solidFill>
                <a:effectLst/>
                <a:uLnTx/>
                <a:uFillTx/>
                <a:latin typeface="+mj-lt"/>
                <a:ea typeface="Verdana" panose="020B0604030504040204" pitchFamily="34" charset="0"/>
                <a:cs typeface="Verdana" panose="020B0604030504040204" pitchFamily="34" charset="0"/>
              </a:rPr>
              <a:t>     How do we develop a model?</a:t>
            </a:r>
          </a:p>
          <a:p>
            <a:pPr marL="0" marR="0" lvl="0" indent="0" algn="l" defTabSz="457200" rtl="0" eaLnBrk="0" fontAlgn="base" latinLnBrk="0" hangingPunct="0">
              <a:lnSpc>
                <a:spcPct val="175000"/>
              </a:lnSpc>
              <a:spcBef>
                <a:spcPts val="600"/>
              </a:spcBef>
              <a:spcAft>
                <a:spcPct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chemeClr val="tx1"/>
                </a:solidFill>
                <a:effectLst/>
                <a:uLnTx/>
                <a:uFillTx/>
                <a:latin typeface="+mj-lt"/>
                <a:ea typeface="Verdana" panose="020B0604030504040204" pitchFamily="34" charset="0"/>
                <a:cs typeface="Verdana" panose="020B0604030504040204" pitchFamily="34" charset="0"/>
              </a:rPr>
              <a:t>Inferential vs. predictive modeling</a:t>
            </a:r>
          </a:p>
          <a:p>
            <a:pPr marL="0" marR="0" lvl="0" indent="0" algn="l" defTabSz="457200" rtl="0" eaLnBrk="0" fontAlgn="base" latinLnBrk="0" hangingPunct="0">
              <a:lnSpc>
                <a:spcPct val="175000"/>
              </a:lnSpc>
              <a:spcBef>
                <a:spcPts val="600"/>
              </a:spcBef>
              <a:spcAft>
                <a:spcPct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chemeClr val="tx1"/>
                </a:solidFill>
                <a:effectLst/>
                <a:uLnTx/>
                <a:uFillTx/>
                <a:latin typeface="+mj-lt"/>
                <a:ea typeface="Verdana" panose="020B0604030504040204" pitchFamily="34" charset="0"/>
                <a:cs typeface="Verdana" panose="020B0604030504040204" pitchFamily="34" charset="0"/>
              </a:rPr>
              <a:t>	Types of learning and models</a:t>
            </a:r>
          </a:p>
          <a:p>
            <a:pPr marL="0" marR="0" lvl="0" indent="0" algn="l" defTabSz="457200" rtl="0" eaLnBrk="0" fontAlgn="base" latinLnBrk="0" hangingPunct="0">
              <a:lnSpc>
                <a:spcPct val="175000"/>
              </a:lnSpc>
              <a:spcBef>
                <a:spcPts val="600"/>
              </a:spcBef>
              <a:spcAft>
                <a:spcPct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chemeClr val="tx1"/>
                </a:solidFill>
                <a:effectLst/>
                <a:uLnTx/>
                <a:uFillTx/>
                <a:latin typeface="+mj-lt"/>
                <a:ea typeface="Verdana" panose="020B0604030504040204" pitchFamily="34" charset="0"/>
                <a:cs typeface="Verdana" panose="020B0604030504040204" pitchFamily="34" charset="0"/>
              </a:rPr>
              <a:t>Common pitfalls and model validation</a:t>
            </a:r>
          </a:p>
          <a:p>
            <a:pPr lvl="1">
              <a:lnSpc>
                <a:spcPct val="175000"/>
              </a:lnSpc>
              <a:defRPr/>
            </a:pPr>
            <a:r>
              <a:rPr lang="en-US" sz="2000" dirty="0">
                <a:solidFill>
                  <a:schemeClr val="tx1"/>
                </a:solidFill>
                <a:latin typeface="+mj-lt"/>
                <a:ea typeface="Verdana" panose="020B0604030504040204" pitchFamily="34" charset="0"/>
                <a:cs typeface="Verdana" panose="020B0604030504040204" pitchFamily="34" charset="0"/>
              </a:rPr>
              <a:t>Hyperparameters (and tuning them)</a:t>
            </a:r>
            <a:r>
              <a:rPr kumimoji="0" lang="en-US" sz="2000" b="0" i="0" u="none" strike="noStrike" kern="1200" cap="none" spc="0" normalizeH="0" baseline="0" noProof="0" dirty="0">
                <a:ln>
                  <a:noFill/>
                </a:ln>
                <a:solidFill>
                  <a:schemeClr val="tx1"/>
                </a:solidFill>
                <a:effectLst/>
                <a:uLnTx/>
                <a:uFillTx/>
                <a:latin typeface="+mj-lt"/>
                <a:ea typeface="Verdana" panose="020B0604030504040204" pitchFamily="34" charset="0"/>
                <a:cs typeface="Verdana" panose="020B0604030504040204" pitchFamily="34" charset="0"/>
              </a:rPr>
              <a:t>     </a:t>
            </a:r>
          </a:p>
          <a:p>
            <a:pPr lvl="0">
              <a:lnSpc>
                <a:spcPct val="175000"/>
              </a:lnSpc>
              <a:defRPr/>
            </a:pPr>
            <a:r>
              <a:rPr lang="en-US" dirty="0">
                <a:solidFill>
                  <a:schemeClr val="tx1"/>
                </a:solidFill>
                <a:latin typeface="+mj-lt"/>
                <a:ea typeface="Verdana" panose="020B0604030504040204" pitchFamily="34" charset="0"/>
                <a:cs typeface="Verdana" panose="020B0604030504040204" pitchFamily="34" charset="0"/>
              </a:rPr>
              <a:t>Model assumptions</a:t>
            </a:r>
            <a:endParaRPr kumimoji="0" lang="en-US" sz="2000" b="0" i="0" u="none" strike="noStrike" kern="1200" cap="none" spc="0" normalizeH="0" baseline="0" noProof="0" dirty="0">
              <a:ln>
                <a:noFill/>
              </a:ln>
              <a:solidFill>
                <a:schemeClr val="tx1"/>
              </a:solidFill>
              <a:effectLst/>
              <a:uLnTx/>
              <a:uFillTx/>
              <a:latin typeface="+mj-lt"/>
              <a:ea typeface="Verdana" panose="020B0604030504040204" pitchFamily="34" charset="0"/>
              <a:cs typeface="Verdana" panose="020B0604030504040204" pitchFamily="34" charset="0"/>
            </a:endParaRPr>
          </a:p>
        </p:txBody>
      </p:sp>
      <p:cxnSp>
        <p:nvCxnSpPr>
          <p:cNvPr id="29" name="Straight Connector 28">
            <a:extLst>
              <a:ext uri="{FF2B5EF4-FFF2-40B4-BE49-F238E27FC236}">
                <a16:creationId xmlns:a16="http://schemas.microsoft.com/office/drawing/2014/main" id="{A76587BF-5A0B-4987-AD54-295F83626452}"/>
              </a:ext>
            </a:extLst>
          </p:cNvPr>
          <p:cNvCxnSpPr/>
          <p:nvPr/>
        </p:nvCxnSpPr>
        <p:spPr>
          <a:xfrm>
            <a:off x="757408" y="2247714"/>
            <a:ext cx="351014" cy="57749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7B39E3A2-E92C-4D4B-A094-2C2F33F73722}"/>
              </a:ext>
            </a:extLst>
          </p:cNvPr>
          <p:cNvCxnSpPr/>
          <p:nvPr/>
        </p:nvCxnSpPr>
        <p:spPr>
          <a:xfrm>
            <a:off x="757408" y="3430546"/>
            <a:ext cx="351014" cy="57749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5700CDE-BB96-4FF8-B461-EC363DF6600B}"/>
              </a:ext>
            </a:extLst>
          </p:cNvPr>
          <p:cNvCxnSpPr/>
          <p:nvPr/>
        </p:nvCxnSpPr>
        <p:spPr>
          <a:xfrm flipH="1">
            <a:off x="770598" y="2812872"/>
            <a:ext cx="347472" cy="57607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2" name="Oval 22">
            <a:extLst>
              <a:ext uri="{FF2B5EF4-FFF2-40B4-BE49-F238E27FC236}">
                <a16:creationId xmlns:a16="http://schemas.microsoft.com/office/drawing/2014/main" id="{4EE0C23B-9EFE-48BE-B912-8E2BE6FAD324}"/>
              </a:ext>
            </a:extLst>
          </p:cNvPr>
          <p:cNvSpPr/>
          <p:nvPr/>
        </p:nvSpPr>
        <p:spPr>
          <a:xfrm>
            <a:off x="585100" y="2055071"/>
            <a:ext cx="320040" cy="320040"/>
          </a:xfrm>
          <a:prstGeom prst="ellipse">
            <a:avLst/>
          </a:prstGeom>
          <a:solidFill>
            <a:schemeClr val="accent5"/>
          </a:solidFill>
          <a:ln w="381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Arial" panose="020B0604020202020204"/>
              <a:ea typeface="+mn-ea"/>
              <a:cs typeface="Arial" panose="020B0604020202020204" pitchFamily="34" charset="0"/>
            </a:endParaRPr>
          </a:p>
        </p:txBody>
      </p:sp>
      <p:sp>
        <p:nvSpPr>
          <p:cNvPr id="33" name="Oval 32">
            <a:extLst>
              <a:ext uri="{FF2B5EF4-FFF2-40B4-BE49-F238E27FC236}">
                <a16:creationId xmlns:a16="http://schemas.microsoft.com/office/drawing/2014/main" id="{270BABD3-E92B-43B5-8D7B-D248200261BF}"/>
              </a:ext>
            </a:extLst>
          </p:cNvPr>
          <p:cNvSpPr/>
          <p:nvPr/>
        </p:nvSpPr>
        <p:spPr>
          <a:xfrm>
            <a:off x="938238" y="2652398"/>
            <a:ext cx="320040" cy="320040"/>
          </a:xfrm>
          <a:prstGeom prst="ellipse">
            <a:avLst/>
          </a:prstGeom>
          <a:solidFill>
            <a:srgbClr val="92D403"/>
          </a:solidFill>
          <a:ln w="381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Arial" panose="020B0604020202020204"/>
              <a:ea typeface="+mn-ea"/>
              <a:cs typeface="Arial" panose="020B0604020202020204" pitchFamily="34" charset="0"/>
            </a:endParaRPr>
          </a:p>
        </p:txBody>
      </p:sp>
      <p:sp>
        <p:nvSpPr>
          <p:cNvPr id="34" name="Oval 22">
            <a:extLst>
              <a:ext uri="{FF2B5EF4-FFF2-40B4-BE49-F238E27FC236}">
                <a16:creationId xmlns:a16="http://schemas.microsoft.com/office/drawing/2014/main" id="{C9CE8951-00A2-4A81-B519-C1B47251F1E8}"/>
              </a:ext>
            </a:extLst>
          </p:cNvPr>
          <p:cNvSpPr/>
          <p:nvPr/>
        </p:nvSpPr>
        <p:spPr>
          <a:xfrm>
            <a:off x="585100" y="3249725"/>
            <a:ext cx="320040" cy="320040"/>
          </a:xfrm>
          <a:prstGeom prst="ellipse">
            <a:avLst/>
          </a:prstGeom>
          <a:solidFill>
            <a:schemeClr val="accent5"/>
          </a:solidFill>
          <a:ln w="38100" cap="flat" cmpd="sng" algn="ctr">
            <a:noFill/>
            <a:prstDash val="solid"/>
          </a:ln>
          <a:effectLst/>
        </p:spPr>
        <p:txBody>
          <a:bodyPr rtlCol="0" anchor="ctr"/>
          <a:lstStyle/>
          <a:p>
            <a:pPr algn="ctr"/>
            <a:endParaRPr lang="en-US" sz="2400" kern="0" dirty="0">
              <a:solidFill>
                <a:srgbClr val="FFFFFF"/>
              </a:solidFill>
              <a:latin typeface="Arial" panose="020B0604020202020204"/>
              <a:cs typeface="Arial" panose="020B0604020202020204" pitchFamily="34" charset="0"/>
            </a:endParaRPr>
          </a:p>
        </p:txBody>
      </p:sp>
      <p:sp>
        <p:nvSpPr>
          <p:cNvPr id="35" name="Oval 22">
            <a:extLst>
              <a:ext uri="{FF2B5EF4-FFF2-40B4-BE49-F238E27FC236}">
                <a16:creationId xmlns:a16="http://schemas.microsoft.com/office/drawing/2014/main" id="{4070DDB2-8123-4C39-B3E2-BC31E5A31C53}"/>
              </a:ext>
            </a:extLst>
          </p:cNvPr>
          <p:cNvSpPr/>
          <p:nvPr/>
        </p:nvSpPr>
        <p:spPr>
          <a:xfrm>
            <a:off x="938238" y="3847052"/>
            <a:ext cx="320040" cy="320040"/>
          </a:xfrm>
          <a:prstGeom prst="ellipse">
            <a:avLst/>
          </a:prstGeom>
          <a:solidFill>
            <a:srgbClr val="92D403"/>
          </a:solidFill>
          <a:ln w="381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Arial" panose="020B0604020202020204"/>
              <a:ea typeface="+mn-ea"/>
              <a:cs typeface="Arial" panose="020B0604020202020204" pitchFamily="34" charset="0"/>
            </a:endParaRPr>
          </a:p>
        </p:txBody>
      </p:sp>
      <p:cxnSp>
        <p:nvCxnSpPr>
          <p:cNvPr id="36" name="Straight Connector 35">
            <a:extLst>
              <a:ext uri="{FF2B5EF4-FFF2-40B4-BE49-F238E27FC236}">
                <a16:creationId xmlns:a16="http://schemas.microsoft.com/office/drawing/2014/main" id="{0FEBF8AE-5695-401F-93E5-38419AE75749}"/>
              </a:ext>
            </a:extLst>
          </p:cNvPr>
          <p:cNvCxnSpPr/>
          <p:nvPr/>
        </p:nvCxnSpPr>
        <p:spPr>
          <a:xfrm>
            <a:off x="745216" y="4698514"/>
            <a:ext cx="351014" cy="57749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7" name="Oval 22">
            <a:extLst>
              <a:ext uri="{FF2B5EF4-FFF2-40B4-BE49-F238E27FC236}">
                <a16:creationId xmlns:a16="http://schemas.microsoft.com/office/drawing/2014/main" id="{2EE7A2FE-472C-4019-B4A5-C895F71BB7BB}"/>
              </a:ext>
            </a:extLst>
          </p:cNvPr>
          <p:cNvSpPr/>
          <p:nvPr/>
        </p:nvSpPr>
        <p:spPr>
          <a:xfrm>
            <a:off x="572908" y="4517693"/>
            <a:ext cx="320040" cy="320040"/>
          </a:xfrm>
          <a:prstGeom prst="ellipse">
            <a:avLst/>
          </a:prstGeom>
          <a:solidFill>
            <a:schemeClr val="accent5"/>
          </a:solidFill>
          <a:ln w="38100" cap="flat" cmpd="sng" algn="ctr">
            <a:noFill/>
            <a:prstDash val="solid"/>
          </a:ln>
          <a:effectLst/>
        </p:spPr>
        <p:txBody>
          <a:bodyPr rtlCol="0" anchor="ctr"/>
          <a:lstStyle/>
          <a:p>
            <a:pPr algn="ctr"/>
            <a:endParaRPr lang="en-US" sz="2400" kern="0" dirty="0">
              <a:solidFill>
                <a:srgbClr val="FFFFFF"/>
              </a:solidFill>
              <a:latin typeface="Arial" panose="020B0604020202020204"/>
              <a:cs typeface="Arial" panose="020B0604020202020204" pitchFamily="34" charset="0"/>
            </a:endParaRPr>
          </a:p>
        </p:txBody>
      </p:sp>
      <p:cxnSp>
        <p:nvCxnSpPr>
          <p:cNvPr id="38" name="Straight Connector 37">
            <a:extLst>
              <a:ext uri="{FF2B5EF4-FFF2-40B4-BE49-F238E27FC236}">
                <a16:creationId xmlns:a16="http://schemas.microsoft.com/office/drawing/2014/main" id="{9B4D619C-2EF9-4EDD-BF42-ECEFDE659B65}"/>
              </a:ext>
            </a:extLst>
          </p:cNvPr>
          <p:cNvCxnSpPr/>
          <p:nvPr/>
        </p:nvCxnSpPr>
        <p:spPr>
          <a:xfrm flipH="1">
            <a:off x="765526" y="5284373"/>
            <a:ext cx="347472" cy="57607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9" name="Oval 22">
            <a:extLst>
              <a:ext uri="{FF2B5EF4-FFF2-40B4-BE49-F238E27FC236}">
                <a16:creationId xmlns:a16="http://schemas.microsoft.com/office/drawing/2014/main" id="{8F9D1345-FBCC-42C3-9CDA-C12C97DF14F6}"/>
              </a:ext>
            </a:extLst>
          </p:cNvPr>
          <p:cNvSpPr/>
          <p:nvPr/>
        </p:nvSpPr>
        <p:spPr>
          <a:xfrm>
            <a:off x="580028" y="5721226"/>
            <a:ext cx="320040" cy="320040"/>
          </a:xfrm>
          <a:prstGeom prst="ellipse">
            <a:avLst/>
          </a:prstGeom>
          <a:solidFill>
            <a:schemeClr val="accent5"/>
          </a:solidFill>
          <a:ln w="38100" cap="flat" cmpd="sng" algn="ctr">
            <a:noFill/>
            <a:prstDash val="solid"/>
          </a:ln>
          <a:effectLst/>
        </p:spPr>
        <p:txBody>
          <a:bodyPr rtlCol="0" anchor="ctr"/>
          <a:lstStyle/>
          <a:p>
            <a:pPr algn="ctr"/>
            <a:endParaRPr lang="en-US" sz="2400" kern="0" dirty="0">
              <a:solidFill>
                <a:srgbClr val="FFFFFF"/>
              </a:solidFill>
              <a:latin typeface="Arial" panose="020B0604020202020204"/>
              <a:cs typeface="Arial" panose="020B0604020202020204" pitchFamily="34" charset="0"/>
            </a:endParaRPr>
          </a:p>
        </p:txBody>
      </p:sp>
      <p:sp>
        <p:nvSpPr>
          <p:cNvPr id="40" name="Oval 22">
            <a:extLst>
              <a:ext uri="{FF2B5EF4-FFF2-40B4-BE49-F238E27FC236}">
                <a16:creationId xmlns:a16="http://schemas.microsoft.com/office/drawing/2014/main" id="{2A00B91A-AF93-4613-BD69-02B7C20936EF}"/>
              </a:ext>
            </a:extLst>
          </p:cNvPr>
          <p:cNvSpPr/>
          <p:nvPr/>
        </p:nvSpPr>
        <p:spPr>
          <a:xfrm>
            <a:off x="938238" y="5115020"/>
            <a:ext cx="320040" cy="320040"/>
          </a:xfrm>
          <a:prstGeom prst="ellipse">
            <a:avLst/>
          </a:prstGeom>
          <a:solidFill>
            <a:srgbClr val="92D403"/>
          </a:solidFill>
          <a:ln w="381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Arial" panose="020B0604020202020204"/>
              <a:ea typeface="+mn-ea"/>
              <a:cs typeface="Arial" panose="020B0604020202020204" pitchFamily="34" charset="0"/>
            </a:endParaRPr>
          </a:p>
        </p:txBody>
      </p:sp>
    </p:spTree>
    <p:extLst>
      <p:ext uri="{BB962C8B-B14F-4D97-AF65-F5344CB8AC3E}">
        <p14:creationId xmlns:p14="http://schemas.microsoft.com/office/powerpoint/2010/main" val="2732745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866601" cy="400110"/>
          </a:xfrm>
          <a:prstGeom prst="rect">
            <a:avLst/>
          </a:prstGeom>
          <a:noFill/>
        </p:spPr>
        <p:txBody>
          <a:bodyPr wrap="none" rtlCol="0">
            <a:spAutoFit/>
          </a:bodyPr>
          <a:lstStyle/>
          <a:p>
            <a:r>
              <a:rPr lang="en-US" sz="2000" b="1" dirty="0"/>
              <a:t>INTRODUCTION</a:t>
            </a:r>
          </a:p>
        </p:txBody>
      </p:sp>
      <p:sp>
        <p:nvSpPr>
          <p:cNvPr id="11" name="TextBox 10"/>
          <p:cNvSpPr txBox="1"/>
          <p:nvPr/>
        </p:nvSpPr>
        <p:spPr>
          <a:xfrm>
            <a:off x="589045" y="1315523"/>
            <a:ext cx="6731843" cy="707886"/>
          </a:xfrm>
          <a:prstGeom prst="rect">
            <a:avLst/>
          </a:prstGeom>
          <a:noFill/>
        </p:spPr>
        <p:txBody>
          <a:bodyPr wrap="none" rtlCol="0">
            <a:spAutoFit/>
          </a:bodyPr>
          <a:lstStyle/>
          <a:p>
            <a:r>
              <a:rPr lang="en-US" sz="4000" b="1" dirty="0"/>
              <a:t>WHAT IS MACHINE LEARNING?</a:t>
            </a:r>
          </a:p>
        </p:txBody>
      </p:sp>
      <p:sp>
        <p:nvSpPr>
          <p:cNvPr id="10" name="TextBox 9"/>
          <p:cNvSpPr txBox="1"/>
          <p:nvPr/>
        </p:nvSpPr>
        <p:spPr>
          <a:xfrm>
            <a:off x="589045" y="2107543"/>
            <a:ext cx="7857846" cy="1200329"/>
          </a:xfrm>
          <a:prstGeom prst="rect">
            <a:avLst/>
          </a:prstGeom>
          <a:noFill/>
        </p:spPr>
        <p:txBody>
          <a:bodyPr wrap="square" rtlCol="0">
            <a:spAutoFit/>
          </a:bodyPr>
          <a:lstStyle/>
          <a:p>
            <a:r>
              <a:rPr lang="en-US" dirty="0"/>
              <a:t>One of the most popular ways of untangling the nebulous definitions around machine learning and data science is Drew Conway's Venn diagram. Machine learning is the intersection between mathematics, statistics and computer science.  When applied to real world problems, this is data science.</a:t>
            </a:r>
          </a:p>
        </p:txBody>
      </p:sp>
      <p:grpSp>
        <p:nvGrpSpPr>
          <p:cNvPr id="12" name="Group 11">
            <a:extLst>
              <a:ext uri="{FF2B5EF4-FFF2-40B4-BE49-F238E27FC236}">
                <a16:creationId xmlns:a16="http://schemas.microsoft.com/office/drawing/2014/main" id="{7FBB8D65-ED38-41D0-AC7C-318A136DEDFB}"/>
              </a:ext>
            </a:extLst>
          </p:cNvPr>
          <p:cNvGrpSpPr/>
          <p:nvPr/>
        </p:nvGrpSpPr>
        <p:grpSpPr>
          <a:xfrm>
            <a:off x="2844074" y="3441039"/>
            <a:ext cx="3455852" cy="3195765"/>
            <a:chOff x="2273453" y="2606535"/>
            <a:chExt cx="4181581" cy="3866876"/>
          </a:xfrm>
        </p:grpSpPr>
        <p:sp>
          <p:nvSpPr>
            <p:cNvPr id="15" name="Oval 14">
              <a:extLst>
                <a:ext uri="{FF2B5EF4-FFF2-40B4-BE49-F238E27FC236}">
                  <a16:creationId xmlns:a16="http://schemas.microsoft.com/office/drawing/2014/main" id="{AE019B87-ED13-483F-BAB8-EF612ECF323B}"/>
                </a:ext>
              </a:extLst>
            </p:cNvPr>
            <p:cNvSpPr/>
            <p:nvPr/>
          </p:nvSpPr>
          <p:spPr>
            <a:xfrm rot="2700000">
              <a:off x="3834115" y="2606535"/>
              <a:ext cx="2620919" cy="2620919"/>
            </a:xfrm>
            <a:prstGeom prst="ellipse">
              <a:avLst/>
            </a:prstGeom>
            <a:solidFill>
              <a:schemeClr val="accent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Math and Statistics</a:t>
              </a:r>
            </a:p>
          </p:txBody>
        </p:sp>
        <p:sp>
          <p:nvSpPr>
            <p:cNvPr id="16" name="Oval 15">
              <a:extLst>
                <a:ext uri="{FF2B5EF4-FFF2-40B4-BE49-F238E27FC236}">
                  <a16:creationId xmlns:a16="http://schemas.microsoft.com/office/drawing/2014/main" id="{314CDFB6-F9F1-4E0D-9AE0-1C563056B784}"/>
                </a:ext>
              </a:extLst>
            </p:cNvPr>
            <p:cNvSpPr/>
            <p:nvPr/>
          </p:nvSpPr>
          <p:spPr>
            <a:xfrm rot="-2700000">
              <a:off x="2273453" y="2606535"/>
              <a:ext cx="2620919" cy="2620919"/>
            </a:xfrm>
            <a:prstGeom prst="ellipse">
              <a:avLst/>
            </a:prstGeom>
            <a:solidFill>
              <a:srgbClr val="C71B1B">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Computer Science</a:t>
              </a:r>
            </a:p>
          </p:txBody>
        </p:sp>
        <p:sp>
          <p:nvSpPr>
            <p:cNvPr id="17" name="Oval 16">
              <a:extLst>
                <a:ext uri="{FF2B5EF4-FFF2-40B4-BE49-F238E27FC236}">
                  <a16:creationId xmlns:a16="http://schemas.microsoft.com/office/drawing/2014/main" id="{49FEBA55-631B-491E-8AF3-85DE1B81E206}"/>
                </a:ext>
              </a:extLst>
            </p:cNvPr>
            <p:cNvSpPr/>
            <p:nvPr/>
          </p:nvSpPr>
          <p:spPr>
            <a:xfrm>
              <a:off x="3085635" y="3852492"/>
              <a:ext cx="2620919" cy="2620919"/>
            </a:xfrm>
            <a:prstGeom prst="ellipse">
              <a:avLst/>
            </a:prstGeom>
            <a:solidFill>
              <a:srgbClr val="0070C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dirty="0"/>
                <a:t>Subject Matter Expertise</a:t>
              </a:r>
            </a:p>
          </p:txBody>
        </p:sp>
        <p:sp>
          <p:nvSpPr>
            <p:cNvPr id="18" name="TextBox 17">
              <a:extLst>
                <a:ext uri="{FF2B5EF4-FFF2-40B4-BE49-F238E27FC236}">
                  <a16:creationId xmlns:a16="http://schemas.microsoft.com/office/drawing/2014/main" id="{E1C574A7-E9F5-4DAE-B6E6-26547817AE12}"/>
                </a:ext>
              </a:extLst>
            </p:cNvPr>
            <p:cNvSpPr txBox="1"/>
            <p:nvPr/>
          </p:nvSpPr>
          <p:spPr>
            <a:xfrm>
              <a:off x="3922776" y="3257262"/>
              <a:ext cx="941833" cy="521373"/>
            </a:xfrm>
            <a:prstGeom prst="rect">
              <a:avLst/>
            </a:prstGeom>
            <a:noFill/>
          </p:spPr>
          <p:txBody>
            <a:bodyPr wrap="square" rtlCol="0">
              <a:spAutoFit/>
            </a:bodyPr>
            <a:lstStyle/>
            <a:p>
              <a:pPr algn="ctr"/>
              <a:r>
                <a:rPr lang="en-US" sz="1100" b="1" dirty="0">
                  <a:solidFill>
                    <a:schemeClr val="bg1"/>
                  </a:solidFill>
                </a:rPr>
                <a:t>Machine Learning</a:t>
              </a:r>
            </a:p>
          </p:txBody>
        </p:sp>
        <p:sp>
          <p:nvSpPr>
            <p:cNvPr id="20" name="TextBox 19">
              <a:extLst>
                <a:ext uri="{FF2B5EF4-FFF2-40B4-BE49-F238E27FC236}">
                  <a16:creationId xmlns:a16="http://schemas.microsoft.com/office/drawing/2014/main" id="{F3DA244C-5F34-4639-920B-7924DADF99A8}"/>
                </a:ext>
              </a:extLst>
            </p:cNvPr>
            <p:cNvSpPr txBox="1"/>
            <p:nvPr/>
          </p:nvSpPr>
          <p:spPr>
            <a:xfrm>
              <a:off x="3907325" y="4119803"/>
              <a:ext cx="941833" cy="521373"/>
            </a:xfrm>
            <a:prstGeom prst="rect">
              <a:avLst/>
            </a:prstGeom>
            <a:noFill/>
          </p:spPr>
          <p:txBody>
            <a:bodyPr wrap="square" rtlCol="0">
              <a:spAutoFit/>
            </a:bodyPr>
            <a:lstStyle/>
            <a:p>
              <a:pPr algn="ctr"/>
              <a:r>
                <a:rPr lang="en-US" sz="1100" b="1" dirty="0">
                  <a:solidFill>
                    <a:schemeClr val="bg1"/>
                  </a:solidFill>
                </a:rPr>
                <a:t>Data Science</a:t>
              </a:r>
            </a:p>
          </p:txBody>
        </p:sp>
        <p:sp>
          <p:nvSpPr>
            <p:cNvPr id="21" name="TextBox 20">
              <a:extLst>
                <a:ext uri="{FF2B5EF4-FFF2-40B4-BE49-F238E27FC236}">
                  <a16:creationId xmlns:a16="http://schemas.microsoft.com/office/drawing/2014/main" id="{42DBEB7F-7A62-4037-BD8A-36270EA1C712}"/>
                </a:ext>
              </a:extLst>
            </p:cNvPr>
            <p:cNvSpPr txBox="1"/>
            <p:nvPr/>
          </p:nvSpPr>
          <p:spPr>
            <a:xfrm rot="1800000">
              <a:off x="4669504" y="4472301"/>
              <a:ext cx="1037050" cy="521373"/>
            </a:xfrm>
            <a:prstGeom prst="rect">
              <a:avLst/>
            </a:prstGeom>
            <a:noFill/>
          </p:spPr>
          <p:txBody>
            <a:bodyPr wrap="square" rtlCol="0">
              <a:spAutoFit/>
            </a:bodyPr>
            <a:lstStyle/>
            <a:p>
              <a:pPr algn="ctr"/>
              <a:r>
                <a:rPr lang="en-US" sz="1100" b="1" dirty="0">
                  <a:solidFill>
                    <a:schemeClr val="bg1"/>
                  </a:solidFill>
                </a:rPr>
                <a:t>Traditional Research</a:t>
              </a:r>
            </a:p>
          </p:txBody>
        </p:sp>
        <p:sp>
          <p:nvSpPr>
            <p:cNvPr id="22" name="TextBox 21">
              <a:extLst>
                <a:ext uri="{FF2B5EF4-FFF2-40B4-BE49-F238E27FC236}">
                  <a16:creationId xmlns:a16="http://schemas.microsoft.com/office/drawing/2014/main" id="{B4348E37-C943-4CC9-824B-193EF85F6800}"/>
                </a:ext>
              </a:extLst>
            </p:cNvPr>
            <p:cNvSpPr txBox="1"/>
            <p:nvPr/>
          </p:nvSpPr>
          <p:spPr>
            <a:xfrm rot="19800000">
              <a:off x="3114071" y="4521889"/>
              <a:ext cx="1037050" cy="521373"/>
            </a:xfrm>
            <a:prstGeom prst="rect">
              <a:avLst/>
            </a:prstGeom>
            <a:noFill/>
          </p:spPr>
          <p:txBody>
            <a:bodyPr wrap="square" rtlCol="0">
              <a:spAutoFit/>
            </a:bodyPr>
            <a:lstStyle/>
            <a:p>
              <a:pPr algn="ctr"/>
              <a:r>
                <a:rPr lang="en-US" sz="1100" b="1" dirty="0">
                  <a:solidFill>
                    <a:schemeClr val="bg1"/>
                  </a:solidFill>
                </a:rPr>
                <a:t>“Danger zone!”</a:t>
              </a:r>
            </a:p>
          </p:txBody>
        </p:sp>
      </p:grpSp>
    </p:spTree>
    <p:extLst>
      <p:ext uri="{BB962C8B-B14F-4D97-AF65-F5344CB8AC3E}">
        <p14:creationId xmlns:p14="http://schemas.microsoft.com/office/powerpoint/2010/main" val="3905942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866601" cy="400110"/>
          </a:xfrm>
          <a:prstGeom prst="rect">
            <a:avLst/>
          </a:prstGeom>
          <a:noFill/>
        </p:spPr>
        <p:txBody>
          <a:bodyPr wrap="none" rtlCol="0">
            <a:spAutoFit/>
          </a:bodyPr>
          <a:lstStyle/>
          <a:p>
            <a:r>
              <a:rPr lang="en-US" sz="2000" b="1" dirty="0"/>
              <a:t>INTRODUCTION</a:t>
            </a:r>
          </a:p>
        </p:txBody>
      </p:sp>
      <p:sp>
        <p:nvSpPr>
          <p:cNvPr id="11" name="TextBox 10"/>
          <p:cNvSpPr txBox="1"/>
          <p:nvPr/>
        </p:nvSpPr>
        <p:spPr>
          <a:xfrm>
            <a:off x="589045" y="1315523"/>
            <a:ext cx="5488682" cy="707886"/>
          </a:xfrm>
          <a:prstGeom prst="rect">
            <a:avLst/>
          </a:prstGeom>
          <a:noFill/>
        </p:spPr>
        <p:txBody>
          <a:bodyPr wrap="none" rtlCol="0">
            <a:spAutoFit/>
          </a:bodyPr>
          <a:lstStyle/>
          <a:p>
            <a:r>
              <a:rPr lang="en-US" sz="4000" b="1" dirty="0"/>
              <a:t>DATA SCIENCE LIFE CYCLE</a:t>
            </a:r>
          </a:p>
        </p:txBody>
      </p:sp>
      <p:sp>
        <p:nvSpPr>
          <p:cNvPr id="10" name="TextBox 9"/>
          <p:cNvSpPr txBox="1"/>
          <p:nvPr/>
        </p:nvSpPr>
        <p:spPr>
          <a:xfrm>
            <a:off x="589045" y="2107543"/>
            <a:ext cx="7857846" cy="923330"/>
          </a:xfrm>
          <a:prstGeom prst="rect">
            <a:avLst/>
          </a:prstGeom>
          <a:noFill/>
        </p:spPr>
        <p:txBody>
          <a:bodyPr wrap="square" rtlCol="0">
            <a:spAutoFit/>
          </a:bodyPr>
          <a:lstStyle/>
          <a:p>
            <a:r>
              <a:rPr lang="en-US" dirty="0"/>
              <a:t>Data science is an iterative process - the steps aren’t fully linear. generally data science work begins with a business problem and involves a lot of data preparation.</a:t>
            </a:r>
          </a:p>
        </p:txBody>
      </p:sp>
      <p:grpSp>
        <p:nvGrpSpPr>
          <p:cNvPr id="4" name="Group 3">
            <a:extLst>
              <a:ext uri="{FF2B5EF4-FFF2-40B4-BE49-F238E27FC236}">
                <a16:creationId xmlns:a16="http://schemas.microsoft.com/office/drawing/2014/main" id="{170DE385-3A6E-4CFC-9D48-B8A18FA11DD5}"/>
              </a:ext>
            </a:extLst>
          </p:cNvPr>
          <p:cNvGrpSpPr/>
          <p:nvPr/>
        </p:nvGrpSpPr>
        <p:grpSpPr>
          <a:xfrm>
            <a:off x="2191174" y="2720034"/>
            <a:ext cx="4761653" cy="3980605"/>
            <a:chOff x="1432392" y="2268337"/>
            <a:chExt cx="5237817" cy="4378666"/>
          </a:xfrm>
        </p:grpSpPr>
        <p:sp>
          <p:nvSpPr>
            <p:cNvPr id="23" name="Freeform 2">
              <a:extLst>
                <a:ext uri="{FF2B5EF4-FFF2-40B4-BE49-F238E27FC236}">
                  <a16:creationId xmlns:a16="http://schemas.microsoft.com/office/drawing/2014/main" id="{E447DC31-BFEE-4628-874C-E0FCAEFA7B8B}"/>
                </a:ext>
              </a:extLst>
            </p:cNvPr>
            <p:cNvSpPr>
              <a:spLocks/>
            </p:cNvSpPr>
            <p:nvPr/>
          </p:nvSpPr>
          <p:spPr bwMode="blackWhite">
            <a:xfrm>
              <a:off x="5343042" y="3675368"/>
              <a:ext cx="1327167" cy="1801592"/>
            </a:xfrm>
            <a:custGeom>
              <a:avLst/>
              <a:gdLst>
                <a:gd name="T0" fmla="*/ 461616 w 852"/>
                <a:gd name="T1" fmla="*/ 1873218 h 1157"/>
                <a:gd name="T2" fmla="*/ 1493670 w 852"/>
                <a:gd name="T3" fmla="*/ 1852152 h 1157"/>
                <a:gd name="T4" fmla="*/ 1172469 w 852"/>
                <a:gd name="T5" fmla="*/ 1672284 h 1157"/>
                <a:gd name="T6" fmla="*/ 1233901 w 852"/>
                <a:gd name="T7" fmla="*/ 1552372 h 1157"/>
                <a:gd name="T8" fmla="*/ 1286557 w 852"/>
                <a:gd name="T9" fmla="*/ 1429219 h 1157"/>
                <a:gd name="T10" fmla="*/ 1330437 w 852"/>
                <a:gd name="T11" fmla="*/ 1302826 h 1157"/>
                <a:gd name="T12" fmla="*/ 1360275 w 852"/>
                <a:gd name="T13" fmla="*/ 1171571 h 1157"/>
                <a:gd name="T14" fmla="*/ 1386603 w 852"/>
                <a:gd name="T15" fmla="*/ 1040316 h 1157"/>
                <a:gd name="T16" fmla="*/ 1400645 w 852"/>
                <a:gd name="T17" fmla="*/ 909061 h 1157"/>
                <a:gd name="T18" fmla="*/ 1405910 w 852"/>
                <a:gd name="T19" fmla="*/ 774566 h 1157"/>
                <a:gd name="T20" fmla="*/ 1400645 w 852"/>
                <a:gd name="T21" fmla="*/ 640070 h 1157"/>
                <a:gd name="T22" fmla="*/ 1384848 w 852"/>
                <a:gd name="T23" fmla="*/ 508815 h 1157"/>
                <a:gd name="T24" fmla="*/ 1360275 w 852"/>
                <a:gd name="T25" fmla="*/ 377560 h 1157"/>
                <a:gd name="T26" fmla="*/ 1326926 w 852"/>
                <a:gd name="T27" fmla="*/ 247926 h 1157"/>
                <a:gd name="T28" fmla="*/ 1281291 w 852"/>
                <a:gd name="T29" fmla="*/ 121532 h 1157"/>
                <a:gd name="T30" fmla="*/ 1230391 w 852"/>
                <a:gd name="T31" fmla="*/ 0 h 1157"/>
                <a:gd name="T32" fmla="*/ 956581 w 852"/>
                <a:gd name="T33" fmla="*/ 479647 h 1157"/>
                <a:gd name="T34" fmla="*/ 365080 w 852"/>
                <a:gd name="T35" fmla="*/ 471545 h 1157"/>
                <a:gd name="T36" fmla="*/ 389653 w 852"/>
                <a:gd name="T37" fmla="*/ 559048 h 1157"/>
                <a:gd name="T38" fmla="*/ 405450 w 852"/>
                <a:gd name="T39" fmla="*/ 651413 h 1157"/>
                <a:gd name="T40" fmla="*/ 412470 w 852"/>
                <a:gd name="T41" fmla="*/ 743777 h 1157"/>
                <a:gd name="T42" fmla="*/ 410715 w 852"/>
                <a:gd name="T43" fmla="*/ 832901 h 1157"/>
                <a:gd name="T44" fmla="*/ 401939 w 852"/>
                <a:gd name="T45" fmla="*/ 925266 h 1157"/>
                <a:gd name="T46" fmla="*/ 380877 w 852"/>
                <a:gd name="T47" fmla="*/ 1016010 h 1157"/>
                <a:gd name="T48" fmla="*/ 356304 w 852"/>
                <a:gd name="T49" fmla="*/ 1106754 h 1157"/>
                <a:gd name="T50" fmla="*/ 317690 w 852"/>
                <a:gd name="T51" fmla="*/ 1189396 h 1157"/>
                <a:gd name="T52" fmla="*/ 0 w 852"/>
                <a:gd name="T53" fmla="*/ 1017630 h 1157"/>
                <a:gd name="T54" fmla="*/ 461616 w 852"/>
                <a:gd name="T55" fmla="*/ 1873218 h 115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52"/>
                <a:gd name="T85" fmla="*/ 0 h 1157"/>
                <a:gd name="T86" fmla="*/ 852 w 852"/>
                <a:gd name="T87" fmla="*/ 1157 h 115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52" h="1157">
                  <a:moveTo>
                    <a:pt x="263" y="1156"/>
                  </a:moveTo>
                  <a:lnTo>
                    <a:pt x="851" y="1143"/>
                  </a:lnTo>
                  <a:lnTo>
                    <a:pt x="668" y="1032"/>
                  </a:lnTo>
                  <a:lnTo>
                    <a:pt x="703" y="958"/>
                  </a:lnTo>
                  <a:lnTo>
                    <a:pt x="733" y="882"/>
                  </a:lnTo>
                  <a:lnTo>
                    <a:pt x="758" y="804"/>
                  </a:lnTo>
                  <a:lnTo>
                    <a:pt x="775" y="723"/>
                  </a:lnTo>
                  <a:lnTo>
                    <a:pt x="790" y="642"/>
                  </a:lnTo>
                  <a:lnTo>
                    <a:pt x="798" y="561"/>
                  </a:lnTo>
                  <a:lnTo>
                    <a:pt x="801" y="478"/>
                  </a:lnTo>
                  <a:lnTo>
                    <a:pt x="798" y="395"/>
                  </a:lnTo>
                  <a:lnTo>
                    <a:pt x="789" y="314"/>
                  </a:lnTo>
                  <a:lnTo>
                    <a:pt x="775" y="233"/>
                  </a:lnTo>
                  <a:lnTo>
                    <a:pt x="756" y="153"/>
                  </a:lnTo>
                  <a:lnTo>
                    <a:pt x="730" y="75"/>
                  </a:lnTo>
                  <a:lnTo>
                    <a:pt x="701" y="0"/>
                  </a:lnTo>
                  <a:lnTo>
                    <a:pt x="545" y="296"/>
                  </a:lnTo>
                  <a:lnTo>
                    <a:pt x="208" y="291"/>
                  </a:lnTo>
                  <a:lnTo>
                    <a:pt x="222" y="345"/>
                  </a:lnTo>
                  <a:lnTo>
                    <a:pt x="231" y="402"/>
                  </a:lnTo>
                  <a:lnTo>
                    <a:pt x="235" y="459"/>
                  </a:lnTo>
                  <a:lnTo>
                    <a:pt x="234" y="514"/>
                  </a:lnTo>
                  <a:lnTo>
                    <a:pt x="229" y="571"/>
                  </a:lnTo>
                  <a:lnTo>
                    <a:pt x="217" y="627"/>
                  </a:lnTo>
                  <a:lnTo>
                    <a:pt x="203" y="683"/>
                  </a:lnTo>
                  <a:lnTo>
                    <a:pt x="181" y="734"/>
                  </a:lnTo>
                  <a:lnTo>
                    <a:pt x="0" y="628"/>
                  </a:lnTo>
                  <a:lnTo>
                    <a:pt x="263" y="1156"/>
                  </a:lnTo>
                </a:path>
              </a:pathLst>
            </a:custGeom>
            <a:solidFill>
              <a:schemeClr val="accent6"/>
            </a:solidFill>
            <a:ln w="12700" cap="rnd">
              <a:noFill/>
              <a:round/>
              <a:headEnd/>
              <a:tailEnd/>
            </a:ln>
          </p:spPr>
          <p:txBody>
            <a:bodyPr/>
            <a:lstStyle/>
            <a:p>
              <a:pPr algn="ctr" eaLnBrk="1" hangingPunct="1">
                <a:spcBef>
                  <a:spcPct val="20000"/>
                </a:spcBef>
                <a:buClr>
                  <a:schemeClr val="bg1"/>
                </a:buClr>
                <a:defRPr/>
              </a:pPr>
              <a:endParaRPr lang="en-GB" sz="1100" dirty="0">
                <a:solidFill>
                  <a:srgbClr val="FFFFFF"/>
                </a:solidFill>
                <a:ea typeface="+mn-ea"/>
                <a:cs typeface="Arial" pitchFamily="34" charset="0"/>
              </a:endParaRPr>
            </a:p>
          </p:txBody>
        </p:sp>
        <p:sp>
          <p:nvSpPr>
            <p:cNvPr id="24" name="Freeform 3">
              <a:extLst>
                <a:ext uri="{FF2B5EF4-FFF2-40B4-BE49-F238E27FC236}">
                  <a16:creationId xmlns:a16="http://schemas.microsoft.com/office/drawing/2014/main" id="{1AC4D541-DAA1-4285-AA32-A560D1D73586}"/>
                </a:ext>
              </a:extLst>
            </p:cNvPr>
            <p:cNvSpPr>
              <a:spLocks/>
            </p:cNvSpPr>
            <p:nvPr/>
          </p:nvSpPr>
          <p:spPr bwMode="blackWhite">
            <a:xfrm>
              <a:off x="4863256" y="2573971"/>
              <a:ext cx="1725289" cy="1495000"/>
            </a:xfrm>
            <a:custGeom>
              <a:avLst/>
              <a:gdLst>
                <a:gd name="T0" fmla="*/ 2147483647 w 1109"/>
                <a:gd name="T1" fmla="*/ 2147483647 h 962"/>
                <a:gd name="T2" fmla="*/ 2147483647 w 1109"/>
                <a:gd name="T3" fmla="*/ 2147483647 h 962"/>
                <a:gd name="T4" fmla="*/ 2147483647 w 1109"/>
                <a:gd name="T5" fmla="*/ 2147483647 h 962"/>
                <a:gd name="T6" fmla="*/ 2147483647 w 1109"/>
                <a:gd name="T7" fmla="*/ 2147483647 h 962"/>
                <a:gd name="T8" fmla="*/ 2147483647 w 1109"/>
                <a:gd name="T9" fmla="*/ 2147483647 h 962"/>
                <a:gd name="T10" fmla="*/ 2147483647 w 1109"/>
                <a:gd name="T11" fmla="*/ 2147483647 h 962"/>
                <a:gd name="T12" fmla="*/ 2147483647 w 1109"/>
                <a:gd name="T13" fmla="*/ 2147483647 h 962"/>
                <a:gd name="T14" fmla="*/ 2147483647 w 1109"/>
                <a:gd name="T15" fmla="*/ 2147483647 h 962"/>
                <a:gd name="T16" fmla="*/ 2147483647 w 1109"/>
                <a:gd name="T17" fmla="*/ 2147483647 h 962"/>
                <a:gd name="T18" fmla="*/ 2147483647 w 1109"/>
                <a:gd name="T19" fmla="*/ 2147483647 h 962"/>
                <a:gd name="T20" fmla="*/ 2147483647 w 1109"/>
                <a:gd name="T21" fmla="*/ 2147483647 h 962"/>
                <a:gd name="T22" fmla="*/ 2147483647 w 1109"/>
                <a:gd name="T23" fmla="*/ 2147483647 h 962"/>
                <a:gd name="T24" fmla="*/ 2147483647 w 1109"/>
                <a:gd name="T25" fmla="*/ 2147483647 h 962"/>
                <a:gd name="T26" fmla="*/ 2147483647 w 1109"/>
                <a:gd name="T27" fmla="*/ 2147483647 h 962"/>
                <a:gd name="T28" fmla="*/ 2147483647 w 1109"/>
                <a:gd name="T29" fmla="*/ 2147483647 h 962"/>
                <a:gd name="T30" fmla="*/ 2147483647 w 1109"/>
                <a:gd name="T31" fmla="*/ 2147483647 h 962"/>
                <a:gd name="T32" fmla="*/ 2147483647 w 1109"/>
                <a:gd name="T33" fmla="*/ 2147483647 h 962"/>
                <a:gd name="T34" fmla="*/ 2147483647 w 1109"/>
                <a:gd name="T35" fmla="*/ 2147483647 h 962"/>
                <a:gd name="T36" fmla="*/ 2147483647 w 1109"/>
                <a:gd name="T37" fmla="*/ 2147483647 h 962"/>
                <a:gd name="T38" fmla="*/ 0 w 1109"/>
                <a:gd name="T39" fmla="*/ 0 h 962"/>
                <a:gd name="T40" fmla="*/ 2147483647 w 1109"/>
                <a:gd name="T41" fmla="*/ 2147483647 h 962"/>
                <a:gd name="T42" fmla="*/ 2147483647 w 1109"/>
                <a:gd name="T43" fmla="*/ 2147483647 h 962"/>
                <a:gd name="T44" fmla="*/ 2147483647 w 1109"/>
                <a:gd name="T45" fmla="*/ 2147483647 h 962"/>
                <a:gd name="T46" fmla="*/ 2147483647 w 1109"/>
                <a:gd name="T47" fmla="*/ 2147483647 h 962"/>
                <a:gd name="T48" fmla="*/ 2147483647 w 1109"/>
                <a:gd name="T49" fmla="*/ 2147483647 h 962"/>
                <a:gd name="T50" fmla="*/ 2147483647 w 1109"/>
                <a:gd name="T51" fmla="*/ 2147483647 h 962"/>
                <a:gd name="T52" fmla="*/ 2147483647 w 1109"/>
                <a:gd name="T53" fmla="*/ 2147483647 h 962"/>
                <a:gd name="T54" fmla="*/ 2147483647 w 1109"/>
                <a:gd name="T55" fmla="*/ 2147483647 h 962"/>
                <a:gd name="T56" fmla="*/ 2147483647 w 1109"/>
                <a:gd name="T57" fmla="*/ 2147483647 h 962"/>
                <a:gd name="T58" fmla="*/ 2147483647 w 1109"/>
                <a:gd name="T59" fmla="*/ 2147483647 h 962"/>
                <a:gd name="T60" fmla="*/ 2147483647 w 1109"/>
                <a:gd name="T61" fmla="*/ 2147483647 h 96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109"/>
                <a:gd name="T94" fmla="*/ 0 h 962"/>
                <a:gd name="T95" fmla="*/ 1109 w 1109"/>
                <a:gd name="T96" fmla="*/ 962 h 962"/>
                <a:gd name="connsiteX0" fmla="*/ 2218 w 9991"/>
                <a:gd name="connsiteY0" fmla="*/ 9969 h 9990"/>
                <a:gd name="connsiteX1" fmla="*/ 7565 w 9991"/>
                <a:gd name="connsiteY1" fmla="*/ 9990 h 9990"/>
                <a:gd name="connsiteX2" fmla="*/ 8422 w 9991"/>
                <a:gd name="connsiteY2" fmla="*/ 8170 h 9990"/>
                <a:gd name="connsiteX3" fmla="*/ 9225 w 9991"/>
                <a:gd name="connsiteY3" fmla="*/ 6351 h 9990"/>
                <a:gd name="connsiteX4" fmla="*/ 9991 w 9991"/>
                <a:gd name="connsiteY4" fmla="*/ 4459 h 9990"/>
                <a:gd name="connsiteX5" fmla="*/ 8386 w 9991"/>
                <a:gd name="connsiteY5" fmla="*/ 5603 h 9990"/>
                <a:gd name="connsiteX6" fmla="*/ 7980 w 9991"/>
                <a:gd name="connsiteY6" fmla="*/ 4896 h 9990"/>
                <a:gd name="connsiteX7" fmla="*/ 7547 w 9991"/>
                <a:gd name="connsiteY7" fmla="*/ 4220 h 9990"/>
                <a:gd name="connsiteX8" fmla="*/ 7060 w 9991"/>
                <a:gd name="connsiteY8" fmla="*/ 3576 h 9990"/>
                <a:gd name="connsiteX9" fmla="*/ 6528 w 9991"/>
                <a:gd name="connsiteY9" fmla="*/ 2983 h 9990"/>
                <a:gd name="connsiteX10" fmla="*/ 5978 w 9991"/>
                <a:gd name="connsiteY10" fmla="*/ 2443 h 9990"/>
                <a:gd name="connsiteX11" fmla="*/ 5392 w 9991"/>
                <a:gd name="connsiteY11" fmla="*/ 1954 h 9990"/>
                <a:gd name="connsiteX12" fmla="*/ 4779 w 9991"/>
                <a:gd name="connsiteY12" fmla="*/ 1507 h 9990"/>
                <a:gd name="connsiteX13" fmla="*/ 4148 w 9991"/>
                <a:gd name="connsiteY13" fmla="*/ 1112 h 9990"/>
                <a:gd name="connsiteX14" fmla="*/ 3490 w 9991"/>
                <a:gd name="connsiteY14" fmla="*/ 780 h 9990"/>
                <a:gd name="connsiteX15" fmla="*/ 2804 w 9991"/>
                <a:gd name="connsiteY15" fmla="*/ 499 h 9990"/>
                <a:gd name="connsiteX16" fmla="*/ 2128 w 9991"/>
                <a:gd name="connsiteY16" fmla="*/ 281 h 9990"/>
                <a:gd name="connsiteX17" fmla="*/ 1425 w 9991"/>
                <a:gd name="connsiteY17" fmla="*/ 125 h 9990"/>
                <a:gd name="connsiteX18" fmla="*/ 712 w 9991"/>
                <a:gd name="connsiteY18" fmla="*/ 21 h 9990"/>
                <a:gd name="connsiteX19" fmla="*/ 0 w 9991"/>
                <a:gd name="connsiteY19" fmla="*/ 0 h 9990"/>
                <a:gd name="connsiteX20" fmla="*/ 1894 w 9991"/>
                <a:gd name="connsiteY20" fmla="*/ 2879 h 9990"/>
                <a:gd name="connsiteX21" fmla="*/ 625 w 9991"/>
                <a:gd name="connsiteY21" fmla="*/ 6191 h 9990"/>
                <a:gd name="connsiteX22" fmla="*/ 1208 w 9991"/>
                <a:gd name="connsiteY22" fmla="*/ 6383 h 9990"/>
                <a:gd name="connsiteX23" fmla="*/ 1677 w 9991"/>
                <a:gd name="connsiteY23" fmla="*/ 6559 h 9990"/>
                <a:gd name="connsiteX24" fmla="*/ 2128 w 9991"/>
                <a:gd name="connsiteY24" fmla="*/ 6798 h 9990"/>
                <a:gd name="connsiteX25" fmla="*/ 2552 w 9991"/>
                <a:gd name="connsiteY25" fmla="*/ 7079 h 9990"/>
                <a:gd name="connsiteX26" fmla="*/ 2958 w 9991"/>
                <a:gd name="connsiteY26" fmla="*/ 7432 h 9990"/>
                <a:gd name="connsiteX27" fmla="*/ 3336 w 9991"/>
                <a:gd name="connsiteY27" fmla="*/ 7817 h 9990"/>
                <a:gd name="connsiteX28" fmla="*/ 3679 w 9991"/>
                <a:gd name="connsiteY28" fmla="*/ 8233 h 9990"/>
                <a:gd name="connsiteX29" fmla="*/ 4022 w 9991"/>
                <a:gd name="connsiteY29" fmla="*/ 8701 h 9990"/>
                <a:gd name="connsiteX30" fmla="*/ 2218 w 9991"/>
                <a:gd name="connsiteY30" fmla="*/ 9969 h 9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991" h="9990">
                  <a:moveTo>
                    <a:pt x="2218" y="9969"/>
                  </a:moveTo>
                  <a:lnTo>
                    <a:pt x="7565" y="9990"/>
                  </a:lnTo>
                  <a:lnTo>
                    <a:pt x="8422" y="8170"/>
                  </a:lnTo>
                  <a:lnTo>
                    <a:pt x="9225" y="6351"/>
                  </a:lnTo>
                  <a:lnTo>
                    <a:pt x="9991" y="4459"/>
                  </a:lnTo>
                  <a:lnTo>
                    <a:pt x="8386" y="5603"/>
                  </a:lnTo>
                  <a:lnTo>
                    <a:pt x="7980" y="4896"/>
                  </a:lnTo>
                  <a:lnTo>
                    <a:pt x="7547" y="4220"/>
                  </a:lnTo>
                  <a:lnTo>
                    <a:pt x="7060" y="3576"/>
                  </a:lnTo>
                  <a:lnTo>
                    <a:pt x="6528" y="2983"/>
                  </a:lnTo>
                  <a:lnTo>
                    <a:pt x="5978" y="2443"/>
                  </a:lnTo>
                  <a:lnTo>
                    <a:pt x="5392" y="1954"/>
                  </a:lnTo>
                  <a:lnTo>
                    <a:pt x="4779" y="1507"/>
                  </a:lnTo>
                  <a:lnTo>
                    <a:pt x="4148" y="1112"/>
                  </a:lnTo>
                  <a:lnTo>
                    <a:pt x="3490" y="780"/>
                  </a:lnTo>
                  <a:lnTo>
                    <a:pt x="2804" y="499"/>
                  </a:lnTo>
                  <a:lnTo>
                    <a:pt x="2128" y="281"/>
                  </a:lnTo>
                  <a:lnTo>
                    <a:pt x="1425" y="125"/>
                  </a:lnTo>
                  <a:lnTo>
                    <a:pt x="712" y="21"/>
                  </a:lnTo>
                  <a:lnTo>
                    <a:pt x="0" y="0"/>
                  </a:lnTo>
                  <a:lnTo>
                    <a:pt x="1894" y="2879"/>
                  </a:lnTo>
                  <a:lnTo>
                    <a:pt x="625" y="6191"/>
                  </a:lnTo>
                  <a:lnTo>
                    <a:pt x="1208" y="6383"/>
                  </a:lnTo>
                  <a:lnTo>
                    <a:pt x="1677" y="6559"/>
                  </a:lnTo>
                  <a:lnTo>
                    <a:pt x="2128" y="6798"/>
                  </a:lnTo>
                  <a:lnTo>
                    <a:pt x="2552" y="7079"/>
                  </a:lnTo>
                  <a:lnTo>
                    <a:pt x="2958" y="7432"/>
                  </a:lnTo>
                  <a:lnTo>
                    <a:pt x="3336" y="7817"/>
                  </a:lnTo>
                  <a:lnTo>
                    <a:pt x="3679" y="8233"/>
                  </a:lnTo>
                  <a:lnTo>
                    <a:pt x="4022" y="8701"/>
                  </a:lnTo>
                  <a:lnTo>
                    <a:pt x="2218" y="9969"/>
                  </a:lnTo>
                </a:path>
              </a:pathLst>
            </a:custGeom>
            <a:solidFill>
              <a:schemeClr val="accent6"/>
            </a:solidFill>
            <a:ln w="12700" cap="rnd">
              <a:noFill/>
              <a:round/>
              <a:headEnd/>
              <a:tailEnd/>
            </a:ln>
          </p:spPr>
          <p:txBody>
            <a:bodyPr/>
            <a:lstStyle/>
            <a:p>
              <a:pPr algn="ctr" eaLnBrk="1" hangingPunct="1">
                <a:spcBef>
                  <a:spcPct val="20000"/>
                </a:spcBef>
                <a:buClr>
                  <a:schemeClr val="bg1"/>
                </a:buClr>
              </a:pPr>
              <a:endParaRPr lang="en-GB" sz="1100" dirty="0">
                <a:solidFill>
                  <a:srgbClr val="FFFFFF"/>
                </a:solidFill>
                <a:ea typeface="+mn-ea"/>
                <a:cs typeface="Arial" pitchFamily="34" charset="0"/>
              </a:endParaRPr>
            </a:p>
          </p:txBody>
        </p:sp>
        <p:sp>
          <p:nvSpPr>
            <p:cNvPr id="25" name="Freeform 4">
              <a:extLst>
                <a:ext uri="{FF2B5EF4-FFF2-40B4-BE49-F238E27FC236}">
                  <a16:creationId xmlns:a16="http://schemas.microsoft.com/office/drawing/2014/main" id="{C5A20D1D-4C56-4701-B070-343490E02699}"/>
                </a:ext>
              </a:extLst>
            </p:cNvPr>
            <p:cNvSpPr>
              <a:spLocks/>
            </p:cNvSpPr>
            <p:nvPr/>
          </p:nvSpPr>
          <p:spPr bwMode="blackWhite">
            <a:xfrm>
              <a:off x="1432392" y="2268337"/>
              <a:ext cx="3706974" cy="1654046"/>
            </a:xfrm>
            <a:custGeom>
              <a:avLst/>
              <a:gdLst>
                <a:gd name="T0" fmla="*/ 0 w 2206"/>
                <a:gd name="T1" fmla="*/ 2147483647 h 1099"/>
                <a:gd name="T2" fmla="*/ 2147483647 w 2206"/>
                <a:gd name="T3" fmla="*/ 2147483647 h 1099"/>
                <a:gd name="T4" fmla="*/ 2147483647 w 2206"/>
                <a:gd name="T5" fmla="*/ 2147483647 h 1099"/>
                <a:gd name="T6" fmla="*/ 2147483647 w 2206"/>
                <a:gd name="T7" fmla="*/ 2147483647 h 1099"/>
                <a:gd name="T8" fmla="*/ 2147483647 w 2206"/>
                <a:gd name="T9" fmla="*/ 2147483647 h 1099"/>
                <a:gd name="T10" fmla="*/ 2147483647 w 2206"/>
                <a:gd name="T11" fmla="*/ 2147483647 h 1099"/>
                <a:gd name="T12" fmla="*/ 2147483647 w 2206"/>
                <a:gd name="T13" fmla="*/ 2147483647 h 1099"/>
                <a:gd name="T14" fmla="*/ 2147483647 w 2206"/>
                <a:gd name="T15" fmla="*/ 2147483647 h 1099"/>
                <a:gd name="T16" fmla="*/ 2147483647 w 2206"/>
                <a:gd name="T17" fmla="*/ 2147483647 h 1099"/>
                <a:gd name="T18" fmla="*/ 2147483647 w 2206"/>
                <a:gd name="T19" fmla="*/ 2147483647 h 1099"/>
                <a:gd name="T20" fmla="*/ 2147483647 w 2206"/>
                <a:gd name="T21" fmla="*/ 2147483647 h 1099"/>
                <a:gd name="T22" fmla="*/ 2147483647 w 2206"/>
                <a:gd name="T23" fmla="*/ 2147483647 h 1099"/>
                <a:gd name="T24" fmla="*/ 2147483647 w 2206"/>
                <a:gd name="T25" fmla="*/ 2147483647 h 1099"/>
                <a:gd name="T26" fmla="*/ 2147483647 w 2206"/>
                <a:gd name="T27" fmla="*/ 2147483647 h 1099"/>
                <a:gd name="T28" fmla="*/ 2147483647 w 2206"/>
                <a:gd name="T29" fmla="*/ 0 h 1099"/>
                <a:gd name="T30" fmla="*/ 2147483647 w 2206"/>
                <a:gd name="T31" fmla="*/ 2147483647 h 1099"/>
                <a:gd name="T32" fmla="*/ 0 w 2206"/>
                <a:gd name="T33" fmla="*/ 2147483647 h 1099"/>
                <a:gd name="T34" fmla="*/ 0 w 2206"/>
                <a:gd name="T35" fmla="*/ 2147483647 h 109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06"/>
                <a:gd name="T55" fmla="*/ 0 h 1099"/>
                <a:gd name="T56" fmla="*/ 2206 w 2206"/>
                <a:gd name="T57" fmla="*/ 1099 h 1099"/>
                <a:gd name="connsiteX0" fmla="*/ 0 w 2205"/>
                <a:gd name="connsiteY0" fmla="*/ 864 h 1098"/>
                <a:gd name="connsiteX1" fmla="*/ 1339 w 2205"/>
                <a:gd name="connsiteY1" fmla="*/ 864 h 1098"/>
                <a:gd name="connsiteX2" fmla="*/ 1191 w 2205"/>
                <a:gd name="connsiteY2" fmla="*/ 1011 h 1098"/>
                <a:gd name="connsiteX3" fmla="*/ 1552 w 2205"/>
                <a:gd name="connsiteY3" fmla="*/ 1098 h 1098"/>
                <a:gd name="connsiteX4" fmla="*/ 1587 w 2205"/>
                <a:gd name="connsiteY4" fmla="*/ 1045 h 1098"/>
                <a:gd name="connsiteX5" fmla="*/ 1625 w 2205"/>
                <a:gd name="connsiteY5" fmla="*/ 996 h 1098"/>
                <a:gd name="connsiteX6" fmla="*/ 1666 w 2205"/>
                <a:gd name="connsiteY6" fmla="*/ 948 h 1098"/>
                <a:gd name="connsiteX7" fmla="*/ 1711 w 2205"/>
                <a:gd name="connsiteY7" fmla="*/ 906 h 1098"/>
                <a:gd name="connsiteX8" fmla="*/ 1754 w 2205"/>
                <a:gd name="connsiteY8" fmla="*/ 872 h 1098"/>
                <a:gd name="connsiteX9" fmla="*/ 1800 w 2205"/>
                <a:gd name="connsiteY9" fmla="*/ 845 h 1098"/>
                <a:gd name="connsiteX10" fmla="*/ 1850 w 2205"/>
                <a:gd name="connsiteY10" fmla="*/ 822 h 1098"/>
                <a:gd name="connsiteX11" fmla="*/ 1900 w 2205"/>
                <a:gd name="connsiteY11" fmla="*/ 803 h 1098"/>
                <a:gd name="connsiteX12" fmla="*/ 1953 w 2205"/>
                <a:gd name="connsiteY12" fmla="*/ 790 h 1098"/>
                <a:gd name="connsiteX13" fmla="*/ 1983 w 2205"/>
                <a:gd name="connsiteY13" fmla="*/ 1013 h 1098"/>
                <a:gd name="connsiteX14" fmla="*/ 2205 w 2205"/>
                <a:gd name="connsiteY14" fmla="*/ 471 h 1098"/>
                <a:gd name="connsiteX15" fmla="*/ 1872 w 2205"/>
                <a:gd name="connsiteY15" fmla="*/ 0 h 1098"/>
                <a:gd name="connsiteX16" fmla="*/ 1873 w 2205"/>
                <a:gd name="connsiteY16" fmla="*/ 196 h 1098"/>
                <a:gd name="connsiteX17" fmla="*/ 0 w 2205"/>
                <a:gd name="connsiteY17" fmla="*/ 196 h 1098"/>
                <a:gd name="connsiteX18" fmla="*/ 0 w 2205"/>
                <a:gd name="connsiteY18" fmla="*/ 864 h 1098"/>
                <a:gd name="connsiteX0" fmla="*/ 0 w 2205"/>
                <a:gd name="connsiteY0" fmla="*/ 864 h 1098"/>
                <a:gd name="connsiteX1" fmla="*/ 881 w 2205"/>
                <a:gd name="connsiteY1" fmla="*/ 864 h 1098"/>
                <a:gd name="connsiteX2" fmla="*/ 1191 w 2205"/>
                <a:gd name="connsiteY2" fmla="*/ 1011 h 1098"/>
                <a:gd name="connsiteX3" fmla="*/ 1552 w 2205"/>
                <a:gd name="connsiteY3" fmla="*/ 1098 h 1098"/>
                <a:gd name="connsiteX4" fmla="*/ 1587 w 2205"/>
                <a:gd name="connsiteY4" fmla="*/ 1045 h 1098"/>
                <a:gd name="connsiteX5" fmla="*/ 1625 w 2205"/>
                <a:gd name="connsiteY5" fmla="*/ 996 h 1098"/>
                <a:gd name="connsiteX6" fmla="*/ 1666 w 2205"/>
                <a:gd name="connsiteY6" fmla="*/ 948 h 1098"/>
                <a:gd name="connsiteX7" fmla="*/ 1711 w 2205"/>
                <a:gd name="connsiteY7" fmla="*/ 906 h 1098"/>
                <a:gd name="connsiteX8" fmla="*/ 1754 w 2205"/>
                <a:gd name="connsiteY8" fmla="*/ 872 h 1098"/>
                <a:gd name="connsiteX9" fmla="*/ 1800 w 2205"/>
                <a:gd name="connsiteY9" fmla="*/ 845 h 1098"/>
                <a:gd name="connsiteX10" fmla="*/ 1850 w 2205"/>
                <a:gd name="connsiteY10" fmla="*/ 822 h 1098"/>
                <a:gd name="connsiteX11" fmla="*/ 1900 w 2205"/>
                <a:gd name="connsiteY11" fmla="*/ 803 h 1098"/>
                <a:gd name="connsiteX12" fmla="*/ 1953 w 2205"/>
                <a:gd name="connsiteY12" fmla="*/ 790 h 1098"/>
                <a:gd name="connsiteX13" fmla="*/ 1983 w 2205"/>
                <a:gd name="connsiteY13" fmla="*/ 1013 h 1098"/>
                <a:gd name="connsiteX14" fmla="*/ 2205 w 2205"/>
                <a:gd name="connsiteY14" fmla="*/ 471 h 1098"/>
                <a:gd name="connsiteX15" fmla="*/ 1872 w 2205"/>
                <a:gd name="connsiteY15" fmla="*/ 0 h 1098"/>
                <a:gd name="connsiteX16" fmla="*/ 1873 w 2205"/>
                <a:gd name="connsiteY16" fmla="*/ 196 h 1098"/>
                <a:gd name="connsiteX17" fmla="*/ 0 w 2205"/>
                <a:gd name="connsiteY17" fmla="*/ 196 h 1098"/>
                <a:gd name="connsiteX18" fmla="*/ 0 w 2205"/>
                <a:gd name="connsiteY18" fmla="*/ 864 h 1098"/>
                <a:gd name="connsiteX0" fmla="*/ 0 w 2205"/>
                <a:gd name="connsiteY0" fmla="*/ 864 h 1098"/>
                <a:gd name="connsiteX1" fmla="*/ 881 w 2205"/>
                <a:gd name="connsiteY1" fmla="*/ 864 h 1098"/>
                <a:gd name="connsiteX2" fmla="*/ 760 w 2205"/>
                <a:gd name="connsiteY2" fmla="*/ 787 h 1098"/>
                <a:gd name="connsiteX3" fmla="*/ 1552 w 2205"/>
                <a:gd name="connsiteY3" fmla="*/ 1098 h 1098"/>
                <a:gd name="connsiteX4" fmla="*/ 1587 w 2205"/>
                <a:gd name="connsiteY4" fmla="*/ 1045 h 1098"/>
                <a:gd name="connsiteX5" fmla="*/ 1625 w 2205"/>
                <a:gd name="connsiteY5" fmla="*/ 996 h 1098"/>
                <a:gd name="connsiteX6" fmla="*/ 1666 w 2205"/>
                <a:gd name="connsiteY6" fmla="*/ 948 h 1098"/>
                <a:gd name="connsiteX7" fmla="*/ 1711 w 2205"/>
                <a:gd name="connsiteY7" fmla="*/ 906 h 1098"/>
                <a:gd name="connsiteX8" fmla="*/ 1754 w 2205"/>
                <a:gd name="connsiteY8" fmla="*/ 872 h 1098"/>
                <a:gd name="connsiteX9" fmla="*/ 1800 w 2205"/>
                <a:gd name="connsiteY9" fmla="*/ 845 h 1098"/>
                <a:gd name="connsiteX10" fmla="*/ 1850 w 2205"/>
                <a:gd name="connsiteY10" fmla="*/ 822 h 1098"/>
                <a:gd name="connsiteX11" fmla="*/ 1900 w 2205"/>
                <a:gd name="connsiteY11" fmla="*/ 803 h 1098"/>
                <a:gd name="connsiteX12" fmla="*/ 1953 w 2205"/>
                <a:gd name="connsiteY12" fmla="*/ 790 h 1098"/>
                <a:gd name="connsiteX13" fmla="*/ 1983 w 2205"/>
                <a:gd name="connsiteY13" fmla="*/ 1013 h 1098"/>
                <a:gd name="connsiteX14" fmla="*/ 2205 w 2205"/>
                <a:gd name="connsiteY14" fmla="*/ 471 h 1098"/>
                <a:gd name="connsiteX15" fmla="*/ 1872 w 2205"/>
                <a:gd name="connsiteY15" fmla="*/ 0 h 1098"/>
                <a:gd name="connsiteX16" fmla="*/ 1873 w 2205"/>
                <a:gd name="connsiteY16" fmla="*/ 196 h 1098"/>
                <a:gd name="connsiteX17" fmla="*/ 0 w 2205"/>
                <a:gd name="connsiteY17" fmla="*/ 196 h 1098"/>
                <a:gd name="connsiteX18" fmla="*/ 0 w 2205"/>
                <a:gd name="connsiteY18" fmla="*/ 864 h 1098"/>
                <a:gd name="connsiteX0" fmla="*/ 0 w 2205"/>
                <a:gd name="connsiteY0" fmla="*/ 864 h 1063"/>
                <a:gd name="connsiteX1" fmla="*/ 881 w 2205"/>
                <a:gd name="connsiteY1" fmla="*/ 864 h 1063"/>
                <a:gd name="connsiteX2" fmla="*/ 760 w 2205"/>
                <a:gd name="connsiteY2" fmla="*/ 787 h 1063"/>
                <a:gd name="connsiteX3" fmla="*/ 1419 w 2205"/>
                <a:gd name="connsiteY3" fmla="*/ 805 h 1063"/>
                <a:gd name="connsiteX4" fmla="*/ 1587 w 2205"/>
                <a:gd name="connsiteY4" fmla="*/ 1045 h 1063"/>
                <a:gd name="connsiteX5" fmla="*/ 1625 w 2205"/>
                <a:gd name="connsiteY5" fmla="*/ 996 h 1063"/>
                <a:gd name="connsiteX6" fmla="*/ 1666 w 2205"/>
                <a:gd name="connsiteY6" fmla="*/ 948 h 1063"/>
                <a:gd name="connsiteX7" fmla="*/ 1711 w 2205"/>
                <a:gd name="connsiteY7" fmla="*/ 906 h 1063"/>
                <a:gd name="connsiteX8" fmla="*/ 1754 w 2205"/>
                <a:gd name="connsiteY8" fmla="*/ 872 h 1063"/>
                <a:gd name="connsiteX9" fmla="*/ 1800 w 2205"/>
                <a:gd name="connsiteY9" fmla="*/ 845 h 1063"/>
                <a:gd name="connsiteX10" fmla="*/ 1850 w 2205"/>
                <a:gd name="connsiteY10" fmla="*/ 822 h 1063"/>
                <a:gd name="connsiteX11" fmla="*/ 1900 w 2205"/>
                <a:gd name="connsiteY11" fmla="*/ 803 h 1063"/>
                <a:gd name="connsiteX12" fmla="*/ 1953 w 2205"/>
                <a:gd name="connsiteY12" fmla="*/ 790 h 1063"/>
                <a:gd name="connsiteX13" fmla="*/ 1983 w 2205"/>
                <a:gd name="connsiteY13" fmla="*/ 1013 h 1063"/>
                <a:gd name="connsiteX14" fmla="*/ 2205 w 2205"/>
                <a:gd name="connsiteY14" fmla="*/ 471 h 1063"/>
                <a:gd name="connsiteX15" fmla="*/ 1872 w 2205"/>
                <a:gd name="connsiteY15" fmla="*/ 0 h 1063"/>
                <a:gd name="connsiteX16" fmla="*/ 1873 w 2205"/>
                <a:gd name="connsiteY16" fmla="*/ 196 h 1063"/>
                <a:gd name="connsiteX17" fmla="*/ 0 w 2205"/>
                <a:gd name="connsiteY17" fmla="*/ 196 h 1063"/>
                <a:gd name="connsiteX18" fmla="*/ 0 w 2205"/>
                <a:gd name="connsiteY18" fmla="*/ 864 h 1063"/>
                <a:gd name="connsiteX0" fmla="*/ 0 w 2205"/>
                <a:gd name="connsiteY0" fmla="*/ 864 h 1063"/>
                <a:gd name="connsiteX1" fmla="*/ 881 w 2205"/>
                <a:gd name="connsiteY1" fmla="*/ 864 h 1063"/>
                <a:gd name="connsiteX2" fmla="*/ 760 w 2205"/>
                <a:gd name="connsiteY2" fmla="*/ 787 h 1063"/>
                <a:gd name="connsiteX3" fmla="*/ 1419 w 2205"/>
                <a:gd name="connsiteY3" fmla="*/ 805 h 1063"/>
                <a:gd name="connsiteX4" fmla="*/ 1587 w 2205"/>
                <a:gd name="connsiteY4" fmla="*/ 1045 h 1063"/>
                <a:gd name="connsiteX5" fmla="*/ 1625 w 2205"/>
                <a:gd name="connsiteY5" fmla="*/ 996 h 1063"/>
                <a:gd name="connsiteX6" fmla="*/ 1666 w 2205"/>
                <a:gd name="connsiteY6" fmla="*/ 948 h 1063"/>
                <a:gd name="connsiteX7" fmla="*/ 1711 w 2205"/>
                <a:gd name="connsiteY7" fmla="*/ 906 h 1063"/>
                <a:gd name="connsiteX8" fmla="*/ 1754 w 2205"/>
                <a:gd name="connsiteY8" fmla="*/ 872 h 1063"/>
                <a:gd name="connsiteX9" fmla="*/ 1800 w 2205"/>
                <a:gd name="connsiteY9" fmla="*/ 845 h 1063"/>
                <a:gd name="connsiteX10" fmla="*/ 1850 w 2205"/>
                <a:gd name="connsiteY10" fmla="*/ 822 h 1063"/>
                <a:gd name="connsiteX11" fmla="*/ 1900 w 2205"/>
                <a:gd name="connsiteY11" fmla="*/ 803 h 1063"/>
                <a:gd name="connsiteX12" fmla="*/ 1953 w 2205"/>
                <a:gd name="connsiteY12" fmla="*/ 790 h 1063"/>
                <a:gd name="connsiteX13" fmla="*/ 1983 w 2205"/>
                <a:gd name="connsiteY13" fmla="*/ 1013 h 1063"/>
                <a:gd name="connsiteX14" fmla="*/ 2205 w 2205"/>
                <a:gd name="connsiteY14" fmla="*/ 471 h 1063"/>
                <a:gd name="connsiteX15" fmla="*/ 1872 w 2205"/>
                <a:gd name="connsiteY15" fmla="*/ 0 h 1063"/>
                <a:gd name="connsiteX16" fmla="*/ 1873 w 2205"/>
                <a:gd name="connsiteY16" fmla="*/ 196 h 1063"/>
                <a:gd name="connsiteX17" fmla="*/ 0 w 2205"/>
                <a:gd name="connsiteY17" fmla="*/ 196 h 1063"/>
                <a:gd name="connsiteX18" fmla="*/ 0 w 2205"/>
                <a:gd name="connsiteY18" fmla="*/ 864 h 1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05" h="1063">
                  <a:moveTo>
                    <a:pt x="0" y="864"/>
                  </a:moveTo>
                  <a:lnTo>
                    <a:pt x="881" y="864"/>
                  </a:lnTo>
                  <a:cubicBezTo>
                    <a:pt x="881" y="869"/>
                    <a:pt x="760" y="782"/>
                    <a:pt x="760" y="787"/>
                  </a:cubicBezTo>
                  <a:cubicBezTo>
                    <a:pt x="983" y="797"/>
                    <a:pt x="1199" y="799"/>
                    <a:pt x="1419" y="805"/>
                  </a:cubicBezTo>
                  <a:cubicBezTo>
                    <a:pt x="1431" y="787"/>
                    <a:pt x="1575" y="1063"/>
                    <a:pt x="1587" y="1045"/>
                  </a:cubicBezTo>
                  <a:cubicBezTo>
                    <a:pt x="1600" y="1029"/>
                    <a:pt x="1612" y="1012"/>
                    <a:pt x="1625" y="996"/>
                  </a:cubicBezTo>
                  <a:cubicBezTo>
                    <a:pt x="1639" y="980"/>
                    <a:pt x="1652" y="964"/>
                    <a:pt x="1666" y="948"/>
                  </a:cubicBezTo>
                  <a:lnTo>
                    <a:pt x="1711" y="906"/>
                  </a:lnTo>
                  <a:lnTo>
                    <a:pt x="1754" y="872"/>
                  </a:lnTo>
                  <a:cubicBezTo>
                    <a:pt x="1769" y="863"/>
                    <a:pt x="1785" y="854"/>
                    <a:pt x="1800" y="845"/>
                  </a:cubicBezTo>
                  <a:cubicBezTo>
                    <a:pt x="1817" y="837"/>
                    <a:pt x="1833" y="830"/>
                    <a:pt x="1850" y="822"/>
                  </a:cubicBezTo>
                  <a:cubicBezTo>
                    <a:pt x="1867" y="816"/>
                    <a:pt x="1883" y="809"/>
                    <a:pt x="1900" y="803"/>
                  </a:cubicBezTo>
                  <a:cubicBezTo>
                    <a:pt x="1918" y="799"/>
                    <a:pt x="1935" y="794"/>
                    <a:pt x="1953" y="790"/>
                  </a:cubicBezTo>
                  <a:cubicBezTo>
                    <a:pt x="1963" y="864"/>
                    <a:pt x="1973" y="939"/>
                    <a:pt x="1983" y="1013"/>
                  </a:cubicBezTo>
                  <a:lnTo>
                    <a:pt x="2205" y="471"/>
                  </a:lnTo>
                  <a:lnTo>
                    <a:pt x="1872" y="0"/>
                  </a:lnTo>
                  <a:cubicBezTo>
                    <a:pt x="1872" y="65"/>
                    <a:pt x="1873" y="131"/>
                    <a:pt x="1873" y="196"/>
                  </a:cubicBezTo>
                  <a:lnTo>
                    <a:pt x="0" y="196"/>
                  </a:lnTo>
                  <a:lnTo>
                    <a:pt x="0" y="864"/>
                  </a:lnTo>
                </a:path>
              </a:pathLst>
            </a:custGeom>
            <a:solidFill>
              <a:schemeClr val="accent1"/>
            </a:solidFill>
            <a:ln w="12700" cap="rnd">
              <a:noFill/>
              <a:round/>
              <a:headEnd/>
              <a:tailEnd/>
            </a:ln>
          </p:spPr>
          <p:txBody>
            <a:bodyPr/>
            <a:lstStyle/>
            <a:p>
              <a:pPr algn="ctr" eaLnBrk="1" hangingPunct="1">
                <a:spcBef>
                  <a:spcPct val="20000"/>
                </a:spcBef>
                <a:buClr>
                  <a:schemeClr val="bg1"/>
                </a:buClr>
              </a:pPr>
              <a:endParaRPr lang="en-GB" sz="1100" dirty="0">
                <a:solidFill>
                  <a:srgbClr val="FFFFFF"/>
                </a:solidFill>
                <a:ea typeface="+mn-ea"/>
                <a:cs typeface="Arial" pitchFamily="34" charset="0"/>
              </a:endParaRPr>
            </a:p>
          </p:txBody>
        </p:sp>
        <p:sp>
          <p:nvSpPr>
            <p:cNvPr id="26" name="Freeform 5">
              <a:extLst>
                <a:ext uri="{FF2B5EF4-FFF2-40B4-BE49-F238E27FC236}">
                  <a16:creationId xmlns:a16="http://schemas.microsoft.com/office/drawing/2014/main" id="{F430DB8D-6EA7-4FFC-B783-6CF90931C75E}"/>
                </a:ext>
              </a:extLst>
            </p:cNvPr>
            <p:cNvSpPr>
              <a:spLocks/>
            </p:cNvSpPr>
            <p:nvPr/>
          </p:nvSpPr>
          <p:spPr bwMode="blackWhite">
            <a:xfrm>
              <a:off x="4514706" y="4997960"/>
              <a:ext cx="1735996" cy="1649043"/>
            </a:xfrm>
            <a:custGeom>
              <a:avLst/>
              <a:gdLst>
                <a:gd name="T0" fmla="*/ 0 w 1115"/>
                <a:gd name="T1" fmla="*/ 857233 h 1059"/>
                <a:gd name="T2" fmla="*/ 489786 w 1115"/>
                <a:gd name="T3" fmla="*/ 1714467 h 1059"/>
                <a:gd name="T4" fmla="*/ 489786 w 1115"/>
                <a:gd name="T5" fmla="*/ 1320690 h 1059"/>
                <a:gd name="T6" fmla="*/ 619693 w 1115"/>
                <a:gd name="T7" fmla="*/ 1309347 h 1059"/>
                <a:gd name="T8" fmla="*/ 753111 w 1115"/>
                <a:gd name="T9" fmla="*/ 1288280 h 1059"/>
                <a:gd name="T10" fmla="*/ 881263 w 1115"/>
                <a:gd name="T11" fmla="*/ 1259112 h 1059"/>
                <a:gd name="T12" fmla="*/ 1005904 w 1115"/>
                <a:gd name="T13" fmla="*/ 1221841 h 1059"/>
                <a:gd name="T14" fmla="*/ 1128789 w 1115"/>
                <a:gd name="T15" fmla="*/ 1176467 h 1059"/>
                <a:gd name="T16" fmla="*/ 1249919 w 1115"/>
                <a:gd name="T17" fmla="*/ 1122992 h 1059"/>
                <a:gd name="T18" fmla="*/ 1365782 w 1115"/>
                <a:gd name="T19" fmla="*/ 1061413 h 1059"/>
                <a:gd name="T20" fmla="*/ 1479890 w 1115"/>
                <a:gd name="T21" fmla="*/ 993353 h 1059"/>
                <a:gd name="T22" fmla="*/ 1581709 w 1115"/>
                <a:gd name="T23" fmla="*/ 913950 h 1059"/>
                <a:gd name="T24" fmla="*/ 1687039 w 1115"/>
                <a:gd name="T25" fmla="*/ 831306 h 1059"/>
                <a:gd name="T26" fmla="*/ 1781836 w 1115"/>
                <a:gd name="T27" fmla="*/ 738938 h 1059"/>
                <a:gd name="T28" fmla="*/ 1874878 w 1115"/>
                <a:gd name="T29" fmla="*/ 640089 h 1059"/>
                <a:gd name="T30" fmla="*/ 1955631 w 1115"/>
                <a:gd name="T31" fmla="*/ 539619 h 1059"/>
                <a:gd name="T32" fmla="*/ 1362271 w 1115"/>
                <a:gd name="T33" fmla="*/ 570408 h 1059"/>
                <a:gd name="T34" fmla="*/ 1093679 w 1115"/>
                <a:gd name="T35" fmla="*/ 58337 h 1059"/>
                <a:gd name="T36" fmla="*/ 1037503 w 1115"/>
                <a:gd name="T37" fmla="*/ 111813 h 1059"/>
                <a:gd name="T38" fmla="*/ 977816 w 1115"/>
                <a:gd name="T39" fmla="*/ 158807 h 1059"/>
                <a:gd name="T40" fmla="*/ 905840 w 1115"/>
                <a:gd name="T41" fmla="*/ 207421 h 1059"/>
                <a:gd name="T42" fmla="*/ 828598 w 1115"/>
                <a:gd name="T43" fmla="*/ 254415 h 1059"/>
                <a:gd name="T44" fmla="*/ 746089 w 1115"/>
                <a:gd name="T45" fmla="*/ 288445 h 1059"/>
                <a:gd name="T46" fmla="*/ 665336 w 1115"/>
                <a:gd name="T47" fmla="*/ 319234 h 1059"/>
                <a:gd name="T48" fmla="*/ 579316 w 1115"/>
                <a:gd name="T49" fmla="*/ 341921 h 1059"/>
                <a:gd name="T50" fmla="*/ 489786 w 1115"/>
                <a:gd name="T51" fmla="*/ 356505 h 1059"/>
                <a:gd name="T52" fmla="*/ 489786 w 1115"/>
                <a:gd name="T53" fmla="*/ 0 h 1059"/>
                <a:gd name="T54" fmla="*/ 0 w 1115"/>
                <a:gd name="T55" fmla="*/ 857233 h 105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15"/>
                <a:gd name="T85" fmla="*/ 0 h 1059"/>
                <a:gd name="T86" fmla="*/ 1115 w 1115"/>
                <a:gd name="T87" fmla="*/ 1059 h 105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15" h="1059">
                  <a:moveTo>
                    <a:pt x="0" y="529"/>
                  </a:moveTo>
                  <a:lnTo>
                    <a:pt x="279" y="1058"/>
                  </a:lnTo>
                  <a:lnTo>
                    <a:pt x="279" y="815"/>
                  </a:lnTo>
                  <a:lnTo>
                    <a:pt x="353" y="808"/>
                  </a:lnTo>
                  <a:lnTo>
                    <a:pt x="429" y="795"/>
                  </a:lnTo>
                  <a:lnTo>
                    <a:pt x="502" y="777"/>
                  </a:lnTo>
                  <a:lnTo>
                    <a:pt x="573" y="754"/>
                  </a:lnTo>
                  <a:lnTo>
                    <a:pt x="643" y="726"/>
                  </a:lnTo>
                  <a:lnTo>
                    <a:pt x="712" y="693"/>
                  </a:lnTo>
                  <a:lnTo>
                    <a:pt x="778" y="655"/>
                  </a:lnTo>
                  <a:lnTo>
                    <a:pt x="843" y="613"/>
                  </a:lnTo>
                  <a:lnTo>
                    <a:pt x="901" y="564"/>
                  </a:lnTo>
                  <a:lnTo>
                    <a:pt x="961" y="513"/>
                  </a:lnTo>
                  <a:lnTo>
                    <a:pt x="1015" y="456"/>
                  </a:lnTo>
                  <a:lnTo>
                    <a:pt x="1068" y="395"/>
                  </a:lnTo>
                  <a:lnTo>
                    <a:pt x="1114" y="333"/>
                  </a:lnTo>
                  <a:lnTo>
                    <a:pt x="776" y="352"/>
                  </a:lnTo>
                  <a:lnTo>
                    <a:pt x="623" y="36"/>
                  </a:lnTo>
                  <a:lnTo>
                    <a:pt x="591" y="69"/>
                  </a:lnTo>
                  <a:lnTo>
                    <a:pt x="557" y="98"/>
                  </a:lnTo>
                  <a:lnTo>
                    <a:pt x="516" y="128"/>
                  </a:lnTo>
                  <a:lnTo>
                    <a:pt x="472" y="157"/>
                  </a:lnTo>
                  <a:lnTo>
                    <a:pt x="425" y="178"/>
                  </a:lnTo>
                  <a:lnTo>
                    <a:pt x="379" y="197"/>
                  </a:lnTo>
                  <a:lnTo>
                    <a:pt x="330" y="211"/>
                  </a:lnTo>
                  <a:lnTo>
                    <a:pt x="279" y="220"/>
                  </a:lnTo>
                  <a:lnTo>
                    <a:pt x="279" y="0"/>
                  </a:lnTo>
                  <a:lnTo>
                    <a:pt x="0" y="529"/>
                  </a:lnTo>
                </a:path>
              </a:pathLst>
            </a:custGeom>
            <a:solidFill>
              <a:schemeClr val="accent6"/>
            </a:solidFill>
            <a:ln w="12700" cap="rnd">
              <a:noFill/>
              <a:round/>
              <a:headEnd/>
              <a:tailEnd/>
            </a:ln>
          </p:spPr>
          <p:txBody>
            <a:bodyPr/>
            <a:lstStyle/>
            <a:p>
              <a:pPr algn="ctr" eaLnBrk="1" hangingPunct="1">
                <a:spcBef>
                  <a:spcPct val="20000"/>
                </a:spcBef>
                <a:buClr>
                  <a:schemeClr val="bg1"/>
                </a:buClr>
                <a:defRPr/>
              </a:pPr>
              <a:endParaRPr lang="en-GB" sz="1100" dirty="0">
                <a:solidFill>
                  <a:srgbClr val="FFFFFF"/>
                </a:solidFill>
                <a:ea typeface="+mn-ea"/>
                <a:cs typeface="Arial" pitchFamily="34" charset="0"/>
              </a:endParaRPr>
            </a:p>
          </p:txBody>
        </p:sp>
        <p:sp>
          <p:nvSpPr>
            <p:cNvPr id="27" name="Freeform 7">
              <a:extLst>
                <a:ext uri="{FF2B5EF4-FFF2-40B4-BE49-F238E27FC236}">
                  <a16:creationId xmlns:a16="http://schemas.microsoft.com/office/drawing/2014/main" id="{E798F192-B3F0-4139-9BFE-6DF4BA71CA43}"/>
                </a:ext>
              </a:extLst>
            </p:cNvPr>
            <p:cNvSpPr>
              <a:spLocks/>
            </p:cNvSpPr>
            <p:nvPr/>
          </p:nvSpPr>
          <p:spPr bwMode="blackWhite">
            <a:xfrm rot="120000">
              <a:off x="2816303" y="3562370"/>
              <a:ext cx="1507132" cy="1691589"/>
            </a:xfrm>
            <a:custGeom>
              <a:avLst/>
              <a:gdLst>
                <a:gd name="T0" fmla="*/ 2147483647 w 866"/>
                <a:gd name="T1" fmla="*/ 0 h 1055"/>
                <a:gd name="T2" fmla="*/ 0 w 866"/>
                <a:gd name="T3" fmla="*/ 2147483647 h 1055"/>
                <a:gd name="T4" fmla="*/ 2147483647 w 866"/>
                <a:gd name="T5" fmla="*/ 2147483647 h 1055"/>
                <a:gd name="T6" fmla="*/ 2147483647 w 866"/>
                <a:gd name="T7" fmla="*/ 2147483647 h 1055"/>
                <a:gd name="T8" fmla="*/ 2147483647 w 866"/>
                <a:gd name="T9" fmla="*/ 2147483647 h 1055"/>
                <a:gd name="T10" fmla="*/ 2147483647 w 866"/>
                <a:gd name="T11" fmla="*/ 2147483647 h 1055"/>
                <a:gd name="T12" fmla="*/ 2147483647 w 866"/>
                <a:gd name="T13" fmla="*/ 2147483647 h 1055"/>
                <a:gd name="T14" fmla="*/ 2147483647 w 866"/>
                <a:gd name="T15" fmla="*/ 2147483647 h 1055"/>
                <a:gd name="T16" fmla="*/ 2147483647 w 866"/>
                <a:gd name="T17" fmla="*/ 2147483647 h 1055"/>
                <a:gd name="T18" fmla="*/ 2147483647 w 866"/>
                <a:gd name="T19" fmla="*/ 2147483647 h 1055"/>
                <a:gd name="T20" fmla="*/ 2147483647 w 866"/>
                <a:gd name="T21" fmla="*/ 2147483647 h 1055"/>
                <a:gd name="T22" fmla="*/ 2147483647 w 866"/>
                <a:gd name="T23" fmla="*/ 2147483647 h 1055"/>
                <a:gd name="T24" fmla="*/ 2147483647 w 866"/>
                <a:gd name="T25" fmla="*/ 2147483647 h 1055"/>
                <a:gd name="T26" fmla="*/ 2147483647 w 866"/>
                <a:gd name="T27" fmla="*/ 2147483647 h 1055"/>
                <a:gd name="T28" fmla="*/ 2147483647 w 866"/>
                <a:gd name="T29" fmla="*/ 2147483647 h 1055"/>
                <a:gd name="T30" fmla="*/ 2147483647 w 866"/>
                <a:gd name="T31" fmla="*/ 2147483647 h 1055"/>
                <a:gd name="T32" fmla="*/ 2147483647 w 866"/>
                <a:gd name="T33" fmla="*/ 2147483647 h 1055"/>
                <a:gd name="T34" fmla="*/ 2147483647 w 866"/>
                <a:gd name="T35" fmla="*/ 2147483647 h 1055"/>
                <a:gd name="T36" fmla="*/ 2147483647 w 866"/>
                <a:gd name="T37" fmla="*/ 2147483647 h 1055"/>
                <a:gd name="T38" fmla="*/ 2147483647 w 866"/>
                <a:gd name="T39" fmla="*/ 2147483647 h 1055"/>
                <a:gd name="T40" fmla="*/ 2147483647 w 866"/>
                <a:gd name="T41" fmla="*/ 2147483647 h 1055"/>
                <a:gd name="T42" fmla="*/ 2147483647 w 866"/>
                <a:gd name="T43" fmla="*/ 2147483647 h 1055"/>
                <a:gd name="T44" fmla="*/ 2147483647 w 866"/>
                <a:gd name="T45" fmla="*/ 2147483647 h 1055"/>
                <a:gd name="T46" fmla="*/ 2147483647 w 866"/>
                <a:gd name="T47" fmla="*/ 2147483647 h 1055"/>
                <a:gd name="T48" fmla="*/ 2147483647 w 866"/>
                <a:gd name="T49" fmla="*/ 2147483647 h 1055"/>
                <a:gd name="T50" fmla="*/ 2147483647 w 866"/>
                <a:gd name="T51" fmla="*/ 0 h 105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6"/>
                <a:gd name="T79" fmla="*/ 0 h 1055"/>
                <a:gd name="T80" fmla="*/ 866 w 866"/>
                <a:gd name="T81" fmla="*/ 1055 h 1055"/>
                <a:gd name="connsiteX0" fmla="*/ 571 w 865"/>
                <a:gd name="connsiteY0" fmla="*/ 0 h 1125"/>
                <a:gd name="connsiteX1" fmla="*/ 0 w 865"/>
                <a:gd name="connsiteY1" fmla="*/ 1 h 1125"/>
                <a:gd name="connsiteX2" fmla="*/ 178 w 865"/>
                <a:gd name="connsiteY2" fmla="*/ 111 h 1125"/>
                <a:gd name="connsiteX3" fmla="*/ 153 w 865"/>
                <a:gd name="connsiteY3" fmla="*/ 187 h 1125"/>
                <a:gd name="connsiteX4" fmla="*/ 130 w 865"/>
                <a:gd name="connsiteY4" fmla="*/ 264 h 1125"/>
                <a:gd name="connsiteX5" fmla="*/ 113 w 865"/>
                <a:gd name="connsiteY5" fmla="*/ 343 h 1125"/>
                <a:gd name="connsiteX6" fmla="*/ 100 w 865"/>
                <a:gd name="connsiteY6" fmla="*/ 423 h 1125"/>
                <a:gd name="connsiteX7" fmla="*/ 94 w 865"/>
                <a:gd name="connsiteY7" fmla="*/ 504 h 1125"/>
                <a:gd name="connsiteX8" fmla="*/ 93 w 865"/>
                <a:gd name="connsiteY8" fmla="*/ 583 h 1125"/>
                <a:gd name="connsiteX9" fmla="*/ 95 w 865"/>
                <a:gd name="connsiteY9" fmla="*/ 664 h 1125"/>
                <a:gd name="connsiteX10" fmla="*/ 104 w 865"/>
                <a:gd name="connsiteY10" fmla="*/ 744 h 1125"/>
                <a:gd name="connsiteX11" fmla="*/ 118 w 865"/>
                <a:gd name="connsiteY11" fmla="*/ 824 h 1125"/>
                <a:gd name="connsiteX12" fmla="*/ 136 w 865"/>
                <a:gd name="connsiteY12" fmla="*/ 903 h 1125"/>
                <a:gd name="connsiteX13" fmla="*/ 159 w 865"/>
                <a:gd name="connsiteY13" fmla="*/ 979 h 1125"/>
                <a:gd name="connsiteX14" fmla="*/ 227 w 865"/>
                <a:gd name="connsiteY14" fmla="*/ 1125 h 1125"/>
                <a:gd name="connsiteX15" fmla="*/ 412 w 865"/>
                <a:gd name="connsiteY15" fmla="*/ 766 h 1125"/>
                <a:gd name="connsiteX16" fmla="*/ 702 w 865"/>
                <a:gd name="connsiteY16" fmla="*/ 816 h 1125"/>
                <a:gd name="connsiteX17" fmla="*/ 681 w 865"/>
                <a:gd name="connsiteY17" fmla="*/ 760 h 1125"/>
                <a:gd name="connsiteX18" fmla="*/ 666 w 865"/>
                <a:gd name="connsiteY18" fmla="*/ 705 h 1125"/>
                <a:gd name="connsiteX19" fmla="*/ 658 w 865"/>
                <a:gd name="connsiteY19" fmla="*/ 647 h 1125"/>
                <a:gd name="connsiteX20" fmla="*/ 652 w 865"/>
                <a:gd name="connsiteY20" fmla="*/ 588 h 1125"/>
                <a:gd name="connsiteX21" fmla="*/ 652 w 865"/>
                <a:gd name="connsiteY21" fmla="*/ 529 h 1125"/>
                <a:gd name="connsiteX22" fmla="*/ 660 w 865"/>
                <a:gd name="connsiteY22" fmla="*/ 470 h 1125"/>
                <a:gd name="connsiteX23" fmla="*/ 672 w 865"/>
                <a:gd name="connsiteY23" fmla="*/ 413 h 1125"/>
                <a:gd name="connsiteX24" fmla="*/ 865 w 865"/>
                <a:gd name="connsiteY24" fmla="*/ 531 h 1125"/>
                <a:gd name="connsiteX25" fmla="*/ 571 w 865"/>
                <a:gd name="connsiteY25" fmla="*/ 0 h 1125"/>
                <a:gd name="connsiteX0" fmla="*/ 571 w 865"/>
                <a:gd name="connsiteY0" fmla="*/ 0 h 1125"/>
                <a:gd name="connsiteX1" fmla="*/ 0 w 865"/>
                <a:gd name="connsiteY1" fmla="*/ 1 h 1125"/>
                <a:gd name="connsiteX2" fmla="*/ 178 w 865"/>
                <a:gd name="connsiteY2" fmla="*/ 111 h 1125"/>
                <a:gd name="connsiteX3" fmla="*/ 153 w 865"/>
                <a:gd name="connsiteY3" fmla="*/ 187 h 1125"/>
                <a:gd name="connsiteX4" fmla="*/ 130 w 865"/>
                <a:gd name="connsiteY4" fmla="*/ 264 h 1125"/>
                <a:gd name="connsiteX5" fmla="*/ 113 w 865"/>
                <a:gd name="connsiteY5" fmla="*/ 343 h 1125"/>
                <a:gd name="connsiteX6" fmla="*/ 100 w 865"/>
                <a:gd name="connsiteY6" fmla="*/ 423 h 1125"/>
                <a:gd name="connsiteX7" fmla="*/ 94 w 865"/>
                <a:gd name="connsiteY7" fmla="*/ 504 h 1125"/>
                <a:gd name="connsiteX8" fmla="*/ 93 w 865"/>
                <a:gd name="connsiteY8" fmla="*/ 583 h 1125"/>
                <a:gd name="connsiteX9" fmla="*/ 95 w 865"/>
                <a:gd name="connsiteY9" fmla="*/ 664 h 1125"/>
                <a:gd name="connsiteX10" fmla="*/ 104 w 865"/>
                <a:gd name="connsiteY10" fmla="*/ 744 h 1125"/>
                <a:gd name="connsiteX11" fmla="*/ 118 w 865"/>
                <a:gd name="connsiteY11" fmla="*/ 824 h 1125"/>
                <a:gd name="connsiteX12" fmla="*/ 136 w 865"/>
                <a:gd name="connsiteY12" fmla="*/ 903 h 1125"/>
                <a:gd name="connsiteX13" fmla="*/ 159 w 865"/>
                <a:gd name="connsiteY13" fmla="*/ 979 h 1125"/>
                <a:gd name="connsiteX14" fmla="*/ 227 w 865"/>
                <a:gd name="connsiteY14" fmla="*/ 1125 h 1125"/>
                <a:gd name="connsiteX15" fmla="*/ 460 w 865"/>
                <a:gd name="connsiteY15" fmla="*/ 766 h 1125"/>
                <a:gd name="connsiteX16" fmla="*/ 702 w 865"/>
                <a:gd name="connsiteY16" fmla="*/ 816 h 1125"/>
                <a:gd name="connsiteX17" fmla="*/ 681 w 865"/>
                <a:gd name="connsiteY17" fmla="*/ 760 h 1125"/>
                <a:gd name="connsiteX18" fmla="*/ 666 w 865"/>
                <a:gd name="connsiteY18" fmla="*/ 705 h 1125"/>
                <a:gd name="connsiteX19" fmla="*/ 658 w 865"/>
                <a:gd name="connsiteY19" fmla="*/ 647 h 1125"/>
                <a:gd name="connsiteX20" fmla="*/ 652 w 865"/>
                <a:gd name="connsiteY20" fmla="*/ 588 h 1125"/>
                <a:gd name="connsiteX21" fmla="*/ 652 w 865"/>
                <a:gd name="connsiteY21" fmla="*/ 529 h 1125"/>
                <a:gd name="connsiteX22" fmla="*/ 660 w 865"/>
                <a:gd name="connsiteY22" fmla="*/ 470 h 1125"/>
                <a:gd name="connsiteX23" fmla="*/ 672 w 865"/>
                <a:gd name="connsiteY23" fmla="*/ 413 h 1125"/>
                <a:gd name="connsiteX24" fmla="*/ 865 w 865"/>
                <a:gd name="connsiteY24" fmla="*/ 531 h 1125"/>
                <a:gd name="connsiteX25" fmla="*/ 571 w 865"/>
                <a:gd name="connsiteY25" fmla="*/ 0 h 1125"/>
                <a:gd name="connsiteX0" fmla="*/ 571 w 865"/>
                <a:gd name="connsiteY0" fmla="*/ 0 h 1125"/>
                <a:gd name="connsiteX1" fmla="*/ 0 w 865"/>
                <a:gd name="connsiteY1" fmla="*/ 1 h 1125"/>
                <a:gd name="connsiteX2" fmla="*/ 178 w 865"/>
                <a:gd name="connsiteY2" fmla="*/ 111 h 1125"/>
                <a:gd name="connsiteX3" fmla="*/ 153 w 865"/>
                <a:gd name="connsiteY3" fmla="*/ 187 h 1125"/>
                <a:gd name="connsiteX4" fmla="*/ 130 w 865"/>
                <a:gd name="connsiteY4" fmla="*/ 264 h 1125"/>
                <a:gd name="connsiteX5" fmla="*/ 113 w 865"/>
                <a:gd name="connsiteY5" fmla="*/ 343 h 1125"/>
                <a:gd name="connsiteX6" fmla="*/ 100 w 865"/>
                <a:gd name="connsiteY6" fmla="*/ 423 h 1125"/>
                <a:gd name="connsiteX7" fmla="*/ 94 w 865"/>
                <a:gd name="connsiteY7" fmla="*/ 504 h 1125"/>
                <a:gd name="connsiteX8" fmla="*/ 93 w 865"/>
                <a:gd name="connsiteY8" fmla="*/ 583 h 1125"/>
                <a:gd name="connsiteX9" fmla="*/ 95 w 865"/>
                <a:gd name="connsiteY9" fmla="*/ 664 h 1125"/>
                <a:gd name="connsiteX10" fmla="*/ 104 w 865"/>
                <a:gd name="connsiteY10" fmla="*/ 744 h 1125"/>
                <a:gd name="connsiteX11" fmla="*/ 118 w 865"/>
                <a:gd name="connsiteY11" fmla="*/ 824 h 1125"/>
                <a:gd name="connsiteX12" fmla="*/ 136 w 865"/>
                <a:gd name="connsiteY12" fmla="*/ 903 h 1125"/>
                <a:gd name="connsiteX13" fmla="*/ 159 w 865"/>
                <a:gd name="connsiteY13" fmla="*/ 979 h 1125"/>
                <a:gd name="connsiteX14" fmla="*/ 227 w 865"/>
                <a:gd name="connsiteY14" fmla="*/ 1125 h 1125"/>
                <a:gd name="connsiteX15" fmla="*/ 460 w 865"/>
                <a:gd name="connsiteY15" fmla="*/ 766 h 1125"/>
                <a:gd name="connsiteX16" fmla="*/ 557 w 865"/>
                <a:gd name="connsiteY16" fmla="*/ 786 h 1125"/>
                <a:gd name="connsiteX17" fmla="*/ 702 w 865"/>
                <a:gd name="connsiteY17" fmla="*/ 816 h 1125"/>
                <a:gd name="connsiteX18" fmla="*/ 681 w 865"/>
                <a:gd name="connsiteY18" fmla="*/ 760 h 1125"/>
                <a:gd name="connsiteX19" fmla="*/ 666 w 865"/>
                <a:gd name="connsiteY19" fmla="*/ 705 h 1125"/>
                <a:gd name="connsiteX20" fmla="*/ 658 w 865"/>
                <a:gd name="connsiteY20" fmla="*/ 647 h 1125"/>
                <a:gd name="connsiteX21" fmla="*/ 652 w 865"/>
                <a:gd name="connsiteY21" fmla="*/ 588 h 1125"/>
                <a:gd name="connsiteX22" fmla="*/ 652 w 865"/>
                <a:gd name="connsiteY22" fmla="*/ 529 h 1125"/>
                <a:gd name="connsiteX23" fmla="*/ 660 w 865"/>
                <a:gd name="connsiteY23" fmla="*/ 470 h 1125"/>
                <a:gd name="connsiteX24" fmla="*/ 672 w 865"/>
                <a:gd name="connsiteY24" fmla="*/ 413 h 1125"/>
                <a:gd name="connsiteX25" fmla="*/ 865 w 865"/>
                <a:gd name="connsiteY25" fmla="*/ 531 h 1125"/>
                <a:gd name="connsiteX26" fmla="*/ 571 w 865"/>
                <a:gd name="connsiteY26" fmla="*/ 0 h 1125"/>
                <a:gd name="connsiteX0" fmla="*/ 571 w 865"/>
                <a:gd name="connsiteY0" fmla="*/ 0 h 1125"/>
                <a:gd name="connsiteX1" fmla="*/ 0 w 865"/>
                <a:gd name="connsiteY1" fmla="*/ 1 h 1125"/>
                <a:gd name="connsiteX2" fmla="*/ 178 w 865"/>
                <a:gd name="connsiteY2" fmla="*/ 111 h 1125"/>
                <a:gd name="connsiteX3" fmla="*/ 153 w 865"/>
                <a:gd name="connsiteY3" fmla="*/ 187 h 1125"/>
                <a:gd name="connsiteX4" fmla="*/ 130 w 865"/>
                <a:gd name="connsiteY4" fmla="*/ 264 h 1125"/>
                <a:gd name="connsiteX5" fmla="*/ 113 w 865"/>
                <a:gd name="connsiteY5" fmla="*/ 343 h 1125"/>
                <a:gd name="connsiteX6" fmla="*/ 100 w 865"/>
                <a:gd name="connsiteY6" fmla="*/ 423 h 1125"/>
                <a:gd name="connsiteX7" fmla="*/ 94 w 865"/>
                <a:gd name="connsiteY7" fmla="*/ 504 h 1125"/>
                <a:gd name="connsiteX8" fmla="*/ 93 w 865"/>
                <a:gd name="connsiteY8" fmla="*/ 583 h 1125"/>
                <a:gd name="connsiteX9" fmla="*/ 95 w 865"/>
                <a:gd name="connsiteY9" fmla="*/ 664 h 1125"/>
                <a:gd name="connsiteX10" fmla="*/ 104 w 865"/>
                <a:gd name="connsiteY10" fmla="*/ 744 h 1125"/>
                <a:gd name="connsiteX11" fmla="*/ 118 w 865"/>
                <a:gd name="connsiteY11" fmla="*/ 824 h 1125"/>
                <a:gd name="connsiteX12" fmla="*/ 136 w 865"/>
                <a:gd name="connsiteY12" fmla="*/ 903 h 1125"/>
                <a:gd name="connsiteX13" fmla="*/ 159 w 865"/>
                <a:gd name="connsiteY13" fmla="*/ 979 h 1125"/>
                <a:gd name="connsiteX14" fmla="*/ 227 w 865"/>
                <a:gd name="connsiteY14" fmla="*/ 1125 h 1125"/>
                <a:gd name="connsiteX15" fmla="*/ 460 w 865"/>
                <a:gd name="connsiteY15" fmla="*/ 766 h 1125"/>
                <a:gd name="connsiteX16" fmla="*/ 557 w 865"/>
                <a:gd name="connsiteY16" fmla="*/ 786 h 1125"/>
                <a:gd name="connsiteX17" fmla="*/ 702 w 865"/>
                <a:gd name="connsiteY17" fmla="*/ 816 h 1125"/>
                <a:gd name="connsiteX18" fmla="*/ 681 w 865"/>
                <a:gd name="connsiteY18" fmla="*/ 760 h 1125"/>
                <a:gd name="connsiteX19" fmla="*/ 666 w 865"/>
                <a:gd name="connsiteY19" fmla="*/ 705 h 1125"/>
                <a:gd name="connsiteX20" fmla="*/ 658 w 865"/>
                <a:gd name="connsiteY20" fmla="*/ 647 h 1125"/>
                <a:gd name="connsiteX21" fmla="*/ 652 w 865"/>
                <a:gd name="connsiteY21" fmla="*/ 588 h 1125"/>
                <a:gd name="connsiteX22" fmla="*/ 652 w 865"/>
                <a:gd name="connsiteY22" fmla="*/ 529 h 1125"/>
                <a:gd name="connsiteX23" fmla="*/ 660 w 865"/>
                <a:gd name="connsiteY23" fmla="*/ 470 h 1125"/>
                <a:gd name="connsiteX24" fmla="*/ 672 w 865"/>
                <a:gd name="connsiteY24" fmla="*/ 413 h 1125"/>
                <a:gd name="connsiteX25" fmla="*/ 865 w 865"/>
                <a:gd name="connsiteY25" fmla="*/ 531 h 1125"/>
                <a:gd name="connsiteX26" fmla="*/ 571 w 865"/>
                <a:gd name="connsiteY26" fmla="*/ 0 h 1125"/>
                <a:gd name="connsiteX0" fmla="*/ 571 w 865"/>
                <a:gd name="connsiteY0" fmla="*/ 0 h 1125"/>
                <a:gd name="connsiteX1" fmla="*/ 0 w 865"/>
                <a:gd name="connsiteY1" fmla="*/ 1 h 1125"/>
                <a:gd name="connsiteX2" fmla="*/ 178 w 865"/>
                <a:gd name="connsiteY2" fmla="*/ 111 h 1125"/>
                <a:gd name="connsiteX3" fmla="*/ 153 w 865"/>
                <a:gd name="connsiteY3" fmla="*/ 187 h 1125"/>
                <a:gd name="connsiteX4" fmla="*/ 130 w 865"/>
                <a:gd name="connsiteY4" fmla="*/ 264 h 1125"/>
                <a:gd name="connsiteX5" fmla="*/ 113 w 865"/>
                <a:gd name="connsiteY5" fmla="*/ 343 h 1125"/>
                <a:gd name="connsiteX6" fmla="*/ 100 w 865"/>
                <a:gd name="connsiteY6" fmla="*/ 423 h 1125"/>
                <a:gd name="connsiteX7" fmla="*/ 94 w 865"/>
                <a:gd name="connsiteY7" fmla="*/ 504 h 1125"/>
                <a:gd name="connsiteX8" fmla="*/ 93 w 865"/>
                <a:gd name="connsiteY8" fmla="*/ 583 h 1125"/>
                <a:gd name="connsiteX9" fmla="*/ 95 w 865"/>
                <a:gd name="connsiteY9" fmla="*/ 664 h 1125"/>
                <a:gd name="connsiteX10" fmla="*/ 104 w 865"/>
                <a:gd name="connsiteY10" fmla="*/ 744 h 1125"/>
                <a:gd name="connsiteX11" fmla="*/ 118 w 865"/>
                <a:gd name="connsiteY11" fmla="*/ 824 h 1125"/>
                <a:gd name="connsiteX12" fmla="*/ 136 w 865"/>
                <a:gd name="connsiteY12" fmla="*/ 903 h 1125"/>
                <a:gd name="connsiteX13" fmla="*/ 159 w 865"/>
                <a:gd name="connsiteY13" fmla="*/ 979 h 1125"/>
                <a:gd name="connsiteX14" fmla="*/ 227 w 865"/>
                <a:gd name="connsiteY14" fmla="*/ 1125 h 1125"/>
                <a:gd name="connsiteX15" fmla="*/ 460 w 865"/>
                <a:gd name="connsiteY15" fmla="*/ 766 h 1125"/>
                <a:gd name="connsiteX16" fmla="*/ 557 w 865"/>
                <a:gd name="connsiteY16" fmla="*/ 786 h 1125"/>
                <a:gd name="connsiteX17" fmla="*/ 702 w 865"/>
                <a:gd name="connsiteY17" fmla="*/ 816 h 1125"/>
                <a:gd name="connsiteX18" fmla="*/ 681 w 865"/>
                <a:gd name="connsiteY18" fmla="*/ 760 h 1125"/>
                <a:gd name="connsiteX19" fmla="*/ 666 w 865"/>
                <a:gd name="connsiteY19" fmla="*/ 705 h 1125"/>
                <a:gd name="connsiteX20" fmla="*/ 658 w 865"/>
                <a:gd name="connsiteY20" fmla="*/ 647 h 1125"/>
                <a:gd name="connsiteX21" fmla="*/ 652 w 865"/>
                <a:gd name="connsiteY21" fmla="*/ 588 h 1125"/>
                <a:gd name="connsiteX22" fmla="*/ 652 w 865"/>
                <a:gd name="connsiteY22" fmla="*/ 529 h 1125"/>
                <a:gd name="connsiteX23" fmla="*/ 660 w 865"/>
                <a:gd name="connsiteY23" fmla="*/ 470 h 1125"/>
                <a:gd name="connsiteX24" fmla="*/ 672 w 865"/>
                <a:gd name="connsiteY24" fmla="*/ 413 h 1125"/>
                <a:gd name="connsiteX25" fmla="*/ 865 w 865"/>
                <a:gd name="connsiteY25" fmla="*/ 531 h 1125"/>
                <a:gd name="connsiteX26" fmla="*/ 571 w 865"/>
                <a:gd name="connsiteY26" fmla="*/ 0 h 1125"/>
                <a:gd name="connsiteX0" fmla="*/ 571 w 865"/>
                <a:gd name="connsiteY0" fmla="*/ 0 h 1125"/>
                <a:gd name="connsiteX1" fmla="*/ 0 w 865"/>
                <a:gd name="connsiteY1" fmla="*/ 1 h 1125"/>
                <a:gd name="connsiteX2" fmla="*/ 178 w 865"/>
                <a:gd name="connsiteY2" fmla="*/ 111 h 1125"/>
                <a:gd name="connsiteX3" fmla="*/ 153 w 865"/>
                <a:gd name="connsiteY3" fmla="*/ 187 h 1125"/>
                <a:gd name="connsiteX4" fmla="*/ 130 w 865"/>
                <a:gd name="connsiteY4" fmla="*/ 264 h 1125"/>
                <a:gd name="connsiteX5" fmla="*/ 113 w 865"/>
                <a:gd name="connsiteY5" fmla="*/ 343 h 1125"/>
                <a:gd name="connsiteX6" fmla="*/ 100 w 865"/>
                <a:gd name="connsiteY6" fmla="*/ 423 h 1125"/>
                <a:gd name="connsiteX7" fmla="*/ 94 w 865"/>
                <a:gd name="connsiteY7" fmla="*/ 504 h 1125"/>
                <a:gd name="connsiteX8" fmla="*/ 93 w 865"/>
                <a:gd name="connsiteY8" fmla="*/ 583 h 1125"/>
                <a:gd name="connsiteX9" fmla="*/ 95 w 865"/>
                <a:gd name="connsiteY9" fmla="*/ 664 h 1125"/>
                <a:gd name="connsiteX10" fmla="*/ 104 w 865"/>
                <a:gd name="connsiteY10" fmla="*/ 744 h 1125"/>
                <a:gd name="connsiteX11" fmla="*/ 118 w 865"/>
                <a:gd name="connsiteY11" fmla="*/ 824 h 1125"/>
                <a:gd name="connsiteX12" fmla="*/ 136 w 865"/>
                <a:gd name="connsiteY12" fmla="*/ 903 h 1125"/>
                <a:gd name="connsiteX13" fmla="*/ 159 w 865"/>
                <a:gd name="connsiteY13" fmla="*/ 979 h 1125"/>
                <a:gd name="connsiteX14" fmla="*/ 227 w 865"/>
                <a:gd name="connsiteY14" fmla="*/ 1125 h 1125"/>
                <a:gd name="connsiteX15" fmla="*/ 460 w 865"/>
                <a:gd name="connsiteY15" fmla="*/ 766 h 1125"/>
                <a:gd name="connsiteX16" fmla="*/ 702 w 865"/>
                <a:gd name="connsiteY16" fmla="*/ 816 h 1125"/>
                <a:gd name="connsiteX17" fmla="*/ 681 w 865"/>
                <a:gd name="connsiteY17" fmla="*/ 760 h 1125"/>
                <a:gd name="connsiteX18" fmla="*/ 666 w 865"/>
                <a:gd name="connsiteY18" fmla="*/ 705 h 1125"/>
                <a:gd name="connsiteX19" fmla="*/ 658 w 865"/>
                <a:gd name="connsiteY19" fmla="*/ 647 h 1125"/>
                <a:gd name="connsiteX20" fmla="*/ 652 w 865"/>
                <a:gd name="connsiteY20" fmla="*/ 588 h 1125"/>
                <a:gd name="connsiteX21" fmla="*/ 652 w 865"/>
                <a:gd name="connsiteY21" fmla="*/ 529 h 1125"/>
                <a:gd name="connsiteX22" fmla="*/ 660 w 865"/>
                <a:gd name="connsiteY22" fmla="*/ 470 h 1125"/>
                <a:gd name="connsiteX23" fmla="*/ 672 w 865"/>
                <a:gd name="connsiteY23" fmla="*/ 413 h 1125"/>
                <a:gd name="connsiteX24" fmla="*/ 865 w 865"/>
                <a:gd name="connsiteY24" fmla="*/ 531 h 1125"/>
                <a:gd name="connsiteX25" fmla="*/ 571 w 865"/>
                <a:gd name="connsiteY25" fmla="*/ 0 h 1125"/>
                <a:gd name="connsiteX0" fmla="*/ 571 w 865"/>
                <a:gd name="connsiteY0" fmla="*/ 0 h 1125"/>
                <a:gd name="connsiteX1" fmla="*/ 0 w 865"/>
                <a:gd name="connsiteY1" fmla="*/ 1 h 1125"/>
                <a:gd name="connsiteX2" fmla="*/ 178 w 865"/>
                <a:gd name="connsiteY2" fmla="*/ 111 h 1125"/>
                <a:gd name="connsiteX3" fmla="*/ 153 w 865"/>
                <a:gd name="connsiteY3" fmla="*/ 187 h 1125"/>
                <a:gd name="connsiteX4" fmla="*/ 130 w 865"/>
                <a:gd name="connsiteY4" fmla="*/ 264 h 1125"/>
                <a:gd name="connsiteX5" fmla="*/ 113 w 865"/>
                <a:gd name="connsiteY5" fmla="*/ 343 h 1125"/>
                <a:gd name="connsiteX6" fmla="*/ 100 w 865"/>
                <a:gd name="connsiteY6" fmla="*/ 423 h 1125"/>
                <a:gd name="connsiteX7" fmla="*/ 94 w 865"/>
                <a:gd name="connsiteY7" fmla="*/ 504 h 1125"/>
                <a:gd name="connsiteX8" fmla="*/ 93 w 865"/>
                <a:gd name="connsiteY8" fmla="*/ 583 h 1125"/>
                <a:gd name="connsiteX9" fmla="*/ 95 w 865"/>
                <a:gd name="connsiteY9" fmla="*/ 664 h 1125"/>
                <a:gd name="connsiteX10" fmla="*/ 104 w 865"/>
                <a:gd name="connsiteY10" fmla="*/ 744 h 1125"/>
                <a:gd name="connsiteX11" fmla="*/ 118 w 865"/>
                <a:gd name="connsiteY11" fmla="*/ 824 h 1125"/>
                <a:gd name="connsiteX12" fmla="*/ 136 w 865"/>
                <a:gd name="connsiteY12" fmla="*/ 903 h 1125"/>
                <a:gd name="connsiteX13" fmla="*/ 159 w 865"/>
                <a:gd name="connsiteY13" fmla="*/ 979 h 1125"/>
                <a:gd name="connsiteX14" fmla="*/ 227 w 865"/>
                <a:gd name="connsiteY14" fmla="*/ 1125 h 1125"/>
                <a:gd name="connsiteX15" fmla="*/ 460 w 865"/>
                <a:gd name="connsiteY15" fmla="*/ 766 h 1125"/>
                <a:gd name="connsiteX16" fmla="*/ 702 w 865"/>
                <a:gd name="connsiteY16" fmla="*/ 816 h 1125"/>
                <a:gd name="connsiteX17" fmla="*/ 681 w 865"/>
                <a:gd name="connsiteY17" fmla="*/ 760 h 1125"/>
                <a:gd name="connsiteX18" fmla="*/ 666 w 865"/>
                <a:gd name="connsiteY18" fmla="*/ 705 h 1125"/>
                <a:gd name="connsiteX19" fmla="*/ 658 w 865"/>
                <a:gd name="connsiteY19" fmla="*/ 647 h 1125"/>
                <a:gd name="connsiteX20" fmla="*/ 652 w 865"/>
                <a:gd name="connsiteY20" fmla="*/ 588 h 1125"/>
                <a:gd name="connsiteX21" fmla="*/ 652 w 865"/>
                <a:gd name="connsiteY21" fmla="*/ 529 h 1125"/>
                <a:gd name="connsiteX22" fmla="*/ 660 w 865"/>
                <a:gd name="connsiteY22" fmla="*/ 470 h 1125"/>
                <a:gd name="connsiteX23" fmla="*/ 672 w 865"/>
                <a:gd name="connsiteY23" fmla="*/ 413 h 1125"/>
                <a:gd name="connsiteX24" fmla="*/ 865 w 865"/>
                <a:gd name="connsiteY24" fmla="*/ 531 h 1125"/>
                <a:gd name="connsiteX25" fmla="*/ 571 w 865"/>
                <a:gd name="connsiteY25" fmla="*/ 0 h 1125"/>
                <a:gd name="connsiteX0" fmla="*/ 571 w 887"/>
                <a:gd name="connsiteY0" fmla="*/ 0 h 1125"/>
                <a:gd name="connsiteX1" fmla="*/ 0 w 887"/>
                <a:gd name="connsiteY1" fmla="*/ 1 h 1125"/>
                <a:gd name="connsiteX2" fmla="*/ 178 w 887"/>
                <a:gd name="connsiteY2" fmla="*/ 111 h 1125"/>
                <a:gd name="connsiteX3" fmla="*/ 153 w 887"/>
                <a:gd name="connsiteY3" fmla="*/ 187 h 1125"/>
                <a:gd name="connsiteX4" fmla="*/ 130 w 887"/>
                <a:gd name="connsiteY4" fmla="*/ 264 h 1125"/>
                <a:gd name="connsiteX5" fmla="*/ 113 w 887"/>
                <a:gd name="connsiteY5" fmla="*/ 343 h 1125"/>
                <a:gd name="connsiteX6" fmla="*/ 100 w 887"/>
                <a:gd name="connsiteY6" fmla="*/ 423 h 1125"/>
                <a:gd name="connsiteX7" fmla="*/ 94 w 887"/>
                <a:gd name="connsiteY7" fmla="*/ 504 h 1125"/>
                <a:gd name="connsiteX8" fmla="*/ 93 w 887"/>
                <a:gd name="connsiteY8" fmla="*/ 583 h 1125"/>
                <a:gd name="connsiteX9" fmla="*/ 95 w 887"/>
                <a:gd name="connsiteY9" fmla="*/ 664 h 1125"/>
                <a:gd name="connsiteX10" fmla="*/ 104 w 887"/>
                <a:gd name="connsiteY10" fmla="*/ 744 h 1125"/>
                <a:gd name="connsiteX11" fmla="*/ 118 w 887"/>
                <a:gd name="connsiteY11" fmla="*/ 824 h 1125"/>
                <a:gd name="connsiteX12" fmla="*/ 136 w 887"/>
                <a:gd name="connsiteY12" fmla="*/ 903 h 1125"/>
                <a:gd name="connsiteX13" fmla="*/ 159 w 887"/>
                <a:gd name="connsiteY13" fmla="*/ 979 h 1125"/>
                <a:gd name="connsiteX14" fmla="*/ 227 w 887"/>
                <a:gd name="connsiteY14" fmla="*/ 1125 h 1125"/>
                <a:gd name="connsiteX15" fmla="*/ 460 w 887"/>
                <a:gd name="connsiteY15" fmla="*/ 766 h 1125"/>
                <a:gd name="connsiteX16" fmla="*/ 702 w 887"/>
                <a:gd name="connsiteY16" fmla="*/ 816 h 1125"/>
                <a:gd name="connsiteX17" fmla="*/ 681 w 887"/>
                <a:gd name="connsiteY17" fmla="*/ 760 h 1125"/>
                <a:gd name="connsiteX18" fmla="*/ 666 w 887"/>
                <a:gd name="connsiteY18" fmla="*/ 705 h 1125"/>
                <a:gd name="connsiteX19" fmla="*/ 658 w 887"/>
                <a:gd name="connsiteY19" fmla="*/ 647 h 1125"/>
                <a:gd name="connsiteX20" fmla="*/ 652 w 887"/>
                <a:gd name="connsiteY20" fmla="*/ 588 h 1125"/>
                <a:gd name="connsiteX21" fmla="*/ 652 w 887"/>
                <a:gd name="connsiteY21" fmla="*/ 529 h 1125"/>
                <a:gd name="connsiteX22" fmla="*/ 660 w 887"/>
                <a:gd name="connsiteY22" fmla="*/ 470 h 1125"/>
                <a:gd name="connsiteX23" fmla="*/ 672 w 887"/>
                <a:gd name="connsiteY23" fmla="*/ 413 h 1125"/>
                <a:gd name="connsiteX24" fmla="*/ 887 w 887"/>
                <a:gd name="connsiteY24" fmla="*/ 508 h 1125"/>
                <a:gd name="connsiteX25" fmla="*/ 571 w 887"/>
                <a:gd name="connsiteY25" fmla="*/ 0 h 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87" h="1125">
                  <a:moveTo>
                    <a:pt x="571" y="0"/>
                  </a:moveTo>
                  <a:lnTo>
                    <a:pt x="0" y="1"/>
                  </a:lnTo>
                  <a:lnTo>
                    <a:pt x="178" y="111"/>
                  </a:lnTo>
                  <a:cubicBezTo>
                    <a:pt x="170" y="136"/>
                    <a:pt x="161" y="162"/>
                    <a:pt x="153" y="187"/>
                  </a:cubicBezTo>
                  <a:cubicBezTo>
                    <a:pt x="145" y="213"/>
                    <a:pt x="138" y="238"/>
                    <a:pt x="130" y="264"/>
                  </a:cubicBezTo>
                  <a:cubicBezTo>
                    <a:pt x="124" y="290"/>
                    <a:pt x="119" y="317"/>
                    <a:pt x="113" y="343"/>
                  </a:cubicBezTo>
                  <a:cubicBezTo>
                    <a:pt x="109" y="370"/>
                    <a:pt x="104" y="396"/>
                    <a:pt x="100" y="423"/>
                  </a:cubicBezTo>
                  <a:lnTo>
                    <a:pt x="94" y="504"/>
                  </a:lnTo>
                  <a:cubicBezTo>
                    <a:pt x="94" y="530"/>
                    <a:pt x="93" y="557"/>
                    <a:pt x="93" y="583"/>
                  </a:cubicBezTo>
                  <a:cubicBezTo>
                    <a:pt x="94" y="610"/>
                    <a:pt x="94" y="637"/>
                    <a:pt x="95" y="664"/>
                  </a:cubicBezTo>
                  <a:cubicBezTo>
                    <a:pt x="98" y="691"/>
                    <a:pt x="101" y="717"/>
                    <a:pt x="104" y="744"/>
                  </a:cubicBezTo>
                  <a:cubicBezTo>
                    <a:pt x="109" y="771"/>
                    <a:pt x="113" y="797"/>
                    <a:pt x="118" y="824"/>
                  </a:cubicBezTo>
                  <a:cubicBezTo>
                    <a:pt x="124" y="850"/>
                    <a:pt x="130" y="877"/>
                    <a:pt x="136" y="903"/>
                  </a:cubicBezTo>
                  <a:cubicBezTo>
                    <a:pt x="144" y="928"/>
                    <a:pt x="151" y="954"/>
                    <a:pt x="159" y="979"/>
                  </a:cubicBezTo>
                  <a:cubicBezTo>
                    <a:pt x="182" y="1028"/>
                    <a:pt x="204" y="1076"/>
                    <a:pt x="227" y="1125"/>
                  </a:cubicBezTo>
                  <a:lnTo>
                    <a:pt x="460" y="766"/>
                  </a:lnTo>
                  <a:lnTo>
                    <a:pt x="702" y="816"/>
                  </a:lnTo>
                  <a:cubicBezTo>
                    <a:pt x="695" y="797"/>
                    <a:pt x="688" y="779"/>
                    <a:pt x="681" y="760"/>
                  </a:cubicBezTo>
                  <a:cubicBezTo>
                    <a:pt x="676" y="742"/>
                    <a:pt x="671" y="723"/>
                    <a:pt x="666" y="705"/>
                  </a:cubicBezTo>
                  <a:cubicBezTo>
                    <a:pt x="663" y="686"/>
                    <a:pt x="661" y="666"/>
                    <a:pt x="658" y="647"/>
                  </a:cubicBezTo>
                  <a:cubicBezTo>
                    <a:pt x="656" y="627"/>
                    <a:pt x="654" y="608"/>
                    <a:pt x="652" y="588"/>
                  </a:cubicBezTo>
                  <a:lnTo>
                    <a:pt x="652" y="529"/>
                  </a:lnTo>
                  <a:cubicBezTo>
                    <a:pt x="655" y="509"/>
                    <a:pt x="657" y="490"/>
                    <a:pt x="660" y="470"/>
                  </a:cubicBezTo>
                  <a:lnTo>
                    <a:pt x="672" y="413"/>
                  </a:lnTo>
                  <a:lnTo>
                    <a:pt x="887" y="508"/>
                  </a:lnTo>
                  <a:lnTo>
                    <a:pt x="571" y="0"/>
                  </a:lnTo>
                </a:path>
              </a:pathLst>
            </a:custGeom>
            <a:solidFill>
              <a:schemeClr val="accent6"/>
            </a:solidFill>
            <a:ln w="57150" cap="rnd">
              <a:noFill/>
              <a:miter lim="800000"/>
              <a:headEnd/>
              <a:tailEnd/>
            </a:ln>
          </p:spPr>
          <p:txBody>
            <a:bodyPr/>
            <a:lstStyle/>
            <a:p>
              <a:pPr algn="ctr" eaLnBrk="1" hangingPunct="1">
                <a:spcBef>
                  <a:spcPct val="20000"/>
                </a:spcBef>
                <a:buClr>
                  <a:schemeClr val="bg1"/>
                </a:buClr>
                <a:defRPr/>
              </a:pPr>
              <a:endParaRPr lang="en-GB" sz="1100" dirty="0">
                <a:ln cap="flat">
                  <a:noFill/>
                  <a:round/>
                </a:ln>
                <a:solidFill>
                  <a:srgbClr val="FFFFFF"/>
                </a:solidFill>
                <a:ea typeface="+mn-ea"/>
                <a:cs typeface="Arial" pitchFamily="34" charset="0"/>
              </a:endParaRPr>
            </a:p>
          </p:txBody>
        </p:sp>
        <p:sp>
          <p:nvSpPr>
            <p:cNvPr id="28" name="Rectangle 8">
              <a:extLst>
                <a:ext uri="{FF2B5EF4-FFF2-40B4-BE49-F238E27FC236}">
                  <a16:creationId xmlns:a16="http://schemas.microsoft.com/office/drawing/2014/main" id="{D953C05A-4138-421A-AA45-4BAD11D72E48}"/>
                </a:ext>
              </a:extLst>
            </p:cNvPr>
            <p:cNvSpPr>
              <a:spLocks noChangeArrowheads="1"/>
            </p:cNvSpPr>
            <p:nvPr/>
          </p:nvSpPr>
          <p:spPr bwMode="blackWhite">
            <a:xfrm>
              <a:off x="2430520" y="2902127"/>
              <a:ext cx="1660800" cy="192976"/>
            </a:xfrm>
            <a:prstGeom prst="rect">
              <a:avLst/>
            </a:prstGeom>
            <a:noFill/>
            <a:ln w="9525">
              <a:noFill/>
              <a:miter lim="800000"/>
              <a:headEnd/>
              <a:tailEnd/>
            </a:ln>
          </p:spPr>
          <p:txBody>
            <a:bodyPr wrap="square" lIns="0" tIns="0" rIns="0" bIns="0" anchor="ctr">
              <a:spAutoFit/>
            </a:bodyPr>
            <a:lstStyle/>
            <a:p>
              <a:pPr algn="ctr" defTabSz="787400" eaLnBrk="1" hangingPunct="1">
                <a:lnSpc>
                  <a:spcPct val="95000"/>
                </a:lnSpc>
                <a:spcBef>
                  <a:spcPct val="80000"/>
                </a:spcBef>
                <a:buClr>
                  <a:schemeClr val="bg1"/>
                </a:buClr>
              </a:pPr>
              <a:r>
                <a:rPr lang="en-GB" sz="1200" b="1" dirty="0">
                  <a:solidFill>
                    <a:schemeClr val="bg1"/>
                  </a:solidFill>
                  <a:ea typeface="+mn-ea"/>
                  <a:cs typeface="Arial" pitchFamily="34" charset="0"/>
                </a:rPr>
                <a:t>Business Problem</a:t>
              </a:r>
            </a:p>
          </p:txBody>
        </p:sp>
        <p:sp>
          <p:nvSpPr>
            <p:cNvPr id="29" name="Rectangle 9">
              <a:extLst>
                <a:ext uri="{FF2B5EF4-FFF2-40B4-BE49-F238E27FC236}">
                  <a16:creationId xmlns:a16="http://schemas.microsoft.com/office/drawing/2014/main" id="{9C3ABA31-5B65-4988-820F-961D996B6F18}"/>
                </a:ext>
              </a:extLst>
            </p:cNvPr>
            <p:cNvSpPr>
              <a:spLocks noChangeArrowheads="1"/>
            </p:cNvSpPr>
            <p:nvPr/>
          </p:nvSpPr>
          <p:spPr bwMode="blackWhite">
            <a:xfrm>
              <a:off x="5238105" y="3136293"/>
              <a:ext cx="855473" cy="385952"/>
            </a:xfrm>
            <a:prstGeom prst="rect">
              <a:avLst/>
            </a:prstGeom>
            <a:noFill/>
            <a:ln w="9525">
              <a:noFill/>
              <a:miter lim="800000"/>
              <a:headEnd/>
              <a:tailEnd/>
            </a:ln>
          </p:spPr>
          <p:txBody>
            <a:bodyPr wrap="square" lIns="0" tIns="0" rIns="0" bIns="0" anchor="ctr" anchorCtr="1">
              <a:spAutoFit/>
            </a:bodyPr>
            <a:lstStyle/>
            <a:p>
              <a:pPr algn="ctr" defTabSz="787400" eaLnBrk="1" hangingPunct="1">
                <a:lnSpc>
                  <a:spcPct val="95000"/>
                </a:lnSpc>
                <a:spcBef>
                  <a:spcPct val="80000"/>
                </a:spcBef>
                <a:buClr>
                  <a:schemeClr val="bg1"/>
                </a:buClr>
              </a:pPr>
              <a:r>
                <a:rPr lang="en-GB" sz="1200" b="1" dirty="0">
                  <a:solidFill>
                    <a:schemeClr val="bg1"/>
                  </a:solidFill>
                  <a:ea typeface="+mn-ea"/>
                  <a:cs typeface="Arial" pitchFamily="34" charset="0"/>
                </a:rPr>
                <a:t>Data Gathering</a:t>
              </a:r>
            </a:p>
          </p:txBody>
        </p:sp>
        <p:sp>
          <p:nvSpPr>
            <p:cNvPr id="30" name="Rectangle 10">
              <a:extLst>
                <a:ext uri="{FF2B5EF4-FFF2-40B4-BE49-F238E27FC236}">
                  <a16:creationId xmlns:a16="http://schemas.microsoft.com/office/drawing/2014/main" id="{A56FAD00-FC8C-425B-AC32-2816E20B9C37}"/>
                </a:ext>
              </a:extLst>
            </p:cNvPr>
            <p:cNvSpPr>
              <a:spLocks noChangeArrowheads="1"/>
            </p:cNvSpPr>
            <p:nvPr/>
          </p:nvSpPr>
          <p:spPr bwMode="blackWhite">
            <a:xfrm>
              <a:off x="5593309" y="4263562"/>
              <a:ext cx="944797" cy="771904"/>
            </a:xfrm>
            <a:prstGeom prst="rect">
              <a:avLst/>
            </a:prstGeom>
            <a:noFill/>
            <a:ln w="9525">
              <a:noFill/>
              <a:miter lim="800000"/>
              <a:headEnd/>
              <a:tailEnd/>
            </a:ln>
          </p:spPr>
          <p:txBody>
            <a:bodyPr wrap="square" lIns="0" tIns="0" rIns="0" bIns="0" anchor="ctr" anchorCtr="1">
              <a:spAutoFit/>
            </a:bodyPr>
            <a:lstStyle/>
            <a:p>
              <a:pPr algn="ctr" defTabSz="787400" eaLnBrk="1" hangingPunct="1">
                <a:lnSpc>
                  <a:spcPct val="95000"/>
                </a:lnSpc>
                <a:buClr>
                  <a:schemeClr val="bg1"/>
                </a:buClr>
              </a:pPr>
              <a:r>
                <a:rPr lang="en-GB" sz="1200" b="1" dirty="0">
                  <a:solidFill>
                    <a:schemeClr val="bg1"/>
                  </a:solidFill>
                  <a:ea typeface="+mn-ea"/>
                  <a:cs typeface="Arial" pitchFamily="34" charset="0"/>
                </a:rPr>
                <a:t>Data Cleaning</a:t>
              </a:r>
            </a:p>
            <a:p>
              <a:pPr algn="ctr" defTabSz="787400" eaLnBrk="1" hangingPunct="1">
                <a:lnSpc>
                  <a:spcPct val="95000"/>
                </a:lnSpc>
                <a:buClr>
                  <a:schemeClr val="bg1"/>
                </a:buClr>
              </a:pPr>
              <a:r>
                <a:rPr lang="en-GB" sz="1200" b="1" dirty="0">
                  <a:solidFill>
                    <a:schemeClr val="bg1"/>
                  </a:solidFill>
                  <a:ea typeface="+mn-ea"/>
                  <a:cs typeface="Arial" pitchFamily="34" charset="0"/>
                </a:rPr>
                <a:t>and Exploration</a:t>
              </a:r>
            </a:p>
          </p:txBody>
        </p:sp>
        <p:sp>
          <p:nvSpPr>
            <p:cNvPr id="31" name="Rectangle 11">
              <a:extLst>
                <a:ext uri="{FF2B5EF4-FFF2-40B4-BE49-F238E27FC236}">
                  <a16:creationId xmlns:a16="http://schemas.microsoft.com/office/drawing/2014/main" id="{C9A905C7-0416-4AA1-A51B-9190249C0222}"/>
                </a:ext>
              </a:extLst>
            </p:cNvPr>
            <p:cNvSpPr>
              <a:spLocks noChangeArrowheads="1"/>
            </p:cNvSpPr>
            <p:nvPr/>
          </p:nvSpPr>
          <p:spPr bwMode="blackWhite">
            <a:xfrm>
              <a:off x="4691260" y="5495143"/>
              <a:ext cx="1179464" cy="385952"/>
            </a:xfrm>
            <a:prstGeom prst="rect">
              <a:avLst/>
            </a:prstGeom>
            <a:noFill/>
            <a:ln w="9525">
              <a:noFill/>
              <a:miter lim="800000"/>
              <a:headEnd/>
              <a:tailEnd/>
            </a:ln>
          </p:spPr>
          <p:txBody>
            <a:bodyPr wrap="square" lIns="0" tIns="0" rIns="0" bIns="0" anchor="ctr" anchorCtr="1">
              <a:spAutoFit/>
            </a:bodyPr>
            <a:lstStyle/>
            <a:p>
              <a:pPr algn="ctr" defTabSz="787400" eaLnBrk="1" hangingPunct="1">
                <a:lnSpc>
                  <a:spcPct val="95000"/>
                </a:lnSpc>
                <a:spcBef>
                  <a:spcPct val="80000"/>
                </a:spcBef>
                <a:buClr>
                  <a:schemeClr val="bg1"/>
                </a:buClr>
              </a:pPr>
              <a:r>
                <a:rPr lang="en-GB" sz="1200" b="1" dirty="0">
                  <a:solidFill>
                    <a:schemeClr val="bg1"/>
                  </a:solidFill>
                  <a:ea typeface="+mn-ea"/>
                  <a:cs typeface="Arial" pitchFamily="34" charset="0"/>
                </a:rPr>
                <a:t>Model Development</a:t>
              </a:r>
            </a:p>
          </p:txBody>
        </p:sp>
        <p:sp>
          <p:nvSpPr>
            <p:cNvPr id="32" name="Rectangle 13">
              <a:extLst>
                <a:ext uri="{FF2B5EF4-FFF2-40B4-BE49-F238E27FC236}">
                  <a16:creationId xmlns:a16="http://schemas.microsoft.com/office/drawing/2014/main" id="{5C529164-274F-494A-B08F-8DAFD9B35645}"/>
                </a:ext>
              </a:extLst>
            </p:cNvPr>
            <p:cNvSpPr>
              <a:spLocks noChangeArrowheads="1"/>
            </p:cNvSpPr>
            <p:nvPr/>
          </p:nvSpPr>
          <p:spPr bwMode="blackWhite">
            <a:xfrm>
              <a:off x="2971822" y="4131583"/>
              <a:ext cx="928060" cy="385952"/>
            </a:xfrm>
            <a:prstGeom prst="rect">
              <a:avLst/>
            </a:prstGeom>
            <a:noFill/>
            <a:ln w="9525">
              <a:noFill/>
              <a:miter lim="800000"/>
              <a:headEnd/>
              <a:tailEnd/>
            </a:ln>
          </p:spPr>
          <p:txBody>
            <a:bodyPr wrap="square" lIns="0" tIns="0" rIns="0" bIns="0" anchor="ctr" anchorCtr="1">
              <a:spAutoFit/>
            </a:bodyPr>
            <a:lstStyle/>
            <a:p>
              <a:pPr algn="ctr" defTabSz="787400" eaLnBrk="1" hangingPunct="1">
                <a:lnSpc>
                  <a:spcPct val="95000"/>
                </a:lnSpc>
                <a:spcBef>
                  <a:spcPct val="80000"/>
                </a:spcBef>
                <a:buClr>
                  <a:schemeClr val="bg1"/>
                </a:buClr>
              </a:pPr>
              <a:r>
                <a:rPr lang="en-GB" sz="1200" b="1" dirty="0">
                  <a:solidFill>
                    <a:schemeClr val="bg1"/>
                  </a:solidFill>
                  <a:ea typeface="+mn-ea"/>
                  <a:cs typeface="Arial" pitchFamily="34" charset="0"/>
                </a:rPr>
                <a:t>Model Deployment</a:t>
              </a:r>
            </a:p>
          </p:txBody>
        </p:sp>
        <p:sp>
          <p:nvSpPr>
            <p:cNvPr id="33" name="Freeform 6">
              <a:extLst>
                <a:ext uri="{FF2B5EF4-FFF2-40B4-BE49-F238E27FC236}">
                  <a16:creationId xmlns:a16="http://schemas.microsoft.com/office/drawing/2014/main" id="{D278B8E0-439C-4481-AFF7-3EA4FAD45281}"/>
                </a:ext>
              </a:extLst>
            </p:cNvPr>
            <p:cNvSpPr>
              <a:spLocks/>
            </p:cNvSpPr>
            <p:nvPr/>
          </p:nvSpPr>
          <p:spPr bwMode="blackWhite">
            <a:xfrm>
              <a:off x="3039567" y="4792020"/>
              <a:ext cx="1652094" cy="1472088"/>
            </a:xfrm>
            <a:custGeom>
              <a:avLst/>
              <a:gdLst>
                <a:gd name="T0" fmla="*/ 2147483647 w 1061"/>
                <a:gd name="T1" fmla="*/ 0 h 946"/>
                <a:gd name="T2" fmla="*/ 0 w 1061"/>
                <a:gd name="T3" fmla="*/ 2147483647 h 946"/>
                <a:gd name="T4" fmla="*/ 2147483647 w 1061"/>
                <a:gd name="T5" fmla="*/ 2147483647 h 946"/>
                <a:gd name="T6" fmla="*/ 2147483647 w 1061"/>
                <a:gd name="T7" fmla="*/ 2147483647 h 946"/>
                <a:gd name="T8" fmla="*/ 2147483647 w 1061"/>
                <a:gd name="T9" fmla="*/ 2147483647 h 946"/>
                <a:gd name="T10" fmla="*/ 2147483647 w 1061"/>
                <a:gd name="T11" fmla="*/ 2147483647 h 946"/>
                <a:gd name="T12" fmla="*/ 2147483647 w 1061"/>
                <a:gd name="T13" fmla="*/ 2147483647 h 946"/>
                <a:gd name="T14" fmla="*/ 2147483647 w 1061"/>
                <a:gd name="T15" fmla="*/ 2147483647 h 946"/>
                <a:gd name="T16" fmla="*/ 2147483647 w 1061"/>
                <a:gd name="T17" fmla="*/ 2147483647 h 946"/>
                <a:gd name="T18" fmla="*/ 2147483647 w 1061"/>
                <a:gd name="T19" fmla="*/ 2147483647 h 946"/>
                <a:gd name="T20" fmla="*/ 2147483647 w 1061"/>
                <a:gd name="T21" fmla="*/ 2147483647 h 946"/>
                <a:gd name="T22" fmla="*/ 2147483647 w 1061"/>
                <a:gd name="T23" fmla="*/ 2147483647 h 946"/>
                <a:gd name="T24" fmla="*/ 2147483647 w 1061"/>
                <a:gd name="T25" fmla="*/ 2147483647 h 946"/>
                <a:gd name="T26" fmla="*/ 2147483647 w 1061"/>
                <a:gd name="T27" fmla="*/ 2147483647 h 946"/>
                <a:gd name="T28" fmla="*/ 2147483647 w 1061"/>
                <a:gd name="T29" fmla="*/ 2147483647 h 946"/>
                <a:gd name="T30" fmla="*/ 2147483647 w 1061"/>
                <a:gd name="T31" fmla="*/ 2147483647 h 946"/>
                <a:gd name="T32" fmla="*/ 2147483647 w 1061"/>
                <a:gd name="T33" fmla="*/ 2147483647 h 946"/>
                <a:gd name="T34" fmla="*/ 2147483647 w 1061"/>
                <a:gd name="T35" fmla="*/ 2147483647 h 946"/>
                <a:gd name="T36" fmla="*/ 2147483647 w 1061"/>
                <a:gd name="T37" fmla="*/ 2147483647 h 946"/>
                <a:gd name="T38" fmla="*/ 2147483647 w 1061"/>
                <a:gd name="T39" fmla="*/ 2147483647 h 946"/>
                <a:gd name="T40" fmla="*/ 2147483647 w 1061"/>
                <a:gd name="T41" fmla="*/ 2147483647 h 946"/>
                <a:gd name="T42" fmla="*/ 2147483647 w 1061"/>
                <a:gd name="T43" fmla="*/ 2147483647 h 946"/>
                <a:gd name="T44" fmla="*/ 2147483647 w 1061"/>
                <a:gd name="T45" fmla="*/ 2147483647 h 946"/>
                <a:gd name="T46" fmla="*/ 2147483647 w 1061"/>
                <a:gd name="T47" fmla="*/ 2147483647 h 946"/>
                <a:gd name="T48" fmla="*/ 2147483647 w 1061"/>
                <a:gd name="T49" fmla="*/ 2147483647 h 946"/>
                <a:gd name="T50" fmla="*/ 2147483647 w 1061"/>
                <a:gd name="T51" fmla="*/ 0 h 94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61"/>
                <a:gd name="T79" fmla="*/ 0 h 946"/>
                <a:gd name="T80" fmla="*/ 1061 w 1061"/>
                <a:gd name="T81" fmla="*/ 946 h 94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61" h="946">
                  <a:moveTo>
                    <a:pt x="372" y="0"/>
                  </a:moveTo>
                  <a:lnTo>
                    <a:pt x="0" y="477"/>
                  </a:lnTo>
                  <a:lnTo>
                    <a:pt x="207" y="395"/>
                  </a:lnTo>
                  <a:lnTo>
                    <a:pt x="252" y="466"/>
                  </a:lnTo>
                  <a:lnTo>
                    <a:pt x="302" y="531"/>
                  </a:lnTo>
                  <a:lnTo>
                    <a:pt x="354" y="592"/>
                  </a:lnTo>
                  <a:lnTo>
                    <a:pt x="410" y="649"/>
                  </a:lnTo>
                  <a:lnTo>
                    <a:pt x="471" y="703"/>
                  </a:lnTo>
                  <a:lnTo>
                    <a:pt x="535" y="751"/>
                  </a:lnTo>
                  <a:lnTo>
                    <a:pt x="602" y="795"/>
                  </a:lnTo>
                  <a:lnTo>
                    <a:pt x="670" y="833"/>
                  </a:lnTo>
                  <a:lnTo>
                    <a:pt x="745" y="867"/>
                  </a:lnTo>
                  <a:lnTo>
                    <a:pt x="818" y="894"/>
                  </a:lnTo>
                  <a:lnTo>
                    <a:pt x="894" y="917"/>
                  </a:lnTo>
                  <a:lnTo>
                    <a:pt x="970" y="934"/>
                  </a:lnTo>
                  <a:lnTo>
                    <a:pt x="1048" y="945"/>
                  </a:lnTo>
                  <a:lnTo>
                    <a:pt x="896" y="669"/>
                  </a:lnTo>
                  <a:lnTo>
                    <a:pt x="1060" y="347"/>
                  </a:lnTo>
                  <a:lnTo>
                    <a:pt x="1004" y="334"/>
                  </a:lnTo>
                  <a:lnTo>
                    <a:pt x="951" y="315"/>
                  </a:lnTo>
                  <a:lnTo>
                    <a:pt x="898" y="290"/>
                  </a:lnTo>
                  <a:lnTo>
                    <a:pt x="850" y="260"/>
                  </a:lnTo>
                  <a:lnTo>
                    <a:pt x="802" y="223"/>
                  </a:lnTo>
                  <a:lnTo>
                    <a:pt x="761" y="184"/>
                  </a:lnTo>
                  <a:lnTo>
                    <a:pt x="938" y="113"/>
                  </a:lnTo>
                  <a:lnTo>
                    <a:pt x="372" y="0"/>
                  </a:lnTo>
                </a:path>
              </a:pathLst>
            </a:custGeom>
            <a:solidFill>
              <a:schemeClr val="accent6"/>
            </a:solidFill>
            <a:ln w="12700" cap="rnd">
              <a:noFill/>
              <a:round/>
              <a:headEnd/>
              <a:tailEnd/>
            </a:ln>
          </p:spPr>
          <p:txBody>
            <a:bodyPr/>
            <a:lstStyle/>
            <a:p>
              <a:pPr algn="ctr" eaLnBrk="1" hangingPunct="1">
                <a:spcBef>
                  <a:spcPct val="20000"/>
                </a:spcBef>
                <a:buClr>
                  <a:schemeClr val="bg1"/>
                </a:buClr>
                <a:defRPr/>
              </a:pPr>
              <a:endParaRPr lang="en-GB" sz="1100" dirty="0">
                <a:solidFill>
                  <a:srgbClr val="002776"/>
                </a:solidFill>
                <a:ea typeface="+mn-ea"/>
                <a:cs typeface="Arial" pitchFamily="34" charset="0"/>
              </a:endParaRPr>
            </a:p>
          </p:txBody>
        </p:sp>
        <p:sp>
          <p:nvSpPr>
            <p:cNvPr id="34" name="Rectangle 12">
              <a:extLst>
                <a:ext uri="{FF2B5EF4-FFF2-40B4-BE49-F238E27FC236}">
                  <a16:creationId xmlns:a16="http://schemas.microsoft.com/office/drawing/2014/main" id="{9FDE01D0-83A2-4F06-901C-C8C5D8217F7D}"/>
                </a:ext>
              </a:extLst>
            </p:cNvPr>
            <p:cNvSpPr>
              <a:spLocks noChangeArrowheads="1"/>
            </p:cNvSpPr>
            <p:nvPr/>
          </p:nvSpPr>
          <p:spPr bwMode="blackWhite">
            <a:xfrm>
              <a:off x="3635047" y="5284865"/>
              <a:ext cx="871137" cy="385952"/>
            </a:xfrm>
            <a:prstGeom prst="rect">
              <a:avLst/>
            </a:prstGeom>
            <a:noFill/>
            <a:ln w="9525">
              <a:noFill/>
              <a:miter lim="800000"/>
              <a:headEnd/>
              <a:tailEnd/>
            </a:ln>
          </p:spPr>
          <p:txBody>
            <a:bodyPr wrap="square" lIns="0" tIns="0" rIns="0" bIns="0" anchor="ctr" anchorCtr="1">
              <a:spAutoFit/>
            </a:bodyPr>
            <a:lstStyle/>
            <a:p>
              <a:pPr algn="ctr" defTabSz="787400" eaLnBrk="1" hangingPunct="1">
                <a:lnSpc>
                  <a:spcPct val="95000"/>
                </a:lnSpc>
                <a:spcBef>
                  <a:spcPct val="80000"/>
                </a:spcBef>
                <a:buClr>
                  <a:schemeClr val="bg1"/>
                </a:buClr>
              </a:pPr>
              <a:r>
                <a:rPr lang="en-GB" sz="1200" b="1" dirty="0">
                  <a:solidFill>
                    <a:schemeClr val="bg1"/>
                  </a:solidFill>
                  <a:cs typeface="Arial" pitchFamily="34" charset="0"/>
                </a:rPr>
                <a:t>Model Evaluation</a:t>
              </a:r>
              <a:endParaRPr lang="en-GB" sz="1200" b="1" dirty="0">
                <a:solidFill>
                  <a:schemeClr val="bg1"/>
                </a:solidFill>
                <a:ea typeface="+mn-ea"/>
                <a:cs typeface="Arial" pitchFamily="34" charset="0"/>
              </a:endParaRPr>
            </a:p>
          </p:txBody>
        </p:sp>
      </p:grpSp>
    </p:spTree>
    <p:extLst>
      <p:ext uri="{BB962C8B-B14F-4D97-AF65-F5344CB8AC3E}">
        <p14:creationId xmlns:p14="http://schemas.microsoft.com/office/powerpoint/2010/main" val="4062748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3775777" cy="400110"/>
          </a:xfrm>
          <a:prstGeom prst="rect">
            <a:avLst/>
          </a:prstGeom>
          <a:noFill/>
        </p:spPr>
        <p:txBody>
          <a:bodyPr wrap="none" rtlCol="0">
            <a:spAutoFit/>
          </a:bodyPr>
          <a:lstStyle/>
          <a:p>
            <a:r>
              <a:rPr lang="en-US" sz="2000" b="1" dirty="0"/>
              <a:t>HOW DO WE DEVELOP A MODEL?</a:t>
            </a:r>
          </a:p>
        </p:txBody>
      </p:sp>
      <p:sp>
        <p:nvSpPr>
          <p:cNvPr id="11" name="TextBox 10"/>
          <p:cNvSpPr txBox="1"/>
          <p:nvPr/>
        </p:nvSpPr>
        <p:spPr>
          <a:xfrm>
            <a:off x="589045" y="1315523"/>
            <a:ext cx="5128905" cy="707886"/>
          </a:xfrm>
          <a:prstGeom prst="rect">
            <a:avLst/>
          </a:prstGeom>
          <a:noFill/>
        </p:spPr>
        <p:txBody>
          <a:bodyPr wrap="none" rtlCol="0">
            <a:spAutoFit/>
          </a:bodyPr>
          <a:lstStyle/>
          <a:p>
            <a:r>
              <a:rPr lang="en-US" sz="4000" b="1" dirty="0"/>
              <a:t>MODEL DEVELOPMENT</a:t>
            </a:r>
          </a:p>
        </p:txBody>
      </p:sp>
      <p:sp>
        <p:nvSpPr>
          <p:cNvPr id="10" name="TextBox 9"/>
          <p:cNvSpPr txBox="1"/>
          <p:nvPr/>
        </p:nvSpPr>
        <p:spPr>
          <a:xfrm>
            <a:off x="589045" y="2107543"/>
            <a:ext cx="7857846" cy="646331"/>
          </a:xfrm>
          <a:prstGeom prst="rect">
            <a:avLst/>
          </a:prstGeom>
          <a:noFill/>
        </p:spPr>
        <p:txBody>
          <a:bodyPr wrap="square" rtlCol="0">
            <a:spAutoFit/>
          </a:bodyPr>
          <a:lstStyle/>
          <a:p>
            <a:r>
              <a:rPr lang="en-US" dirty="0"/>
              <a:t>There will be many questions in the development of any machine learning model, but answering these three key questions up front will help guide you throughout.</a:t>
            </a:r>
          </a:p>
        </p:txBody>
      </p:sp>
      <p:sp>
        <p:nvSpPr>
          <p:cNvPr id="22" name="TextBox 21">
            <a:extLst>
              <a:ext uri="{FF2B5EF4-FFF2-40B4-BE49-F238E27FC236}">
                <a16:creationId xmlns:a16="http://schemas.microsoft.com/office/drawing/2014/main" id="{39838B7D-BDC3-442E-B381-691F199ABD0F}"/>
              </a:ext>
            </a:extLst>
          </p:cNvPr>
          <p:cNvSpPr txBox="1"/>
          <p:nvPr/>
        </p:nvSpPr>
        <p:spPr>
          <a:xfrm>
            <a:off x="1116136" y="3027596"/>
            <a:ext cx="7531880" cy="3378104"/>
          </a:xfrm>
          <a:prstGeom prst="rect">
            <a:avLst/>
          </a:prstGeom>
          <a:noFill/>
        </p:spPr>
        <p:txBody>
          <a:bodyPr wrap="square" rtlCol="0">
            <a:spAutoFit/>
          </a:bodyPr>
          <a:lstStyle/>
          <a:p>
            <a:pPr>
              <a:lnSpc>
                <a:spcPct val="150000"/>
              </a:lnSpc>
            </a:pPr>
            <a:r>
              <a:rPr lang="en-US" sz="1600" dirty="0">
                <a:latin typeface="+mj-lt"/>
                <a:ea typeface="Verdana" panose="020B0604030504040204" pitchFamily="34" charset="0"/>
                <a:cs typeface="Verdana" panose="020B0604030504040204" pitchFamily="34" charset="0"/>
              </a:rPr>
              <a:t>Frame business problem: </a:t>
            </a:r>
            <a:r>
              <a:rPr lang="en-US" sz="1600" b="1" dirty="0">
                <a:latin typeface="+mj-lt"/>
                <a:ea typeface="Verdana" panose="020B0604030504040204" pitchFamily="34" charset="0"/>
                <a:cs typeface="Verdana" panose="020B0604030504040204" pitchFamily="34" charset="0"/>
              </a:rPr>
              <a:t>What is the question I want to answer or problem I want to solve? </a:t>
            </a:r>
            <a:r>
              <a:rPr lang="en-US" sz="1600" dirty="0">
                <a:latin typeface="+mj-lt"/>
                <a:ea typeface="Verdana" panose="020B0604030504040204" pitchFamily="34" charset="0"/>
                <a:cs typeface="Verdana" panose="020B0604030504040204" pitchFamily="34" charset="0"/>
              </a:rPr>
              <a:t>What data do I have available to do so? (inferential vs predictive)</a:t>
            </a:r>
          </a:p>
          <a:p>
            <a:pPr>
              <a:lnSpc>
                <a:spcPct val="150000"/>
              </a:lnSpc>
            </a:pPr>
            <a:endParaRPr lang="en-US" sz="1600" dirty="0">
              <a:latin typeface="+mj-lt"/>
              <a:ea typeface="Verdana" panose="020B0604030504040204" pitchFamily="34" charset="0"/>
              <a:cs typeface="Verdana" panose="020B0604030504040204" pitchFamily="34" charset="0"/>
            </a:endParaRPr>
          </a:p>
          <a:p>
            <a:pPr>
              <a:lnSpc>
                <a:spcPct val="150000"/>
              </a:lnSpc>
            </a:pPr>
            <a:r>
              <a:rPr lang="en-US" sz="1600" b="1" dirty="0">
                <a:latin typeface="+mj-lt"/>
                <a:ea typeface="Verdana" panose="020B0604030504040204" pitchFamily="34" charset="0"/>
                <a:cs typeface="Verdana" panose="020B0604030504040204" pitchFamily="34" charset="0"/>
              </a:rPr>
              <a:t>What kind of algorithm do I want to apply to these data? </a:t>
            </a:r>
            <a:r>
              <a:rPr lang="en-US" sz="1600" dirty="0">
                <a:latin typeface="+mj-lt"/>
                <a:ea typeface="Verdana" panose="020B0604030504040204" pitchFamily="34" charset="0"/>
                <a:cs typeface="Verdana" panose="020B0604030504040204" pitchFamily="34" charset="0"/>
              </a:rPr>
              <a:t>(classification vs. regression vs clustering, supervised vs unsupervised)</a:t>
            </a:r>
          </a:p>
          <a:p>
            <a:pPr>
              <a:lnSpc>
                <a:spcPct val="150000"/>
              </a:lnSpc>
            </a:pPr>
            <a:endParaRPr lang="en-US" sz="1600" dirty="0">
              <a:latin typeface="+mj-lt"/>
              <a:ea typeface="Verdana" panose="020B0604030504040204" pitchFamily="34" charset="0"/>
              <a:cs typeface="Verdana" panose="020B0604030504040204" pitchFamily="34" charset="0"/>
            </a:endParaRPr>
          </a:p>
          <a:p>
            <a:pPr>
              <a:lnSpc>
                <a:spcPct val="150000"/>
              </a:lnSpc>
            </a:pPr>
            <a:r>
              <a:rPr lang="en-US" sz="1600" b="1" dirty="0">
                <a:latin typeface="+mj-lt"/>
                <a:ea typeface="Verdana" panose="020B0604030504040204" pitchFamily="34" charset="0"/>
                <a:cs typeface="Verdana" panose="020B0604030504040204" pitchFamily="34" charset="0"/>
              </a:rPr>
              <a:t>What testable measures (evaluation criteria) will I use to determine if my model is successful? </a:t>
            </a:r>
            <a:r>
              <a:rPr lang="en-US" sz="1600" dirty="0">
                <a:latin typeface="+mj-lt"/>
                <a:ea typeface="Verdana" panose="020B0604030504040204" pitchFamily="34" charset="0"/>
                <a:cs typeface="Verdana" panose="020B0604030504040204" pitchFamily="34" charset="0"/>
              </a:rPr>
              <a:t> (this also includes assumptions validation)</a:t>
            </a:r>
          </a:p>
          <a:p>
            <a:pPr>
              <a:lnSpc>
                <a:spcPct val="150000"/>
              </a:lnSpc>
            </a:pPr>
            <a:endParaRPr lang="en-US" sz="1600" dirty="0">
              <a:latin typeface="+mj-lt"/>
              <a:ea typeface="Verdana" panose="020B0604030504040204" pitchFamily="34" charset="0"/>
              <a:cs typeface="Verdana" panose="020B0604030504040204" pitchFamily="34" charset="0"/>
            </a:endParaRPr>
          </a:p>
        </p:txBody>
      </p:sp>
      <p:sp>
        <p:nvSpPr>
          <p:cNvPr id="35" name="Freeform 580">
            <a:extLst>
              <a:ext uri="{FF2B5EF4-FFF2-40B4-BE49-F238E27FC236}">
                <a16:creationId xmlns:a16="http://schemas.microsoft.com/office/drawing/2014/main" id="{1B1977C8-9BA9-4742-8901-B4354AE76EC9}"/>
              </a:ext>
            </a:extLst>
          </p:cNvPr>
          <p:cNvSpPr>
            <a:spLocks noChangeAspect="1" noEditPoints="1"/>
          </p:cNvSpPr>
          <p:nvPr/>
        </p:nvSpPr>
        <p:spPr bwMode="auto">
          <a:xfrm>
            <a:off x="495984" y="4287545"/>
            <a:ext cx="517065" cy="515549"/>
          </a:xfrm>
          <a:custGeom>
            <a:avLst/>
            <a:gdLst>
              <a:gd name="T0" fmla="*/ 288 w 512"/>
              <a:gd name="T1" fmla="*/ 266 h 512"/>
              <a:gd name="T2" fmla="*/ 373 w 512"/>
              <a:gd name="T3" fmla="*/ 266 h 512"/>
              <a:gd name="T4" fmla="*/ 373 w 512"/>
              <a:gd name="T5" fmla="*/ 352 h 512"/>
              <a:gd name="T6" fmla="*/ 138 w 512"/>
              <a:gd name="T7" fmla="*/ 352 h 512"/>
              <a:gd name="T8" fmla="*/ 138 w 512"/>
              <a:gd name="T9" fmla="*/ 266 h 512"/>
              <a:gd name="T10" fmla="*/ 224 w 512"/>
              <a:gd name="T11" fmla="*/ 266 h 512"/>
              <a:gd name="T12" fmla="*/ 224 w 512"/>
              <a:gd name="T13" fmla="*/ 277 h 512"/>
              <a:gd name="T14" fmla="*/ 234 w 512"/>
              <a:gd name="T15" fmla="*/ 288 h 512"/>
              <a:gd name="T16" fmla="*/ 277 w 512"/>
              <a:gd name="T17" fmla="*/ 288 h 512"/>
              <a:gd name="T18" fmla="*/ 288 w 512"/>
              <a:gd name="T19" fmla="*/ 277 h 512"/>
              <a:gd name="T20" fmla="*/ 288 w 512"/>
              <a:gd name="T21" fmla="*/ 266 h 512"/>
              <a:gd name="T22" fmla="*/ 245 w 512"/>
              <a:gd name="T23" fmla="*/ 245 h 512"/>
              <a:gd name="T24" fmla="*/ 245 w 512"/>
              <a:gd name="T25" fmla="*/ 266 h 512"/>
              <a:gd name="T26" fmla="*/ 266 w 512"/>
              <a:gd name="T27" fmla="*/ 266 h 512"/>
              <a:gd name="T28" fmla="*/ 266 w 512"/>
              <a:gd name="T29" fmla="*/ 245 h 512"/>
              <a:gd name="T30" fmla="*/ 245 w 512"/>
              <a:gd name="T31" fmla="*/ 245 h 512"/>
              <a:gd name="T32" fmla="*/ 288 w 512"/>
              <a:gd name="T33" fmla="*/ 160 h 512"/>
              <a:gd name="T34" fmla="*/ 224 w 512"/>
              <a:gd name="T35" fmla="*/ 160 h 512"/>
              <a:gd name="T36" fmla="*/ 202 w 512"/>
              <a:gd name="T37" fmla="*/ 181 h 512"/>
              <a:gd name="T38" fmla="*/ 309 w 512"/>
              <a:gd name="T39" fmla="*/ 181 h 512"/>
              <a:gd name="T40" fmla="*/ 288 w 512"/>
              <a:gd name="T41" fmla="*/ 160 h 512"/>
              <a:gd name="T42" fmla="*/ 512 w 512"/>
              <a:gd name="T43" fmla="*/ 256 h 512"/>
              <a:gd name="T44" fmla="*/ 256 w 512"/>
              <a:gd name="T45" fmla="*/ 512 h 512"/>
              <a:gd name="T46" fmla="*/ 0 w 512"/>
              <a:gd name="T47" fmla="*/ 256 h 512"/>
              <a:gd name="T48" fmla="*/ 256 w 512"/>
              <a:gd name="T49" fmla="*/ 0 h 512"/>
              <a:gd name="T50" fmla="*/ 512 w 512"/>
              <a:gd name="T51" fmla="*/ 256 h 512"/>
              <a:gd name="T52" fmla="*/ 416 w 512"/>
              <a:gd name="T53" fmla="*/ 192 h 512"/>
              <a:gd name="T54" fmla="*/ 405 w 512"/>
              <a:gd name="T55" fmla="*/ 181 h 512"/>
              <a:gd name="T56" fmla="*/ 330 w 512"/>
              <a:gd name="T57" fmla="*/ 181 h 512"/>
              <a:gd name="T58" fmla="*/ 288 w 512"/>
              <a:gd name="T59" fmla="*/ 138 h 512"/>
              <a:gd name="T60" fmla="*/ 224 w 512"/>
              <a:gd name="T61" fmla="*/ 138 h 512"/>
              <a:gd name="T62" fmla="*/ 181 w 512"/>
              <a:gd name="T63" fmla="*/ 181 h 512"/>
              <a:gd name="T64" fmla="*/ 106 w 512"/>
              <a:gd name="T65" fmla="*/ 181 h 512"/>
              <a:gd name="T66" fmla="*/ 96 w 512"/>
              <a:gd name="T67" fmla="*/ 192 h 512"/>
              <a:gd name="T68" fmla="*/ 96 w 512"/>
              <a:gd name="T69" fmla="*/ 256 h 512"/>
              <a:gd name="T70" fmla="*/ 106 w 512"/>
              <a:gd name="T71" fmla="*/ 266 h 512"/>
              <a:gd name="T72" fmla="*/ 117 w 512"/>
              <a:gd name="T73" fmla="*/ 266 h 512"/>
              <a:gd name="T74" fmla="*/ 117 w 512"/>
              <a:gd name="T75" fmla="*/ 362 h 512"/>
              <a:gd name="T76" fmla="*/ 128 w 512"/>
              <a:gd name="T77" fmla="*/ 373 h 512"/>
              <a:gd name="T78" fmla="*/ 384 w 512"/>
              <a:gd name="T79" fmla="*/ 373 h 512"/>
              <a:gd name="T80" fmla="*/ 394 w 512"/>
              <a:gd name="T81" fmla="*/ 362 h 512"/>
              <a:gd name="T82" fmla="*/ 394 w 512"/>
              <a:gd name="T83" fmla="*/ 266 h 512"/>
              <a:gd name="T84" fmla="*/ 405 w 512"/>
              <a:gd name="T85" fmla="*/ 266 h 512"/>
              <a:gd name="T86" fmla="*/ 416 w 512"/>
              <a:gd name="T87" fmla="*/ 256 h 512"/>
              <a:gd name="T88" fmla="*/ 416 w 512"/>
              <a:gd name="T89" fmla="*/ 192 h 512"/>
              <a:gd name="T90" fmla="*/ 117 w 512"/>
              <a:gd name="T91" fmla="*/ 245 h 512"/>
              <a:gd name="T92" fmla="*/ 224 w 512"/>
              <a:gd name="T93" fmla="*/ 245 h 512"/>
              <a:gd name="T94" fmla="*/ 224 w 512"/>
              <a:gd name="T95" fmla="*/ 234 h 512"/>
              <a:gd name="T96" fmla="*/ 234 w 512"/>
              <a:gd name="T97" fmla="*/ 224 h 512"/>
              <a:gd name="T98" fmla="*/ 277 w 512"/>
              <a:gd name="T99" fmla="*/ 224 h 512"/>
              <a:gd name="T100" fmla="*/ 288 w 512"/>
              <a:gd name="T101" fmla="*/ 234 h 512"/>
              <a:gd name="T102" fmla="*/ 288 w 512"/>
              <a:gd name="T103" fmla="*/ 245 h 512"/>
              <a:gd name="T104" fmla="*/ 394 w 512"/>
              <a:gd name="T105" fmla="*/ 245 h 512"/>
              <a:gd name="T106" fmla="*/ 394 w 512"/>
              <a:gd name="T107" fmla="*/ 202 h 512"/>
              <a:gd name="T108" fmla="*/ 117 w 512"/>
              <a:gd name="T109" fmla="*/ 202 h 512"/>
              <a:gd name="T110" fmla="*/ 117 w 512"/>
              <a:gd name="T111" fmla="*/ 24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12" h="512">
                <a:moveTo>
                  <a:pt x="288" y="266"/>
                </a:moveTo>
                <a:cubicBezTo>
                  <a:pt x="373" y="266"/>
                  <a:pt x="373" y="266"/>
                  <a:pt x="373" y="266"/>
                </a:cubicBezTo>
                <a:cubicBezTo>
                  <a:pt x="373" y="352"/>
                  <a:pt x="373" y="352"/>
                  <a:pt x="373" y="352"/>
                </a:cubicBezTo>
                <a:cubicBezTo>
                  <a:pt x="138" y="352"/>
                  <a:pt x="138" y="352"/>
                  <a:pt x="138" y="352"/>
                </a:cubicBezTo>
                <a:cubicBezTo>
                  <a:pt x="138" y="266"/>
                  <a:pt x="138" y="266"/>
                  <a:pt x="138" y="266"/>
                </a:cubicBezTo>
                <a:cubicBezTo>
                  <a:pt x="224" y="266"/>
                  <a:pt x="224" y="266"/>
                  <a:pt x="224" y="266"/>
                </a:cubicBezTo>
                <a:cubicBezTo>
                  <a:pt x="224" y="277"/>
                  <a:pt x="224" y="277"/>
                  <a:pt x="224" y="277"/>
                </a:cubicBezTo>
                <a:cubicBezTo>
                  <a:pt x="224" y="283"/>
                  <a:pt x="228" y="288"/>
                  <a:pt x="234" y="288"/>
                </a:cubicBezTo>
                <a:cubicBezTo>
                  <a:pt x="277" y="288"/>
                  <a:pt x="277" y="288"/>
                  <a:pt x="277" y="288"/>
                </a:cubicBezTo>
                <a:cubicBezTo>
                  <a:pt x="283" y="288"/>
                  <a:pt x="288" y="283"/>
                  <a:pt x="288" y="277"/>
                </a:cubicBezTo>
                <a:lnTo>
                  <a:pt x="288" y="266"/>
                </a:lnTo>
                <a:close/>
                <a:moveTo>
                  <a:pt x="245" y="245"/>
                </a:moveTo>
                <a:cubicBezTo>
                  <a:pt x="245" y="266"/>
                  <a:pt x="245" y="266"/>
                  <a:pt x="245" y="266"/>
                </a:cubicBezTo>
                <a:cubicBezTo>
                  <a:pt x="266" y="266"/>
                  <a:pt x="266" y="266"/>
                  <a:pt x="266" y="266"/>
                </a:cubicBezTo>
                <a:cubicBezTo>
                  <a:pt x="266" y="245"/>
                  <a:pt x="266" y="245"/>
                  <a:pt x="266" y="245"/>
                </a:cubicBezTo>
                <a:lnTo>
                  <a:pt x="245" y="245"/>
                </a:lnTo>
                <a:close/>
                <a:moveTo>
                  <a:pt x="288" y="160"/>
                </a:moveTo>
                <a:cubicBezTo>
                  <a:pt x="224" y="160"/>
                  <a:pt x="224" y="160"/>
                  <a:pt x="224" y="160"/>
                </a:cubicBezTo>
                <a:cubicBezTo>
                  <a:pt x="212" y="160"/>
                  <a:pt x="202" y="169"/>
                  <a:pt x="202" y="181"/>
                </a:cubicBezTo>
                <a:cubicBezTo>
                  <a:pt x="309" y="181"/>
                  <a:pt x="309" y="181"/>
                  <a:pt x="309" y="181"/>
                </a:cubicBezTo>
                <a:cubicBezTo>
                  <a:pt x="309" y="169"/>
                  <a:pt x="299" y="160"/>
                  <a:pt x="288" y="16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192"/>
                </a:moveTo>
                <a:cubicBezTo>
                  <a:pt x="416" y="186"/>
                  <a:pt x="411" y="181"/>
                  <a:pt x="405" y="181"/>
                </a:cubicBezTo>
                <a:cubicBezTo>
                  <a:pt x="330" y="181"/>
                  <a:pt x="330" y="181"/>
                  <a:pt x="330" y="181"/>
                </a:cubicBezTo>
                <a:cubicBezTo>
                  <a:pt x="330" y="157"/>
                  <a:pt x="311" y="138"/>
                  <a:pt x="288" y="138"/>
                </a:cubicBezTo>
                <a:cubicBezTo>
                  <a:pt x="224" y="138"/>
                  <a:pt x="224" y="138"/>
                  <a:pt x="224" y="138"/>
                </a:cubicBezTo>
                <a:cubicBezTo>
                  <a:pt x="200" y="138"/>
                  <a:pt x="181" y="157"/>
                  <a:pt x="181" y="181"/>
                </a:cubicBezTo>
                <a:cubicBezTo>
                  <a:pt x="106" y="181"/>
                  <a:pt x="106" y="181"/>
                  <a:pt x="106" y="181"/>
                </a:cubicBezTo>
                <a:cubicBezTo>
                  <a:pt x="100" y="181"/>
                  <a:pt x="96" y="186"/>
                  <a:pt x="96" y="192"/>
                </a:cubicBezTo>
                <a:cubicBezTo>
                  <a:pt x="96" y="256"/>
                  <a:pt x="96" y="256"/>
                  <a:pt x="96" y="256"/>
                </a:cubicBezTo>
                <a:cubicBezTo>
                  <a:pt x="96" y="262"/>
                  <a:pt x="100" y="266"/>
                  <a:pt x="106" y="266"/>
                </a:cubicBezTo>
                <a:cubicBezTo>
                  <a:pt x="117" y="266"/>
                  <a:pt x="117" y="266"/>
                  <a:pt x="117" y="266"/>
                </a:cubicBezTo>
                <a:cubicBezTo>
                  <a:pt x="117" y="362"/>
                  <a:pt x="117" y="362"/>
                  <a:pt x="117" y="362"/>
                </a:cubicBezTo>
                <a:cubicBezTo>
                  <a:pt x="117" y="368"/>
                  <a:pt x="122" y="373"/>
                  <a:pt x="128" y="373"/>
                </a:cubicBezTo>
                <a:cubicBezTo>
                  <a:pt x="384" y="373"/>
                  <a:pt x="384" y="373"/>
                  <a:pt x="384" y="373"/>
                </a:cubicBezTo>
                <a:cubicBezTo>
                  <a:pt x="390" y="373"/>
                  <a:pt x="394" y="368"/>
                  <a:pt x="394" y="362"/>
                </a:cubicBezTo>
                <a:cubicBezTo>
                  <a:pt x="394" y="266"/>
                  <a:pt x="394" y="266"/>
                  <a:pt x="394" y="266"/>
                </a:cubicBezTo>
                <a:cubicBezTo>
                  <a:pt x="405" y="266"/>
                  <a:pt x="405" y="266"/>
                  <a:pt x="405" y="266"/>
                </a:cubicBezTo>
                <a:cubicBezTo>
                  <a:pt x="411" y="266"/>
                  <a:pt x="416" y="262"/>
                  <a:pt x="416" y="256"/>
                </a:cubicBezTo>
                <a:lnTo>
                  <a:pt x="416" y="192"/>
                </a:lnTo>
                <a:close/>
                <a:moveTo>
                  <a:pt x="117" y="245"/>
                </a:moveTo>
                <a:cubicBezTo>
                  <a:pt x="224" y="245"/>
                  <a:pt x="224" y="245"/>
                  <a:pt x="224" y="245"/>
                </a:cubicBezTo>
                <a:cubicBezTo>
                  <a:pt x="224" y="234"/>
                  <a:pt x="224" y="234"/>
                  <a:pt x="224" y="234"/>
                </a:cubicBezTo>
                <a:cubicBezTo>
                  <a:pt x="224" y="228"/>
                  <a:pt x="228" y="224"/>
                  <a:pt x="234" y="224"/>
                </a:cubicBezTo>
                <a:cubicBezTo>
                  <a:pt x="277" y="224"/>
                  <a:pt x="277" y="224"/>
                  <a:pt x="277" y="224"/>
                </a:cubicBezTo>
                <a:cubicBezTo>
                  <a:pt x="283" y="224"/>
                  <a:pt x="288" y="228"/>
                  <a:pt x="288" y="234"/>
                </a:cubicBezTo>
                <a:cubicBezTo>
                  <a:pt x="288" y="245"/>
                  <a:pt x="288" y="245"/>
                  <a:pt x="288" y="245"/>
                </a:cubicBezTo>
                <a:cubicBezTo>
                  <a:pt x="394" y="245"/>
                  <a:pt x="394" y="245"/>
                  <a:pt x="394" y="245"/>
                </a:cubicBezTo>
                <a:cubicBezTo>
                  <a:pt x="394" y="202"/>
                  <a:pt x="394" y="202"/>
                  <a:pt x="394" y="202"/>
                </a:cubicBezTo>
                <a:cubicBezTo>
                  <a:pt x="117" y="202"/>
                  <a:pt x="117" y="202"/>
                  <a:pt x="117" y="202"/>
                </a:cubicBezTo>
                <a:lnTo>
                  <a:pt x="117" y="24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GB" sz="2000">
              <a:latin typeface="+mj-lt"/>
            </a:endParaRPr>
          </a:p>
        </p:txBody>
      </p:sp>
      <p:grpSp>
        <p:nvGrpSpPr>
          <p:cNvPr id="36" name="Group 493">
            <a:extLst>
              <a:ext uri="{FF2B5EF4-FFF2-40B4-BE49-F238E27FC236}">
                <a16:creationId xmlns:a16="http://schemas.microsoft.com/office/drawing/2014/main" id="{49D51319-25CF-4824-9625-089D93AF22CB}"/>
              </a:ext>
            </a:extLst>
          </p:cNvPr>
          <p:cNvGrpSpPr>
            <a:grpSpLocks noChangeAspect="1"/>
          </p:cNvGrpSpPr>
          <p:nvPr/>
        </p:nvGrpSpPr>
        <p:grpSpPr bwMode="auto">
          <a:xfrm>
            <a:off x="497198" y="3177471"/>
            <a:ext cx="514636" cy="514636"/>
            <a:chOff x="6194" y="1960"/>
            <a:chExt cx="340" cy="340"/>
          </a:xfrm>
          <a:solidFill>
            <a:schemeClr val="accent1"/>
          </a:solidFill>
        </p:grpSpPr>
        <p:sp>
          <p:nvSpPr>
            <p:cNvPr id="37" name="Freeform 494">
              <a:extLst>
                <a:ext uri="{FF2B5EF4-FFF2-40B4-BE49-F238E27FC236}">
                  <a16:creationId xmlns:a16="http://schemas.microsoft.com/office/drawing/2014/main" id="{87E96CC9-CA2E-4B2A-A3EE-417E8E6A2EBF}"/>
                </a:ext>
              </a:extLst>
            </p:cNvPr>
            <p:cNvSpPr>
              <a:spLocks/>
            </p:cNvSpPr>
            <p:nvPr/>
          </p:nvSpPr>
          <p:spPr bwMode="auto">
            <a:xfrm>
              <a:off x="6316" y="2038"/>
              <a:ext cx="97" cy="127"/>
            </a:xfrm>
            <a:custGeom>
              <a:avLst/>
              <a:gdLst>
                <a:gd name="T0" fmla="*/ 72 w 146"/>
                <a:gd name="T1" fmla="*/ 0 h 192"/>
                <a:gd name="T2" fmla="*/ 0 w 146"/>
                <a:gd name="T3" fmla="*/ 54 h 192"/>
                <a:gd name="T4" fmla="*/ 22 w 146"/>
                <a:gd name="T5" fmla="*/ 56 h 192"/>
                <a:gd name="T6" fmla="*/ 72 w 146"/>
                <a:gd name="T7" fmla="*/ 21 h 192"/>
                <a:gd name="T8" fmla="*/ 125 w 146"/>
                <a:gd name="T9" fmla="*/ 75 h 192"/>
                <a:gd name="T10" fmla="*/ 72 w 146"/>
                <a:gd name="T11" fmla="*/ 128 h 192"/>
                <a:gd name="T12" fmla="*/ 61 w 146"/>
                <a:gd name="T13" fmla="*/ 128 h 192"/>
                <a:gd name="T14" fmla="*/ 61 w 146"/>
                <a:gd name="T15" fmla="*/ 192 h 192"/>
                <a:gd name="T16" fmla="*/ 82 w 146"/>
                <a:gd name="T17" fmla="*/ 192 h 192"/>
                <a:gd name="T18" fmla="*/ 82 w 146"/>
                <a:gd name="T19" fmla="*/ 157 h 192"/>
                <a:gd name="T20" fmla="*/ 90 w 146"/>
                <a:gd name="T21" fmla="*/ 147 h 192"/>
                <a:gd name="T22" fmla="*/ 146 w 146"/>
                <a:gd name="T23" fmla="*/ 75 h 192"/>
                <a:gd name="T24" fmla="*/ 72 w 146"/>
                <a:gd name="T2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92">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000">
                <a:latin typeface="+mj-lt"/>
              </a:endParaRPr>
            </a:p>
          </p:txBody>
        </p:sp>
        <p:sp>
          <p:nvSpPr>
            <p:cNvPr id="38" name="Freeform 495">
              <a:extLst>
                <a:ext uri="{FF2B5EF4-FFF2-40B4-BE49-F238E27FC236}">
                  <a16:creationId xmlns:a16="http://schemas.microsoft.com/office/drawing/2014/main" id="{E941ACCD-69D6-457E-96D2-B4C716C6CD39}"/>
                </a:ext>
              </a:extLst>
            </p:cNvPr>
            <p:cNvSpPr>
              <a:spLocks noEditPoints="1"/>
            </p:cNvSpPr>
            <p:nvPr/>
          </p:nvSpPr>
          <p:spPr bwMode="auto">
            <a:xfrm>
              <a:off x="6194" y="1960"/>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16 h 512"/>
                <a:gd name="T12" fmla="*/ 224 w 512"/>
                <a:gd name="T13" fmla="*/ 384 h 512"/>
                <a:gd name="T14" fmla="*/ 256 w 512"/>
                <a:gd name="T15" fmla="*/ 352 h 512"/>
                <a:gd name="T16" fmla="*/ 288 w 512"/>
                <a:gd name="T17" fmla="*/ 384 h 512"/>
                <a:gd name="T18" fmla="*/ 256 w 512"/>
                <a:gd name="T19" fmla="*/ 416 h 512"/>
                <a:gd name="T20" fmla="*/ 288 w 512"/>
                <a:gd name="T21" fmla="*/ 282 h 512"/>
                <a:gd name="T22" fmla="*/ 288 w 512"/>
                <a:gd name="T23" fmla="*/ 320 h 512"/>
                <a:gd name="T24" fmla="*/ 277 w 512"/>
                <a:gd name="T25" fmla="*/ 330 h 512"/>
                <a:gd name="T26" fmla="*/ 234 w 512"/>
                <a:gd name="T27" fmla="*/ 330 h 512"/>
                <a:gd name="T28" fmla="*/ 224 w 512"/>
                <a:gd name="T29" fmla="*/ 320 h 512"/>
                <a:gd name="T30" fmla="*/ 224 w 512"/>
                <a:gd name="T31" fmla="*/ 234 h 512"/>
                <a:gd name="T32" fmla="*/ 227 w 512"/>
                <a:gd name="T33" fmla="*/ 227 h 512"/>
                <a:gd name="T34" fmla="*/ 234 w 512"/>
                <a:gd name="T35" fmla="*/ 224 h 512"/>
                <a:gd name="T36" fmla="*/ 256 w 512"/>
                <a:gd name="T37" fmla="*/ 224 h 512"/>
                <a:gd name="T38" fmla="*/ 288 w 512"/>
                <a:gd name="T39" fmla="*/ 192 h 512"/>
                <a:gd name="T40" fmla="*/ 256 w 512"/>
                <a:gd name="T41" fmla="*/ 160 h 512"/>
                <a:gd name="T42" fmla="*/ 224 w 512"/>
                <a:gd name="T43" fmla="*/ 186 h 512"/>
                <a:gd name="T44" fmla="*/ 214 w 512"/>
                <a:gd name="T45" fmla="*/ 195 h 512"/>
                <a:gd name="T46" fmla="*/ 171 w 512"/>
                <a:gd name="T47" fmla="*/ 192 h 512"/>
                <a:gd name="T48" fmla="*/ 161 w 512"/>
                <a:gd name="T49" fmla="*/ 181 h 512"/>
                <a:gd name="T50" fmla="*/ 161 w 512"/>
                <a:gd name="T51" fmla="*/ 176 h 512"/>
                <a:gd name="T52" fmla="*/ 256 w 512"/>
                <a:gd name="T53" fmla="*/ 96 h 512"/>
                <a:gd name="T54" fmla="*/ 352 w 512"/>
                <a:gd name="T55" fmla="*/ 192 h 512"/>
                <a:gd name="T56" fmla="*/ 288 w 512"/>
                <a:gd name="T57" fmla="*/ 2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000">
                <a:latin typeface="+mj-lt"/>
              </a:endParaRPr>
            </a:p>
          </p:txBody>
        </p:sp>
        <p:sp>
          <p:nvSpPr>
            <p:cNvPr id="39" name="Oval 496">
              <a:extLst>
                <a:ext uri="{FF2B5EF4-FFF2-40B4-BE49-F238E27FC236}">
                  <a16:creationId xmlns:a16="http://schemas.microsoft.com/office/drawing/2014/main" id="{EBDC3349-4181-4D46-8A43-E41752AB0B4C}"/>
                </a:ext>
              </a:extLst>
            </p:cNvPr>
            <p:cNvSpPr>
              <a:spLocks noChangeArrowheads="1"/>
            </p:cNvSpPr>
            <p:nvPr/>
          </p:nvSpPr>
          <p:spPr bwMode="auto">
            <a:xfrm>
              <a:off x="6357" y="2208"/>
              <a:ext cx="14" cy="14"/>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000">
                <a:latin typeface="+mj-lt"/>
              </a:endParaRPr>
            </a:p>
          </p:txBody>
        </p:sp>
      </p:grpSp>
      <p:sp>
        <p:nvSpPr>
          <p:cNvPr id="40" name="Freeform 469">
            <a:extLst>
              <a:ext uri="{FF2B5EF4-FFF2-40B4-BE49-F238E27FC236}">
                <a16:creationId xmlns:a16="http://schemas.microsoft.com/office/drawing/2014/main" id="{2A0BE653-92EA-49F2-88D0-0584198E3198}"/>
              </a:ext>
            </a:extLst>
          </p:cNvPr>
          <p:cNvSpPr>
            <a:spLocks noChangeAspect="1" noEditPoints="1"/>
          </p:cNvSpPr>
          <p:nvPr/>
        </p:nvSpPr>
        <p:spPr bwMode="auto">
          <a:xfrm>
            <a:off x="497198" y="5392600"/>
            <a:ext cx="514636" cy="514636"/>
          </a:xfrm>
          <a:custGeom>
            <a:avLst/>
            <a:gdLst>
              <a:gd name="T0" fmla="*/ 309 w 512"/>
              <a:gd name="T1" fmla="*/ 320 h 512"/>
              <a:gd name="T2" fmla="*/ 288 w 512"/>
              <a:gd name="T3" fmla="*/ 341 h 512"/>
              <a:gd name="T4" fmla="*/ 266 w 512"/>
              <a:gd name="T5" fmla="*/ 320 h 512"/>
              <a:gd name="T6" fmla="*/ 288 w 512"/>
              <a:gd name="T7" fmla="*/ 298 h 512"/>
              <a:gd name="T8" fmla="*/ 309 w 512"/>
              <a:gd name="T9" fmla="*/ 320 h 512"/>
              <a:gd name="T10" fmla="*/ 213 w 512"/>
              <a:gd name="T11" fmla="*/ 160 h 512"/>
              <a:gd name="T12" fmla="*/ 192 w 512"/>
              <a:gd name="T13" fmla="*/ 181 h 512"/>
              <a:gd name="T14" fmla="*/ 213 w 512"/>
              <a:gd name="T15" fmla="*/ 202 h 512"/>
              <a:gd name="T16" fmla="*/ 234 w 512"/>
              <a:gd name="T17" fmla="*/ 181 h 512"/>
              <a:gd name="T18" fmla="*/ 213 w 512"/>
              <a:gd name="T19" fmla="*/ 160 h 512"/>
              <a:gd name="T20" fmla="*/ 138 w 512"/>
              <a:gd name="T21" fmla="*/ 298 h 512"/>
              <a:gd name="T22" fmla="*/ 117 w 512"/>
              <a:gd name="T23" fmla="*/ 320 h 512"/>
              <a:gd name="T24" fmla="*/ 138 w 512"/>
              <a:gd name="T25" fmla="*/ 341 h 512"/>
              <a:gd name="T26" fmla="*/ 160 w 512"/>
              <a:gd name="T27" fmla="*/ 320 h 512"/>
              <a:gd name="T28" fmla="*/ 138 w 512"/>
              <a:gd name="T29" fmla="*/ 298 h 512"/>
              <a:gd name="T30" fmla="*/ 512 w 512"/>
              <a:gd name="T31" fmla="*/ 256 h 512"/>
              <a:gd name="T32" fmla="*/ 256 w 512"/>
              <a:gd name="T33" fmla="*/ 512 h 512"/>
              <a:gd name="T34" fmla="*/ 0 w 512"/>
              <a:gd name="T35" fmla="*/ 256 h 512"/>
              <a:gd name="T36" fmla="*/ 256 w 512"/>
              <a:gd name="T37" fmla="*/ 0 h 512"/>
              <a:gd name="T38" fmla="*/ 512 w 512"/>
              <a:gd name="T39" fmla="*/ 256 h 512"/>
              <a:gd name="T40" fmla="*/ 416 w 512"/>
              <a:gd name="T41" fmla="*/ 181 h 512"/>
              <a:gd name="T42" fmla="*/ 373 w 512"/>
              <a:gd name="T43" fmla="*/ 138 h 512"/>
              <a:gd name="T44" fmla="*/ 330 w 512"/>
              <a:gd name="T45" fmla="*/ 181 h 512"/>
              <a:gd name="T46" fmla="*/ 342 w 512"/>
              <a:gd name="T47" fmla="*/ 211 h 512"/>
              <a:gd name="T48" fmla="*/ 300 w 512"/>
              <a:gd name="T49" fmla="*/ 279 h 512"/>
              <a:gd name="T50" fmla="*/ 288 w 512"/>
              <a:gd name="T51" fmla="*/ 277 h 512"/>
              <a:gd name="T52" fmla="*/ 278 w 512"/>
              <a:gd name="T53" fmla="*/ 278 h 512"/>
              <a:gd name="T54" fmla="*/ 242 w 512"/>
              <a:gd name="T55" fmla="*/ 212 h 512"/>
              <a:gd name="T56" fmla="*/ 256 w 512"/>
              <a:gd name="T57" fmla="*/ 181 h 512"/>
              <a:gd name="T58" fmla="*/ 213 w 512"/>
              <a:gd name="T59" fmla="*/ 138 h 512"/>
              <a:gd name="T60" fmla="*/ 170 w 512"/>
              <a:gd name="T61" fmla="*/ 181 h 512"/>
              <a:gd name="T62" fmla="*/ 184 w 512"/>
              <a:gd name="T63" fmla="*/ 212 h 512"/>
              <a:gd name="T64" fmla="*/ 148 w 512"/>
              <a:gd name="T65" fmla="*/ 278 h 512"/>
              <a:gd name="T66" fmla="*/ 138 w 512"/>
              <a:gd name="T67" fmla="*/ 277 h 512"/>
              <a:gd name="T68" fmla="*/ 96 w 512"/>
              <a:gd name="T69" fmla="*/ 320 h 512"/>
              <a:gd name="T70" fmla="*/ 138 w 512"/>
              <a:gd name="T71" fmla="*/ 362 h 512"/>
              <a:gd name="T72" fmla="*/ 181 w 512"/>
              <a:gd name="T73" fmla="*/ 320 h 512"/>
              <a:gd name="T74" fmla="*/ 167 w 512"/>
              <a:gd name="T75" fmla="*/ 288 h 512"/>
              <a:gd name="T76" fmla="*/ 203 w 512"/>
              <a:gd name="T77" fmla="*/ 222 h 512"/>
              <a:gd name="T78" fmla="*/ 213 w 512"/>
              <a:gd name="T79" fmla="*/ 224 h 512"/>
              <a:gd name="T80" fmla="*/ 223 w 512"/>
              <a:gd name="T81" fmla="*/ 222 h 512"/>
              <a:gd name="T82" fmla="*/ 259 w 512"/>
              <a:gd name="T83" fmla="*/ 288 h 512"/>
              <a:gd name="T84" fmla="*/ 245 w 512"/>
              <a:gd name="T85" fmla="*/ 320 h 512"/>
              <a:gd name="T86" fmla="*/ 288 w 512"/>
              <a:gd name="T87" fmla="*/ 362 h 512"/>
              <a:gd name="T88" fmla="*/ 330 w 512"/>
              <a:gd name="T89" fmla="*/ 320 h 512"/>
              <a:gd name="T90" fmla="*/ 318 w 512"/>
              <a:gd name="T91" fmla="*/ 290 h 512"/>
              <a:gd name="T92" fmla="*/ 361 w 512"/>
              <a:gd name="T93" fmla="*/ 222 h 512"/>
              <a:gd name="T94" fmla="*/ 373 w 512"/>
              <a:gd name="T95" fmla="*/ 224 h 512"/>
              <a:gd name="T96" fmla="*/ 416 w 512"/>
              <a:gd name="T97" fmla="*/ 181 h 512"/>
              <a:gd name="T98" fmla="*/ 373 w 512"/>
              <a:gd name="T99" fmla="*/ 160 h 512"/>
              <a:gd name="T100" fmla="*/ 352 w 512"/>
              <a:gd name="T101" fmla="*/ 181 h 512"/>
              <a:gd name="T102" fmla="*/ 373 w 512"/>
              <a:gd name="T103" fmla="*/ 202 h 512"/>
              <a:gd name="T104" fmla="*/ 394 w 512"/>
              <a:gd name="T105" fmla="*/ 181 h 512"/>
              <a:gd name="T106" fmla="*/ 373 w 512"/>
              <a:gd name="T107" fmla="*/ 16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12" h="512">
                <a:moveTo>
                  <a:pt x="309" y="320"/>
                </a:moveTo>
                <a:cubicBezTo>
                  <a:pt x="309" y="331"/>
                  <a:pt x="299" y="341"/>
                  <a:pt x="288" y="341"/>
                </a:cubicBezTo>
                <a:cubicBezTo>
                  <a:pt x="276" y="341"/>
                  <a:pt x="266" y="331"/>
                  <a:pt x="266" y="320"/>
                </a:cubicBezTo>
                <a:cubicBezTo>
                  <a:pt x="266" y="308"/>
                  <a:pt x="276" y="298"/>
                  <a:pt x="288" y="298"/>
                </a:cubicBezTo>
                <a:cubicBezTo>
                  <a:pt x="299" y="298"/>
                  <a:pt x="309" y="308"/>
                  <a:pt x="309" y="320"/>
                </a:cubicBezTo>
                <a:close/>
                <a:moveTo>
                  <a:pt x="213" y="160"/>
                </a:moveTo>
                <a:cubicBezTo>
                  <a:pt x="201" y="160"/>
                  <a:pt x="192" y="169"/>
                  <a:pt x="192" y="181"/>
                </a:cubicBezTo>
                <a:cubicBezTo>
                  <a:pt x="192" y="193"/>
                  <a:pt x="201" y="202"/>
                  <a:pt x="213" y="202"/>
                </a:cubicBezTo>
                <a:cubicBezTo>
                  <a:pt x="225" y="202"/>
                  <a:pt x="234" y="193"/>
                  <a:pt x="234" y="181"/>
                </a:cubicBezTo>
                <a:cubicBezTo>
                  <a:pt x="234" y="169"/>
                  <a:pt x="225" y="160"/>
                  <a:pt x="213" y="160"/>
                </a:cubicBezTo>
                <a:close/>
                <a:moveTo>
                  <a:pt x="138" y="298"/>
                </a:moveTo>
                <a:cubicBezTo>
                  <a:pt x="127" y="298"/>
                  <a:pt x="117" y="308"/>
                  <a:pt x="117" y="320"/>
                </a:cubicBezTo>
                <a:cubicBezTo>
                  <a:pt x="117" y="331"/>
                  <a:pt x="127" y="341"/>
                  <a:pt x="138" y="341"/>
                </a:cubicBezTo>
                <a:cubicBezTo>
                  <a:pt x="150" y="341"/>
                  <a:pt x="160" y="331"/>
                  <a:pt x="160" y="320"/>
                </a:cubicBezTo>
                <a:cubicBezTo>
                  <a:pt x="160" y="308"/>
                  <a:pt x="150" y="298"/>
                  <a:pt x="138" y="298"/>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181"/>
                </a:moveTo>
                <a:cubicBezTo>
                  <a:pt x="416" y="157"/>
                  <a:pt x="397" y="138"/>
                  <a:pt x="373" y="138"/>
                </a:cubicBezTo>
                <a:cubicBezTo>
                  <a:pt x="349" y="138"/>
                  <a:pt x="330" y="157"/>
                  <a:pt x="330" y="181"/>
                </a:cubicBezTo>
                <a:cubicBezTo>
                  <a:pt x="330" y="192"/>
                  <a:pt x="335" y="203"/>
                  <a:pt x="342" y="211"/>
                </a:cubicBezTo>
                <a:cubicBezTo>
                  <a:pt x="300" y="279"/>
                  <a:pt x="300" y="279"/>
                  <a:pt x="300" y="279"/>
                </a:cubicBezTo>
                <a:cubicBezTo>
                  <a:pt x="296" y="278"/>
                  <a:pt x="292" y="277"/>
                  <a:pt x="288" y="277"/>
                </a:cubicBezTo>
                <a:cubicBezTo>
                  <a:pt x="284" y="277"/>
                  <a:pt x="281" y="278"/>
                  <a:pt x="278" y="278"/>
                </a:cubicBezTo>
                <a:cubicBezTo>
                  <a:pt x="242" y="212"/>
                  <a:pt x="242" y="212"/>
                  <a:pt x="242" y="212"/>
                </a:cubicBezTo>
                <a:cubicBezTo>
                  <a:pt x="250" y="204"/>
                  <a:pt x="256" y="193"/>
                  <a:pt x="256" y="181"/>
                </a:cubicBezTo>
                <a:cubicBezTo>
                  <a:pt x="256" y="157"/>
                  <a:pt x="237" y="138"/>
                  <a:pt x="213" y="138"/>
                </a:cubicBezTo>
                <a:cubicBezTo>
                  <a:pt x="189" y="138"/>
                  <a:pt x="170" y="157"/>
                  <a:pt x="170" y="181"/>
                </a:cubicBezTo>
                <a:cubicBezTo>
                  <a:pt x="170" y="193"/>
                  <a:pt x="176" y="204"/>
                  <a:pt x="184" y="212"/>
                </a:cubicBezTo>
                <a:cubicBezTo>
                  <a:pt x="148" y="278"/>
                  <a:pt x="148" y="278"/>
                  <a:pt x="148" y="278"/>
                </a:cubicBezTo>
                <a:cubicBezTo>
                  <a:pt x="145" y="278"/>
                  <a:pt x="142" y="277"/>
                  <a:pt x="138" y="277"/>
                </a:cubicBezTo>
                <a:cubicBezTo>
                  <a:pt x="115" y="277"/>
                  <a:pt x="96" y="296"/>
                  <a:pt x="96" y="320"/>
                </a:cubicBezTo>
                <a:cubicBezTo>
                  <a:pt x="96" y="343"/>
                  <a:pt x="115" y="362"/>
                  <a:pt x="138" y="362"/>
                </a:cubicBezTo>
                <a:cubicBezTo>
                  <a:pt x="162" y="362"/>
                  <a:pt x="181" y="343"/>
                  <a:pt x="181" y="320"/>
                </a:cubicBezTo>
                <a:cubicBezTo>
                  <a:pt x="181" y="307"/>
                  <a:pt x="176" y="296"/>
                  <a:pt x="167" y="288"/>
                </a:cubicBezTo>
                <a:cubicBezTo>
                  <a:pt x="203" y="222"/>
                  <a:pt x="203" y="222"/>
                  <a:pt x="203" y="222"/>
                </a:cubicBezTo>
                <a:cubicBezTo>
                  <a:pt x="206" y="223"/>
                  <a:pt x="209" y="224"/>
                  <a:pt x="213" y="224"/>
                </a:cubicBezTo>
                <a:cubicBezTo>
                  <a:pt x="217" y="224"/>
                  <a:pt x="220" y="223"/>
                  <a:pt x="223" y="222"/>
                </a:cubicBezTo>
                <a:cubicBezTo>
                  <a:pt x="259" y="288"/>
                  <a:pt x="259" y="288"/>
                  <a:pt x="259" y="288"/>
                </a:cubicBezTo>
                <a:cubicBezTo>
                  <a:pt x="250" y="296"/>
                  <a:pt x="245" y="307"/>
                  <a:pt x="245" y="320"/>
                </a:cubicBezTo>
                <a:cubicBezTo>
                  <a:pt x="245" y="343"/>
                  <a:pt x="264" y="362"/>
                  <a:pt x="288" y="362"/>
                </a:cubicBezTo>
                <a:cubicBezTo>
                  <a:pt x="311" y="362"/>
                  <a:pt x="330" y="343"/>
                  <a:pt x="330" y="320"/>
                </a:cubicBezTo>
                <a:cubicBezTo>
                  <a:pt x="330" y="308"/>
                  <a:pt x="326" y="298"/>
                  <a:pt x="318" y="290"/>
                </a:cubicBezTo>
                <a:cubicBezTo>
                  <a:pt x="361" y="222"/>
                  <a:pt x="361" y="222"/>
                  <a:pt x="361" y="222"/>
                </a:cubicBezTo>
                <a:cubicBezTo>
                  <a:pt x="365" y="223"/>
                  <a:pt x="369" y="224"/>
                  <a:pt x="373" y="224"/>
                </a:cubicBezTo>
                <a:cubicBezTo>
                  <a:pt x="397" y="224"/>
                  <a:pt x="416" y="205"/>
                  <a:pt x="416" y="181"/>
                </a:cubicBezTo>
                <a:close/>
                <a:moveTo>
                  <a:pt x="373" y="160"/>
                </a:moveTo>
                <a:cubicBezTo>
                  <a:pt x="361" y="160"/>
                  <a:pt x="352" y="169"/>
                  <a:pt x="352" y="181"/>
                </a:cubicBezTo>
                <a:cubicBezTo>
                  <a:pt x="352" y="193"/>
                  <a:pt x="361" y="202"/>
                  <a:pt x="373" y="202"/>
                </a:cubicBezTo>
                <a:cubicBezTo>
                  <a:pt x="385" y="202"/>
                  <a:pt x="394" y="193"/>
                  <a:pt x="394" y="181"/>
                </a:cubicBezTo>
                <a:cubicBezTo>
                  <a:pt x="394" y="169"/>
                  <a:pt x="385" y="160"/>
                  <a:pt x="373" y="16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GB" sz="2000">
              <a:latin typeface="+mj-lt"/>
            </a:endParaRPr>
          </a:p>
        </p:txBody>
      </p:sp>
    </p:spTree>
    <p:extLst>
      <p:ext uri="{BB962C8B-B14F-4D97-AF65-F5344CB8AC3E}">
        <p14:creationId xmlns:p14="http://schemas.microsoft.com/office/powerpoint/2010/main" val="1991510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4516878" cy="400110"/>
          </a:xfrm>
          <a:prstGeom prst="rect">
            <a:avLst/>
          </a:prstGeom>
          <a:noFill/>
        </p:spPr>
        <p:txBody>
          <a:bodyPr wrap="none" rtlCol="0">
            <a:spAutoFit/>
          </a:bodyPr>
          <a:lstStyle/>
          <a:p>
            <a:r>
              <a:rPr lang="en-US" sz="2000" b="1" dirty="0"/>
              <a:t>INFERENTIAL VS. PREDICTIVE MODELING</a:t>
            </a:r>
          </a:p>
        </p:txBody>
      </p:sp>
      <p:sp>
        <p:nvSpPr>
          <p:cNvPr id="11" name="TextBox 10"/>
          <p:cNvSpPr txBox="1"/>
          <p:nvPr/>
        </p:nvSpPr>
        <p:spPr>
          <a:xfrm>
            <a:off x="589045" y="1315523"/>
            <a:ext cx="7600157" cy="707886"/>
          </a:xfrm>
          <a:prstGeom prst="rect">
            <a:avLst/>
          </a:prstGeom>
          <a:noFill/>
        </p:spPr>
        <p:txBody>
          <a:bodyPr wrap="none" rtlCol="0">
            <a:spAutoFit/>
          </a:bodyPr>
          <a:lstStyle/>
          <a:p>
            <a:r>
              <a:rPr lang="en-US" sz="4000" b="1" dirty="0"/>
              <a:t>WHAT IS INFERENTIAL MODELING?</a:t>
            </a:r>
          </a:p>
        </p:txBody>
      </p:sp>
      <p:sp>
        <p:nvSpPr>
          <p:cNvPr id="10" name="TextBox 9"/>
          <p:cNvSpPr txBox="1"/>
          <p:nvPr/>
        </p:nvSpPr>
        <p:spPr>
          <a:xfrm>
            <a:off x="589045" y="2107543"/>
            <a:ext cx="7857846" cy="3139321"/>
          </a:xfrm>
          <a:prstGeom prst="rect">
            <a:avLst/>
          </a:prstGeom>
          <a:noFill/>
        </p:spPr>
        <p:txBody>
          <a:bodyPr wrap="square" rtlCol="0">
            <a:spAutoFit/>
          </a:bodyPr>
          <a:lstStyle/>
          <a:p>
            <a:r>
              <a:rPr lang="en-US" dirty="0">
                <a:latin typeface="+mj-lt"/>
                <a:ea typeface="Verdana" panose="020B0604030504040204" pitchFamily="34" charset="0"/>
                <a:cs typeface="Verdana" panose="020B0604030504040204" pitchFamily="34" charset="0"/>
              </a:rPr>
              <a:t>Inferential modeling aims to </a:t>
            </a:r>
            <a:r>
              <a:rPr lang="en-US" b="1" dirty="0">
                <a:latin typeface="+mj-lt"/>
                <a:ea typeface="Verdana" panose="020B0604030504040204" pitchFamily="34" charset="0"/>
                <a:cs typeface="Verdana" panose="020B0604030504040204" pitchFamily="34" charset="0"/>
              </a:rPr>
              <a:t>draw conclusions and making inferences around the relationships of variables</a:t>
            </a:r>
            <a:r>
              <a:rPr lang="en-US" dirty="0">
                <a:latin typeface="+mj-lt"/>
                <a:ea typeface="Verdana" panose="020B0604030504040204" pitchFamily="34" charset="0"/>
                <a:cs typeface="Verdana" panose="020B0604030504040204" pitchFamily="34" charset="0"/>
              </a:rPr>
              <a:t>. This features heavily in experimental design where researchers ask questions such as “Does drinking coffee have an effect on COVID-19 resistance?”</a:t>
            </a:r>
          </a:p>
          <a:p>
            <a:endParaRPr lang="en-US" dirty="0">
              <a:latin typeface="+mj-lt"/>
              <a:ea typeface="Verdana" panose="020B0604030504040204" pitchFamily="34" charset="0"/>
              <a:cs typeface="Verdana" panose="020B0604030504040204" pitchFamily="34" charset="0"/>
            </a:endParaRPr>
          </a:p>
          <a:p>
            <a:r>
              <a:rPr lang="en-US" dirty="0">
                <a:latin typeface="+mj-lt"/>
                <a:ea typeface="Verdana" panose="020B0604030504040204" pitchFamily="34" charset="0"/>
                <a:cs typeface="Verdana" panose="020B0604030504040204" pitchFamily="34" charset="0"/>
              </a:rPr>
              <a:t>Generally inferential models operate with a more strict set of model assumptions which can (but not always) lead to a slight loss in predictive power. Traditional statistical models and tests such as ordinary linear regression, logistic regression, and ANOVA all easily allow for inference to be made on the “why.” In the case of logistic regression and ordinary linear regression, these models can also be used for prediction.</a:t>
            </a:r>
          </a:p>
        </p:txBody>
      </p:sp>
    </p:spTree>
    <p:extLst>
      <p:ext uri="{BB962C8B-B14F-4D97-AF65-F5344CB8AC3E}">
        <p14:creationId xmlns:p14="http://schemas.microsoft.com/office/powerpoint/2010/main" val="3591016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4516878" cy="400110"/>
          </a:xfrm>
          <a:prstGeom prst="rect">
            <a:avLst/>
          </a:prstGeom>
          <a:noFill/>
        </p:spPr>
        <p:txBody>
          <a:bodyPr wrap="none" rtlCol="0">
            <a:spAutoFit/>
          </a:bodyPr>
          <a:lstStyle/>
          <a:p>
            <a:r>
              <a:rPr lang="en-US" sz="2000" b="1" dirty="0"/>
              <a:t>INFERENTIAL VS. PREDICTIVE MODELING</a:t>
            </a:r>
          </a:p>
        </p:txBody>
      </p:sp>
      <p:sp>
        <p:nvSpPr>
          <p:cNvPr id="11" name="TextBox 10"/>
          <p:cNvSpPr txBox="1"/>
          <p:nvPr/>
        </p:nvSpPr>
        <p:spPr>
          <a:xfrm>
            <a:off x="589045" y="1315523"/>
            <a:ext cx="7333354" cy="707886"/>
          </a:xfrm>
          <a:prstGeom prst="rect">
            <a:avLst/>
          </a:prstGeom>
          <a:noFill/>
        </p:spPr>
        <p:txBody>
          <a:bodyPr wrap="none" rtlCol="0">
            <a:spAutoFit/>
          </a:bodyPr>
          <a:lstStyle/>
          <a:p>
            <a:r>
              <a:rPr lang="en-US" sz="4000" b="1" dirty="0"/>
              <a:t>WHAT IS PREDICTIVE MODELING?</a:t>
            </a:r>
          </a:p>
        </p:txBody>
      </p:sp>
      <p:sp>
        <p:nvSpPr>
          <p:cNvPr id="10" name="TextBox 9"/>
          <p:cNvSpPr txBox="1"/>
          <p:nvPr/>
        </p:nvSpPr>
        <p:spPr>
          <a:xfrm>
            <a:off x="589045" y="2107543"/>
            <a:ext cx="7857846" cy="3139321"/>
          </a:xfrm>
          <a:prstGeom prst="rect">
            <a:avLst/>
          </a:prstGeom>
          <a:noFill/>
        </p:spPr>
        <p:txBody>
          <a:bodyPr wrap="square" rtlCol="0">
            <a:spAutoFit/>
          </a:bodyPr>
          <a:lstStyle/>
          <a:p>
            <a:r>
              <a:rPr lang="en-US" dirty="0">
                <a:latin typeface="+mj-lt"/>
                <a:ea typeface="Verdana" panose="020B0604030504040204" pitchFamily="34" charset="0"/>
                <a:cs typeface="Verdana" panose="020B0604030504040204" pitchFamily="34" charset="0"/>
              </a:rPr>
              <a:t>Predictive modeling attempts to </a:t>
            </a:r>
            <a:r>
              <a:rPr lang="en-US" b="1" dirty="0">
                <a:latin typeface="+mj-lt"/>
                <a:ea typeface="Verdana" panose="020B0604030504040204" pitchFamily="34" charset="0"/>
                <a:cs typeface="Verdana" panose="020B0604030504040204" pitchFamily="34" charset="0"/>
              </a:rPr>
              <a:t>use previously observed data to make predictions on future data</a:t>
            </a:r>
            <a:r>
              <a:rPr lang="en-US" dirty="0">
                <a:latin typeface="+mj-lt"/>
                <a:ea typeface="Verdana" panose="020B0604030504040204" pitchFamily="34" charset="0"/>
                <a:cs typeface="Verdana" panose="020B0604030504040204" pitchFamily="34" charset="0"/>
              </a:rPr>
              <a:t>. These models are highly prevalent throughout all industries and can answer questions such as “What is the probability that this individual with their medical history and caffeine consumption is going to contract COVID-19?”</a:t>
            </a:r>
          </a:p>
          <a:p>
            <a:endParaRPr lang="en-US" dirty="0">
              <a:latin typeface="+mj-lt"/>
              <a:ea typeface="Verdana" panose="020B0604030504040204" pitchFamily="34" charset="0"/>
              <a:cs typeface="Verdana" panose="020B0604030504040204" pitchFamily="34" charset="0"/>
            </a:endParaRPr>
          </a:p>
          <a:p>
            <a:r>
              <a:rPr lang="en-US" dirty="0">
                <a:latin typeface="+mj-lt"/>
                <a:ea typeface="Verdana" panose="020B0604030504040204" pitchFamily="34" charset="0"/>
                <a:cs typeface="Verdana" panose="020B0604030504040204" pitchFamily="34" charset="0"/>
              </a:rPr>
              <a:t>Many of these models can operate with far fewer sets of assumptions, but become a bit of a “black box” where they become unable to explain exactly which variables are driving the prediction. Techniques such as SHAP and partial dependency plots can help, but answering “why” becomes a much more difficult problem.</a:t>
            </a:r>
          </a:p>
        </p:txBody>
      </p:sp>
    </p:spTree>
    <p:extLst>
      <p:ext uri="{BB962C8B-B14F-4D97-AF65-F5344CB8AC3E}">
        <p14:creationId xmlns:p14="http://schemas.microsoft.com/office/powerpoint/2010/main" val="199092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3846694" cy="400110"/>
          </a:xfrm>
          <a:prstGeom prst="rect">
            <a:avLst/>
          </a:prstGeom>
          <a:noFill/>
        </p:spPr>
        <p:txBody>
          <a:bodyPr wrap="none" rtlCol="0">
            <a:spAutoFit/>
          </a:bodyPr>
          <a:lstStyle/>
          <a:p>
            <a:r>
              <a:rPr lang="en-US" sz="2000" b="1" dirty="0"/>
              <a:t>TYPES OF LEARNING AND MODELS</a:t>
            </a:r>
          </a:p>
        </p:txBody>
      </p:sp>
      <p:sp>
        <p:nvSpPr>
          <p:cNvPr id="11" name="TextBox 10"/>
          <p:cNvSpPr txBox="1"/>
          <p:nvPr/>
        </p:nvSpPr>
        <p:spPr>
          <a:xfrm>
            <a:off x="589045" y="1315523"/>
            <a:ext cx="4475841" cy="707886"/>
          </a:xfrm>
          <a:prstGeom prst="rect">
            <a:avLst/>
          </a:prstGeom>
          <a:noFill/>
        </p:spPr>
        <p:txBody>
          <a:bodyPr wrap="none" rtlCol="0">
            <a:spAutoFit/>
          </a:bodyPr>
          <a:lstStyle/>
          <a:p>
            <a:r>
              <a:rPr lang="en-US" sz="4000" b="1" dirty="0"/>
              <a:t>TYPES OF LEARNING</a:t>
            </a:r>
          </a:p>
        </p:txBody>
      </p:sp>
      <p:sp>
        <p:nvSpPr>
          <p:cNvPr id="10" name="TextBox 9"/>
          <p:cNvSpPr txBox="1"/>
          <p:nvPr/>
        </p:nvSpPr>
        <p:spPr>
          <a:xfrm>
            <a:off x="589045" y="2107543"/>
            <a:ext cx="7857846" cy="923330"/>
          </a:xfrm>
          <a:prstGeom prst="rect">
            <a:avLst/>
          </a:prstGeom>
          <a:noFill/>
        </p:spPr>
        <p:txBody>
          <a:bodyPr wrap="square" rtlCol="0">
            <a:spAutoFit/>
          </a:bodyPr>
          <a:lstStyle/>
          <a:p>
            <a:r>
              <a:rPr lang="en-US" dirty="0">
                <a:latin typeface="+mj-lt"/>
                <a:ea typeface="Verdana" panose="020B0604030504040204" pitchFamily="34" charset="0"/>
                <a:cs typeface="Verdana" panose="020B0604030504040204" pitchFamily="34" charset="0"/>
              </a:rPr>
              <a:t>Once we understand the business problem and whether or not there is inference required, we can look at our data to understand type of training we can use to build our model.</a:t>
            </a:r>
          </a:p>
        </p:txBody>
      </p:sp>
      <p:graphicFrame>
        <p:nvGraphicFramePr>
          <p:cNvPr id="9" name="Table 8">
            <a:extLst>
              <a:ext uri="{FF2B5EF4-FFF2-40B4-BE49-F238E27FC236}">
                <a16:creationId xmlns:a16="http://schemas.microsoft.com/office/drawing/2014/main" id="{0E411024-507B-4C24-8B45-2522F3F7B3D2}"/>
              </a:ext>
            </a:extLst>
          </p:cNvPr>
          <p:cNvGraphicFramePr>
            <a:graphicFrameLocks noGrp="1"/>
          </p:cNvGraphicFramePr>
          <p:nvPr>
            <p:extLst>
              <p:ext uri="{D42A27DB-BD31-4B8C-83A1-F6EECF244321}">
                <p14:modId xmlns:p14="http://schemas.microsoft.com/office/powerpoint/2010/main" val="436178189"/>
              </p:ext>
            </p:extLst>
          </p:nvPr>
        </p:nvGraphicFramePr>
        <p:xfrm>
          <a:off x="714558" y="3287341"/>
          <a:ext cx="7714884" cy="2956560"/>
        </p:xfrm>
        <a:graphic>
          <a:graphicData uri="http://schemas.openxmlformats.org/drawingml/2006/table">
            <a:tbl>
              <a:tblPr firstRow="1" bandRow="1">
                <a:tableStyleId>{5C22544A-7EE6-4342-B048-85BDC9FD1C3A}</a:tableStyleId>
              </a:tblPr>
              <a:tblGrid>
                <a:gridCol w="1928721">
                  <a:extLst>
                    <a:ext uri="{9D8B030D-6E8A-4147-A177-3AD203B41FA5}">
                      <a16:colId xmlns:a16="http://schemas.microsoft.com/office/drawing/2014/main" val="2275353155"/>
                    </a:ext>
                  </a:extLst>
                </a:gridCol>
                <a:gridCol w="1928721">
                  <a:extLst>
                    <a:ext uri="{9D8B030D-6E8A-4147-A177-3AD203B41FA5}">
                      <a16:colId xmlns:a16="http://schemas.microsoft.com/office/drawing/2014/main" val="168046366"/>
                    </a:ext>
                  </a:extLst>
                </a:gridCol>
                <a:gridCol w="1928721">
                  <a:extLst>
                    <a:ext uri="{9D8B030D-6E8A-4147-A177-3AD203B41FA5}">
                      <a16:colId xmlns:a16="http://schemas.microsoft.com/office/drawing/2014/main" val="2128825827"/>
                    </a:ext>
                  </a:extLst>
                </a:gridCol>
                <a:gridCol w="1928721">
                  <a:extLst>
                    <a:ext uri="{9D8B030D-6E8A-4147-A177-3AD203B41FA5}">
                      <a16:colId xmlns:a16="http://schemas.microsoft.com/office/drawing/2014/main" val="2975473611"/>
                    </a:ext>
                  </a:extLst>
                </a:gridCol>
              </a:tblGrid>
              <a:tr h="370840">
                <a:tc>
                  <a:txBody>
                    <a:bodyPr/>
                    <a:lstStyle/>
                    <a:p>
                      <a:pPr algn="ctr"/>
                      <a:r>
                        <a:rPr lang="en-US" sz="1600" dirty="0"/>
                        <a:t>Supervised</a:t>
                      </a:r>
                    </a:p>
                  </a:txBody>
                  <a:tcPr anchor="ctr"/>
                </a:tc>
                <a:tc>
                  <a:txBody>
                    <a:bodyPr/>
                    <a:lstStyle/>
                    <a:p>
                      <a:pPr algn="ctr"/>
                      <a:r>
                        <a:rPr lang="en-US" sz="1600" dirty="0"/>
                        <a:t>Unsupervised</a:t>
                      </a:r>
                    </a:p>
                  </a:txBody>
                  <a:tcPr anchor="ctr"/>
                </a:tc>
                <a:tc>
                  <a:txBody>
                    <a:bodyPr/>
                    <a:lstStyle/>
                    <a:p>
                      <a:pPr algn="ctr"/>
                      <a:r>
                        <a:rPr lang="en-US" sz="1600" dirty="0"/>
                        <a:t>Reinforcement Learning</a:t>
                      </a:r>
                    </a:p>
                  </a:txBody>
                  <a:tcPr anchor="ctr"/>
                </a:tc>
                <a:tc>
                  <a:txBody>
                    <a:bodyPr/>
                    <a:lstStyle/>
                    <a:p>
                      <a:pPr algn="ctr"/>
                      <a:r>
                        <a:rPr lang="en-US" sz="1600" dirty="0"/>
                        <a:t>Semi-Supervised</a:t>
                      </a:r>
                    </a:p>
                  </a:txBody>
                  <a:tcPr anchor="ctr"/>
                </a:tc>
                <a:extLst>
                  <a:ext uri="{0D108BD9-81ED-4DB2-BD59-A6C34878D82A}">
                    <a16:rowId xmlns:a16="http://schemas.microsoft.com/office/drawing/2014/main" val="2713267334"/>
                  </a:ext>
                </a:extLst>
              </a:tr>
              <a:tr h="370840">
                <a:tc>
                  <a:txBody>
                    <a:bodyPr/>
                    <a:lstStyle/>
                    <a:p>
                      <a:r>
                        <a:rPr lang="en-US" sz="1600" dirty="0"/>
                        <a:t>Data </a:t>
                      </a:r>
                      <a:r>
                        <a:rPr lang="en-US" sz="1600" b="1" dirty="0"/>
                        <a:t>has</a:t>
                      </a:r>
                      <a:r>
                        <a:rPr lang="en-US" sz="1600" dirty="0"/>
                        <a:t> </a:t>
                      </a:r>
                      <a:r>
                        <a:rPr lang="en-US" sz="1600" b="1" dirty="0"/>
                        <a:t>known labels </a:t>
                      </a:r>
                      <a:r>
                        <a:rPr lang="en-US" sz="1600" dirty="0"/>
                        <a:t>or target variables we want to understand or predict</a:t>
                      </a:r>
                    </a:p>
                  </a:txBody>
                  <a:tcPr/>
                </a:tc>
                <a:tc>
                  <a:txBody>
                    <a:bodyPr/>
                    <a:lstStyle/>
                    <a:p>
                      <a:r>
                        <a:rPr lang="en-US" sz="1600" dirty="0"/>
                        <a:t>Data </a:t>
                      </a:r>
                      <a:r>
                        <a:rPr lang="en-US" sz="1600" b="1" dirty="0"/>
                        <a:t>has no target variable or labels</a:t>
                      </a:r>
                      <a:r>
                        <a:rPr lang="en-US" sz="1600" b="0" dirty="0"/>
                        <a:t>, focused on understanding the data</a:t>
                      </a:r>
                      <a:endParaRPr lang="en-US" sz="1600" b="1" dirty="0"/>
                    </a:p>
                  </a:txBody>
                  <a:tcPr/>
                </a:tc>
                <a:tc>
                  <a:txBody>
                    <a:bodyPr/>
                    <a:lstStyle/>
                    <a:p>
                      <a:r>
                        <a:rPr lang="en-US" sz="1600" dirty="0"/>
                        <a:t>Build an agent to </a:t>
                      </a:r>
                      <a:r>
                        <a:rPr lang="en-US" sz="1600" b="1" dirty="0"/>
                        <a:t>make decisions</a:t>
                      </a:r>
                      <a:r>
                        <a:rPr lang="en-US" sz="1600" b="0" dirty="0"/>
                        <a:t> based on input from an environment</a:t>
                      </a:r>
                      <a:endParaRPr lang="en-US" sz="1600" dirty="0"/>
                    </a:p>
                  </a:txBody>
                  <a:tcPr/>
                </a:tc>
                <a:tc>
                  <a:txBody>
                    <a:bodyPr/>
                    <a:lstStyle/>
                    <a:p>
                      <a:r>
                        <a:rPr lang="en-US" sz="1600" dirty="0"/>
                        <a:t>Data has </a:t>
                      </a:r>
                      <a:r>
                        <a:rPr lang="en-US" sz="1600" b="1" dirty="0"/>
                        <a:t>partially known labels</a:t>
                      </a:r>
                      <a:r>
                        <a:rPr lang="en-US" sz="1600" b="0" dirty="0"/>
                        <a:t> and a blend of supervised and unsupervised methods is used to construct a model</a:t>
                      </a:r>
                      <a:endParaRPr lang="en-US" sz="1600" dirty="0"/>
                    </a:p>
                  </a:txBody>
                  <a:tcPr/>
                </a:tc>
                <a:extLst>
                  <a:ext uri="{0D108BD9-81ED-4DB2-BD59-A6C34878D82A}">
                    <a16:rowId xmlns:a16="http://schemas.microsoft.com/office/drawing/2014/main" val="72572500"/>
                  </a:ext>
                </a:extLst>
              </a:tr>
              <a:tr h="370840">
                <a:tc>
                  <a:txBody>
                    <a:bodyPr/>
                    <a:lstStyle/>
                    <a:p>
                      <a:pPr marL="285750" indent="-285750">
                        <a:buFont typeface="Arial" panose="020B0604020202020204" pitchFamily="34" charset="0"/>
                        <a:buChar char="•"/>
                      </a:pPr>
                      <a:r>
                        <a:rPr lang="en-US" sz="1600" dirty="0"/>
                        <a:t>Regression</a:t>
                      </a:r>
                    </a:p>
                    <a:p>
                      <a:pPr marL="285750" indent="-285750">
                        <a:buFont typeface="Arial" panose="020B0604020202020204" pitchFamily="34" charset="0"/>
                        <a:buChar char="•"/>
                      </a:pPr>
                      <a:r>
                        <a:rPr lang="en-US" sz="1600" dirty="0"/>
                        <a:t>Classification</a:t>
                      </a:r>
                    </a:p>
                  </a:txBody>
                  <a:tcPr/>
                </a:tc>
                <a:tc>
                  <a:txBody>
                    <a:bodyPr/>
                    <a:lstStyle/>
                    <a:p>
                      <a:pPr marL="285750" indent="-285750">
                        <a:buFont typeface="Arial" panose="020B0604020202020204" pitchFamily="34" charset="0"/>
                        <a:buChar char="•"/>
                      </a:pPr>
                      <a:r>
                        <a:rPr lang="en-US" sz="1600" dirty="0"/>
                        <a:t>Clustering</a:t>
                      </a:r>
                    </a:p>
                    <a:p>
                      <a:pPr marL="285750" indent="-285750">
                        <a:buFont typeface="Arial" panose="020B0604020202020204" pitchFamily="34" charset="0"/>
                        <a:buChar char="•"/>
                      </a:pPr>
                      <a:r>
                        <a:rPr lang="en-US" sz="1600" dirty="0"/>
                        <a:t>Dimensionality Reduction</a:t>
                      </a:r>
                    </a:p>
                  </a:txBody>
                  <a:tcPr/>
                </a:tc>
                <a:tc>
                  <a:txBody>
                    <a:bodyPr/>
                    <a:lstStyle/>
                    <a:p>
                      <a:pPr marL="285750" indent="-285750">
                        <a:buFont typeface="Arial" panose="020B0604020202020204" pitchFamily="34" charset="0"/>
                        <a:buChar char="•"/>
                      </a:pPr>
                      <a:r>
                        <a:rPr lang="en-US" sz="1600" dirty="0"/>
                        <a:t>Deep Q Networks</a:t>
                      </a:r>
                    </a:p>
                    <a:p>
                      <a:pPr marL="285750" indent="-285750">
                        <a:buFont typeface="Arial" panose="020B0604020202020204" pitchFamily="34" charset="0"/>
                        <a:buChar char="•"/>
                      </a:pPr>
                      <a:r>
                        <a:rPr lang="en-US" sz="1600" dirty="0"/>
                        <a:t>SARSA</a:t>
                      </a:r>
                    </a:p>
                  </a:txBody>
                  <a:tcPr/>
                </a:tc>
                <a:tc>
                  <a:txBody>
                    <a:bodyPr/>
                    <a:lstStyle/>
                    <a:p>
                      <a:pPr marL="285750" indent="-285750">
                        <a:buFont typeface="Arial" panose="020B0604020202020204" pitchFamily="34" charset="0"/>
                        <a:buChar char="•"/>
                      </a:pPr>
                      <a:r>
                        <a:rPr lang="en-US" sz="1600" dirty="0"/>
                        <a:t>TSVM</a:t>
                      </a:r>
                    </a:p>
                    <a:p>
                      <a:pPr marL="285750" indent="-285750">
                        <a:buFont typeface="Arial" panose="020B0604020202020204" pitchFamily="34" charset="0"/>
                        <a:buChar char="•"/>
                      </a:pPr>
                      <a:r>
                        <a:rPr lang="en-US" sz="1600" dirty="0"/>
                        <a:t>Self-labeling</a:t>
                      </a:r>
                    </a:p>
                  </a:txBody>
                  <a:tcPr/>
                </a:tc>
                <a:extLst>
                  <a:ext uri="{0D108BD9-81ED-4DB2-BD59-A6C34878D82A}">
                    <a16:rowId xmlns:a16="http://schemas.microsoft.com/office/drawing/2014/main" val="732494076"/>
                  </a:ext>
                </a:extLst>
              </a:tr>
            </a:tbl>
          </a:graphicData>
        </a:graphic>
      </p:graphicFrame>
    </p:spTree>
    <p:extLst>
      <p:ext uri="{BB962C8B-B14F-4D97-AF65-F5344CB8AC3E}">
        <p14:creationId xmlns:p14="http://schemas.microsoft.com/office/powerpoint/2010/main" val="702922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3846694" cy="400110"/>
          </a:xfrm>
          <a:prstGeom prst="rect">
            <a:avLst/>
          </a:prstGeom>
          <a:noFill/>
        </p:spPr>
        <p:txBody>
          <a:bodyPr wrap="none" rtlCol="0">
            <a:spAutoFit/>
          </a:bodyPr>
          <a:lstStyle/>
          <a:p>
            <a:r>
              <a:rPr lang="en-US" sz="2000" b="1" dirty="0"/>
              <a:t>TYPES OF LEARNING AND MODELS</a:t>
            </a:r>
          </a:p>
        </p:txBody>
      </p:sp>
      <p:sp>
        <p:nvSpPr>
          <p:cNvPr id="11" name="TextBox 10"/>
          <p:cNvSpPr txBox="1"/>
          <p:nvPr/>
        </p:nvSpPr>
        <p:spPr>
          <a:xfrm>
            <a:off x="589045" y="1315523"/>
            <a:ext cx="7480061" cy="1323439"/>
          </a:xfrm>
          <a:prstGeom prst="rect">
            <a:avLst/>
          </a:prstGeom>
          <a:noFill/>
        </p:spPr>
        <p:txBody>
          <a:bodyPr wrap="none" rtlCol="0">
            <a:spAutoFit/>
          </a:bodyPr>
          <a:lstStyle/>
          <a:p>
            <a:r>
              <a:rPr lang="en-US" sz="4000" b="1" dirty="0">
                <a:latin typeface="+mj-lt"/>
              </a:rPr>
              <a:t>SUPERVISED MODELING: NAMING</a:t>
            </a:r>
          </a:p>
          <a:p>
            <a:r>
              <a:rPr lang="en-US" sz="4000" b="1" dirty="0">
                <a:latin typeface="+mj-lt"/>
              </a:rPr>
              <a:t>CONVENTIONS</a:t>
            </a:r>
          </a:p>
        </p:txBody>
      </p:sp>
      <p:sp>
        <p:nvSpPr>
          <p:cNvPr id="8" name="Slide Number Placeholder 3">
            <a:extLst>
              <a:ext uri="{FF2B5EF4-FFF2-40B4-BE49-F238E27FC236}">
                <a16:creationId xmlns:a16="http://schemas.microsoft.com/office/drawing/2014/main" id="{4A7B7488-C71A-4584-9EB7-B6A6AFDBE91C}"/>
              </a:ext>
            </a:extLst>
          </p:cNvPr>
          <p:cNvSpPr>
            <a:spLocks noGrp="1"/>
          </p:cNvSpPr>
          <p:nvPr>
            <p:ph type="sldNum" sz="quarter" idx="12"/>
          </p:nvPr>
        </p:nvSpPr>
        <p:spPr>
          <a:xfrm>
            <a:off x="6457950" y="6356351"/>
            <a:ext cx="2057400" cy="365125"/>
          </a:xfrm>
        </p:spPr>
        <p:txBody>
          <a:bodyPr/>
          <a:lstStyle/>
          <a:p>
            <a:fld id="{97851698-885E-46BE-9BF4-040893FC1C23}" type="slidenum">
              <a:rPr lang="en-US" smtClean="0">
                <a:latin typeface="+mj-lt"/>
              </a:rPr>
              <a:t>9</a:t>
            </a:fld>
            <a:endParaRPr lang="en-US">
              <a:latin typeface="+mj-lt"/>
            </a:endParaRPr>
          </a:p>
        </p:txBody>
      </p:sp>
      <p:sp>
        <p:nvSpPr>
          <p:cNvPr id="9" name="Double Bracket 8">
            <a:extLst>
              <a:ext uri="{FF2B5EF4-FFF2-40B4-BE49-F238E27FC236}">
                <a16:creationId xmlns:a16="http://schemas.microsoft.com/office/drawing/2014/main" id="{F1385A31-B4C4-463B-B860-743A8DE9414F}"/>
              </a:ext>
            </a:extLst>
          </p:cNvPr>
          <p:cNvSpPr/>
          <p:nvPr/>
        </p:nvSpPr>
        <p:spPr>
          <a:xfrm>
            <a:off x="1301750" y="3155650"/>
            <a:ext cx="3898900" cy="2365107"/>
          </a:xfrm>
          <a:prstGeom prst="bracketPair">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j-lt"/>
            </a:endParaRPr>
          </a:p>
        </p:txBody>
      </p:sp>
      <p:graphicFrame>
        <p:nvGraphicFramePr>
          <p:cNvPr id="12" name="Table 11">
            <a:extLst>
              <a:ext uri="{FF2B5EF4-FFF2-40B4-BE49-F238E27FC236}">
                <a16:creationId xmlns:a16="http://schemas.microsoft.com/office/drawing/2014/main" id="{A54A299B-1E7F-4598-B6EC-0AC8ADD71EF2}"/>
              </a:ext>
            </a:extLst>
          </p:cNvPr>
          <p:cNvGraphicFramePr>
            <a:graphicFrameLocks noGrp="1"/>
          </p:cNvGraphicFramePr>
          <p:nvPr>
            <p:extLst>
              <p:ext uri="{D42A27DB-BD31-4B8C-83A1-F6EECF244321}">
                <p14:modId xmlns:p14="http://schemas.microsoft.com/office/powerpoint/2010/main" val="3494883785"/>
              </p:ext>
            </p:extLst>
          </p:nvPr>
        </p:nvGraphicFramePr>
        <p:xfrm>
          <a:off x="1631949" y="3240923"/>
          <a:ext cx="3251199" cy="219456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3105034303"/>
                    </a:ext>
                  </a:extLst>
                </a:gridCol>
                <a:gridCol w="1083733">
                  <a:extLst>
                    <a:ext uri="{9D8B030D-6E8A-4147-A177-3AD203B41FA5}">
                      <a16:colId xmlns:a16="http://schemas.microsoft.com/office/drawing/2014/main" val="4260207089"/>
                    </a:ext>
                  </a:extLst>
                </a:gridCol>
                <a:gridCol w="1083733">
                  <a:extLst>
                    <a:ext uri="{9D8B030D-6E8A-4147-A177-3AD203B41FA5}">
                      <a16:colId xmlns:a16="http://schemas.microsoft.com/office/drawing/2014/main" val="365977032"/>
                    </a:ext>
                  </a:extLst>
                </a:gridCol>
              </a:tblGrid>
              <a:tr h="548640">
                <a:tc>
                  <a:txBody>
                    <a:bodyPr/>
                    <a:lstStyle/>
                    <a:p>
                      <a:pPr algn="ctr"/>
                      <a:r>
                        <a:rPr lang="en-US" sz="1600" b="0" dirty="0">
                          <a:solidFill>
                            <a:schemeClr val="tx1"/>
                          </a:solidFill>
                          <a:latin typeface="+mj-lt"/>
                          <a:ea typeface="Verdana" panose="020B0604030504040204" pitchFamily="34" charset="0"/>
                        </a:rPr>
                        <a:t>Height</a:t>
                      </a:r>
                      <a:r>
                        <a:rPr lang="en-US" sz="1600" b="0" baseline="-25000" dirty="0">
                          <a:solidFill>
                            <a:schemeClr val="tx1"/>
                          </a:solidFill>
                          <a:latin typeface="+mj-lt"/>
                          <a:ea typeface="Verdana" panose="020B0604030504040204" pitchFamily="34" charset="0"/>
                        </a:rPr>
                        <a:t>1</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mj-lt"/>
                          <a:ea typeface="Verdana" panose="020B0604030504040204" pitchFamily="34" charset="0"/>
                        </a:rPr>
                        <a:t>Age</a:t>
                      </a:r>
                      <a:r>
                        <a:rPr lang="en-US" sz="1600" b="0" baseline="-25000" dirty="0">
                          <a:solidFill>
                            <a:schemeClr val="tx1"/>
                          </a:solidFill>
                          <a:latin typeface="+mj-lt"/>
                          <a:ea typeface="Verdana" panose="020B0604030504040204" pitchFamily="34" charset="0"/>
                        </a:rPr>
                        <a:t>1</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mj-lt"/>
                          <a:ea typeface="Verdana" panose="020B0604030504040204" pitchFamily="34" charset="0"/>
                        </a:rPr>
                        <a:t>Coffee</a:t>
                      </a:r>
                      <a:r>
                        <a:rPr lang="en-US" sz="1600" b="0" baseline="-25000" dirty="0">
                          <a:solidFill>
                            <a:schemeClr val="tx1"/>
                          </a:solidFill>
                          <a:latin typeface="+mj-lt"/>
                          <a:ea typeface="Verdana" panose="020B0604030504040204" pitchFamily="34" charset="0"/>
                        </a:rPr>
                        <a:t>1</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97357286"/>
                  </a:ext>
                </a:extLst>
              </a:tr>
              <a:tr h="548640">
                <a:tc>
                  <a:txBody>
                    <a:bodyPr/>
                    <a:lstStyle/>
                    <a:p>
                      <a:pPr algn="ctr"/>
                      <a:r>
                        <a:rPr lang="en-US" sz="1600" b="0" dirty="0">
                          <a:solidFill>
                            <a:schemeClr val="tx1"/>
                          </a:solidFill>
                          <a:latin typeface="+mj-lt"/>
                          <a:ea typeface="Verdana" panose="020B0604030504040204" pitchFamily="34" charset="0"/>
                        </a:rPr>
                        <a:t>Height</a:t>
                      </a:r>
                      <a:r>
                        <a:rPr lang="en-US" sz="1600" b="0" baseline="-25000" dirty="0">
                          <a:solidFill>
                            <a:schemeClr val="tx1"/>
                          </a:solidFill>
                          <a:latin typeface="+mj-lt"/>
                          <a:ea typeface="Verdana" panose="020B0604030504040204" pitchFamily="34" charset="0"/>
                        </a:rPr>
                        <a:t>2</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mj-lt"/>
                          <a:ea typeface="Verdana" panose="020B0604030504040204" pitchFamily="34" charset="0"/>
                        </a:rPr>
                        <a:t>Age</a:t>
                      </a:r>
                      <a:r>
                        <a:rPr lang="en-US" sz="1600" b="0" baseline="-25000" dirty="0">
                          <a:solidFill>
                            <a:schemeClr val="tx1"/>
                          </a:solidFill>
                          <a:latin typeface="+mj-lt"/>
                          <a:ea typeface="Verdana" panose="020B0604030504040204" pitchFamily="34" charset="0"/>
                        </a:rPr>
                        <a:t>2</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mj-lt"/>
                          <a:ea typeface="Verdana" panose="020B0604030504040204" pitchFamily="34" charset="0"/>
                        </a:rPr>
                        <a:t>Coffee</a:t>
                      </a:r>
                      <a:r>
                        <a:rPr lang="en-US" sz="1600" b="0" baseline="-25000" dirty="0">
                          <a:solidFill>
                            <a:schemeClr val="tx1"/>
                          </a:solidFill>
                          <a:latin typeface="+mj-lt"/>
                          <a:ea typeface="Verdana" panose="020B0604030504040204" pitchFamily="34" charset="0"/>
                        </a:rPr>
                        <a:t>2</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57646134"/>
                  </a:ext>
                </a:extLst>
              </a:tr>
              <a:tr h="548640">
                <a:tc>
                  <a:txBody>
                    <a:bodyPr/>
                    <a:lstStyle/>
                    <a:p>
                      <a:pPr algn="ctr"/>
                      <a:r>
                        <a:rPr lang="en-US" sz="1600" b="0" dirty="0">
                          <a:solidFill>
                            <a:schemeClr val="tx1"/>
                          </a:solidFill>
                          <a:latin typeface="+mj-lt"/>
                          <a:ea typeface="Verdana" panose="020B0604030504040204" pitchFamily="34" charset="0"/>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mj-lt"/>
                          <a:ea typeface="Verdana" panose="020B0604030504040204" pitchFamily="34" charset="0"/>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mj-lt"/>
                          <a:ea typeface="Verdana" panose="020B0604030504040204" pitchFamily="34" charset="0"/>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70435396"/>
                  </a:ext>
                </a:extLst>
              </a:tr>
              <a:tr h="548640">
                <a:tc>
                  <a:txBody>
                    <a:bodyPr/>
                    <a:lstStyle/>
                    <a:p>
                      <a:pPr algn="ctr"/>
                      <a:r>
                        <a:rPr lang="en-US" sz="1600" b="0" dirty="0">
                          <a:solidFill>
                            <a:schemeClr val="tx1"/>
                          </a:solidFill>
                          <a:latin typeface="+mj-lt"/>
                          <a:ea typeface="Verdana" panose="020B0604030504040204" pitchFamily="34" charset="0"/>
                        </a:rPr>
                        <a:t>Height</a:t>
                      </a:r>
                      <a:r>
                        <a:rPr lang="en-US" sz="1600" b="0" baseline="-25000" dirty="0">
                          <a:solidFill>
                            <a:schemeClr val="tx1"/>
                          </a:solidFill>
                          <a:latin typeface="+mj-lt"/>
                          <a:ea typeface="Verdana" panose="020B0604030504040204" pitchFamily="34" charset="0"/>
                        </a:rPr>
                        <a:t>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mj-lt"/>
                          <a:ea typeface="Verdana" panose="020B0604030504040204" pitchFamily="34" charset="0"/>
                        </a:rPr>
                        <a:t>Age</a:t>
                      </a:r>
                      <a:r>
                        <a:rPr lang="en-US" sz="1600" b="0" baseline="-25000" dirty="0">
                          <a:solidFill>
                            <a:schemeClr val="tx1"/>
                          </a:solidFill>
                          <a:latin typeface="+mj-lt"/>
                          <a:ea typeface="Verdana" panose="020B0604030504040204" pitchFamily="34" charset="0"/>
                        </a:rPr>
                        <a:t>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b="0" dirty="0">
                          <a:solidFill>
                            <a:schemeClr val="tx1"/>
                          </a:solidFill>
                          <a:latin typeface="+mj-lt"/>
                          <a:ea typeface="Verdana" panose="020B0604030504040204" pitchFamily="34" charset="0"/>
                        </a:rPr>
                        <a:t>Coffee</a:t>
                      </a:r>
                      <a:r>
                        <a:rPr lang="en-US" sz="1600" b="0" baseline="-25000" dirty="0">
                          <a:solidFill>
                            <a:schemeClr val="tx1"/>
                          </a:solidFill>
                          <a:latin typeface="+mj-lt"/>
                          <a:ea typeface="Verdana" panose="020B0604030504040204" pitchFamily="34" charset="0"/>
                        </a:rPr>
                        <a:t>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52707354"/>
                  </a:ext>
                </a:extLst>
              </a:tr>
            </a:tbl>
          </a:graphicData>
        </a:graphic>
      </p:graphicFrame>
      <p:sp>
        <p:nvSpPr>
          <p:cNvPr id="13" name="Double Bracket 12">
            <a:extLst>
              <a:ext uri="{FF2B5EF4-FFF2-40B4-BE49-F238E27FC236}">
                <a16:creationId xmlns:a16="http://schemas.microsoft.com/office/drawing/2014/main" id="{535FAAE4-DF64-4CF1-B78E-73CFE8AAC0E6}"/>
              </a:ext>
            </a:extLst>
          </p:cNvPr>
          <p:cNvSpPr/>
          <p:nvPr/>
        </p:nvSpPr>
        <p:spPr>
          <a:xfrm>
            <a:off x="5619750" y="3155650"/>
            <a:ext cx="1676399" cy="2365107"/>
          </a:xfrm>
          <a:prstGeom prst="bracketPair">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j-lt"/>
            </a:endParaRPr>
          </a:p>
        </p:txBody>
      </p:sp>
      <p:graphicFrame>
        <p:nvGraphicFramePr>
          <p:cNvPr id="14" name="Table 13">
            <a:extLst>
              <a:ext uri="{FF2B5EF4-FFF2-40B4-BE49-F238E27FC236}">
                <a16:creationId xmlns:a16="http://schemas.microsoft.com/office/drawing/2014/main" id="{155D3D6C-5D78-48F2-A239-8E1613961991}"/>
              </a:ext>
            </a:extLst>
          </p:cNvPr>
          <p:cNvGraphicFramePr>
            <a:graphicFrameLocks noGrp="1"/>
          </p:cNvGraphicFramePr>
          <p:nvPr>
            <p:extLst>
              <p:ext uri="{D42A27DB-BD31-4B8C-83A1-F6EECF244321}">
                <p14:modId xmlns:p14="http://schemas.microsoft.com/office/powerpoint/2010/main" val="3651291776"/>
              </p:ext>
            </p:extLst>
          </p:nvPr>
        </p:nvGraphicFramePr>
        <p:xfrm>
          <a:off x="5862549" y="3240923"/>
          <a:ext cx="1083733" cy="219456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3105034303"/>
                    </a:ext>
                  </a:extLst>
                </a:gridCol>
              </a:tblGrid>
              <a:tr h="548640">
                <a:tc>
                  <a:txBody>
                    <a:bodyPr/>
                    <a:lstStyle/>
                    <a:p>
                      <a:pPr algn="ctr"/>
                      <a:r>
                        <a:rPr lang="en-US" sz="1600" b="0" dirty="0">
                          <a:solidFill>
                            <a:schemeClr val="tx1"/>
                          </a:solidFill>
                          <a:latin typeface="+mj-lt"/>
                          <a:ea typeface="Verdana" panose="020B0604030504040204" pitchFamily="34" charset="0"/>
                        </a:rPr>
                        <a:t>COVID</a:t>
                      </a:r>
                      <a:r>
                        <a:rPr lang="en-US" sz="1600" b="0" baseline="-25000" dirty="0">
                          <a:solidFill>
                            <a:schemeClr val="tx1"/>
                          </a:solidFill>
                          <a:latin typeface="+mj-lt"/>
                          <a:ea typeface="Verdana" panose="020B0604030504040204" pitchFamily="34" charset="0"/>
                        </a:rPr>
                        <a:t>1</a:t>
                      </a:r>
                    </a:p>
                  </a:txBody>
                  <a:tcPr anchor="ctr">
                    <a:noFill/>
                  </a:tcPr>
                </a:tc>
                <a:extLst>
                  <a:ext uri="{0D108BD9-81ED-4DB2-BD59-A6C34878D82A}">
                    <a16:rowId xmlns:a16="http://schemas.microsoft.com/office/drawing/2014/main" val="1397357286"/>
                  </a:ext>
                </a:extLst>
              </a:tr>
              <a:tr h="548640">
                <a:tc>
                  <a:txBody>
                    <a:bodyPr/>
                    <a:lstStyle/>
                    <a:p>
                      <a:pPr algn="ctr"/>
                      <a:r>
                        <a:rPr lang="en-US" sz="1600" b="0" dirty="0">
                          <a:solidFill>
                            <a:schemeClr val="tx1"/>
                          </a:solidFill>
                          <a:latin typeface="+mj-lt"/>
                          <a:ea typeface="Verdana" panose="020B0604030504040204" pitchFamily="34" charset="0"/>
                        </a:rPr>
                        <a:t>COVID</a:t>
                      </a:r>
                      <a:r>
                        <a:rPr lang="en-US" sz="1600" b="0" baseline="-25000" dirty="0">
                          <a:solidFill>
                            <a:schemeClr val="tx1"/>
                          </a:solidFill>
                          <a:latin typeface="+mj-lt"/>
                          <a:ea typeface="Verdana" panose="020B0604030504040204" pitchFamily="34" charset="0"/>
                        </a:rPr>
                        <a:t>2</a:t>
                      </a:r>
                    </a:p>
                  </a:txBody>
                  <a:tcPr anchor="ctr">
                    <a:noFill/>
                  </a:tcPr>
                </a:tc>
                <a:extLst>
                  <a:ext uri="{0D108BD9-81ED-4DB2-BD59-A6C34878D82A}">
                    <a16:rowId xmlns:a16="http://schemas.microsoft.com/office/drawing/2014/main" val="2657646134"/>
                  </a:ext>
                </a:extLst>
              </a:tr>
              <a:tr h="548640">
                <a:tc>
                  <a:txBody>
                    <a:bodyPr/>
                    <a:lstStyle/>
                    <a:p>
                      <a:pPr algn="ctr"/>
                      <a:r>
                        <a:rPr lang="en-US" sz="1600" b="0" dirty="0">
                          <a:solidFill>
                            <a:schemeClr val="tx1"/>
                          </a:solidFill>
                          <a:latin typeface="+mj-lt"/>
                          <a:ea typeface="Verdana" panose="020B0604030504040204" pitchFamily="34" charset="0"/>
                        </a:rPr>
                        <a:t>…</a:t>
                      </a:r>
                    </a:p>
                  </a:txBody>
                  <a:tcPr anchor="ctr">
                    <a:noFill/>
                  </a:tcPr>
                </a:tc>
                <a:extLst>
                  <a:ext uri="{0D108BD9-81ED-4DB2-BD59-A6C34878D82A}">
                    <a16:rowId xmlns:a16="http://schemas.microsoft.com/office/drawing/2014/main" val="470435396"/>
                  </a:ext>
                </a:extLst>
              </a:tr>
              <a:tr h="548640">
                <a:tc>
                  <a:txBody>
                    <a:bodyPr/>
                    <a:lstStyle/>
                    <a:p>
                      <a:pPr algn="ctr"/>
                      <a:r>
                        <a:rPr lang="en-US" sz="1600" b="0" dirty="0">
                          <a:solidFill>
                            <a:schemeClr val="tx1"/>
                          </a:solidFill>
                          <a:latin typeface="+mj-lt"/>
                          <a:ea typeface="Verdana" panose="020B0604030504040204" pitchFamily="34" charset="0"/>
                        </a:rPr>
                        <a:t>COVID</a:t>
                      </a:r>
                      <a:r>
                        <a:rPr lang="en-US" sz="1600" b="0" baseline="-25000" dirty="0">
                          <a:solidFill>
                            <a:schemeClr val="tx1"/>
                          </a:solidFill>
                          <a:latin typeface="+mj-lt"/>
                          <a:ea typeface="Verdana" panose="020B0604030504040204" pitchFamily="34" charset="0"/>
                        </a:rPr>
                        <a:t>n</a:t>
                      </a:r>
                    </a:p>
                  </a:txBody>
                  <a:tcPr anchor="ctr">
                    <a:noFill/>
                  </a:tcPr>
                </a:tc>
                <a:extLst>
                  <a:ext uri="{0D108BD9-81ED-4DB2-BD59-A6C34878D82A}">
                    <a16:rowId xmlns:a16="http://schemas.microsoft.com/office/drawing/2014/main" val="1752707354"/>
                  </a:ext>
                </a:extLst>
              </a:tr>
            </a:tbl>
          </a:graphicData>
        </a:graphic>
      </p:graphicFrame>
      <p:sp>
        <p:nvSpPr>
          <p:cNvPr id="17" name="TextBox 16">
            <a:extLst>
              <a:ext uri="{FF2B5EF4-FFF2-40B4-BE49-F238E27FC236}">
                <a16:creationId xmlns:a16="http://schemas.microsoft.com/office/drawing/2014/main" id="{1C5A57AB-B51C-4E8A-97FF-D2F4C11ED37A}"/>
              </a:ext>
            </a:extLst>
          </p:cNvPr>
          <p:cNvSpPr txBox="1"/>
          <p:nvPr/>
        </p:nvSpPr>
        <p:spPr>
          <a:xfrm>
            <a:off x="1531935" y="5778500"/>
            <a:ext cx="3438527" cy="923330"/>
          </a:xfrm>
          <a:prstGeom prst="rect">
            <a:avLst/>
          </a:prstGeom>
          <a:noFill/>
        </p:spPr>
        <p:txBody>
          <a:bodyPr wrap="square" rtlCol="0">
            <a:spAutoFit/>
          </a:bodyPr>
          <a:lstStyle/>
          <a:p>
            <a:r>
              <a:rPr lang="en-US" dirty="0">
                <a:latin typeface="+mj-lt"/>
              </a:rPr>
              <a:t>Features, inputs, independent variables, model matrix, design matrix, X</a:t>
            </a:r>
          </a:p>
        </p:txBody>
      </p:sp>
      <p:sp>
        <p:nvSpPr>
          <p:cNvPr id="18" name="TextBox 17">
            <a:extLst>
              <a:ext uri="{FF2B5EF4-FFF2-40B4-BE49-F238E27FC236}">
                <a16:creationId xmlns:a16="http://schemas.microsoft.com/office/drawing/2014/main" id="{404BD82C-15A4-4EDF-A14C-2E0762C7417A}"/>
              </a:ext>
            </a:extLst>
          </p:cNvPr>
          <p:cNvSpPr txBox="1"/>
          <p:nvPr/>
        </p:nvSpPr>
        <p:spPr>
          <a:xfrm>
            <a:off x="5456373" y="5778500"/>
            <a:ext cx="2404928" cy="923330"/>
          </a:xfrm>
          <a:prstGeom prst="rect">
            <a:avLst/>
          </a:prstGeom>
          <a:noFill/>
        </p:spPr>
        <p:txBody>
          <a:bodyPr wrap="square" rtlCol="0">
            <a:spAutoFit/>
          </a:bodyPr>
          <a:lstStyle/>
          <a:p>
            <a:r>
              <a:rPr lang="en-US" dirty="0">
                <a:latin typeface="+mj-lt"/>
              </a:rPr>
              <a:t>Response, target, output, dependent variable, Y</a:t>
            </a:r>
          </a:p>
        </p:txBody>
      </p:sp>
    </p:spTree>
    <p:extLst>
      <p:ext uri="{BB962C8B-B14F-4D97-AF65-F5344CB8AC3E}">
        <p14:creationId xmlns:p14="http://schemas.microsoft.com/office/powerpoint/2010/main" val="3862534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42992</TotalTime>
  <Words>1188</Words>
  <Application>Microsoft Office PowerPoint</Application>
  <PresentationFormat>On-screen Show (4:3)</PresentationFormat>
  <Paragraphs>126</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Prappas, Michael</dc:creator>
  <cp:lastModifiedBy>Prappas, Michael</cp:lastModifiedBy>
  <cp:revision>263</cp:revision>
  <dcterms:created xsi:type="dcterms:W3CDTF">2016-10-29T15:35:35Z</dcterms:created>
  <dcterms:modified xsi:type="dcterms:W3CDTF">2020-07-11T18:10:40Z</dcterms:modified>
</cp:coreProperties>
</file>