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2"/>
  </p:notesMasterIdLst>
  <p:sldIdLst>
    <p:sldId id="318" r:id="rId2"/>
    <p:sldId id="347" r:id="rId3"/>
    <p:sldId id="364" r:id="rId4"/>
    <p:sldId id="814" r:id="rId5"/>
    <p:sldId id="815" r:id="rId6"/>
    <p:sldId id="816" r:id="rId7"/>
    <p:sldId id="817" r:id="rId8"/>
    <p:sldId id="818" r:id="rId9"/>
    <p:sldId id="819" r:id="rId10"/>
    <p:sldId id="820" r:id="rId11"/>
    <p:sldId id="821" r:id="rId12"/>
    <p:sldId id="822" r:id="rId13"/>
    <p:sldId id="823" r:id="rId14"/>
    <p:sldId id="824" r:id="rId15"/>
    <p:sldId id="825" r:id="rId16"/>
    <p:sldId id="826" r:id="rId17"/>
    <p:sldId id="827" r:id="rId18"/>
    <p:sldId id="828" r:id="rId19"/>
    <p:sldId id="829" r:id="rId20"/>
    <p:sldId id="830" r:id="rId2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okoll, Jon-Cody" initials="JS" lastIdx="16" clrIdx="0">
    <p:extLst>
      <p:ext uri="{19B8F6BF-5375-455C-9EA6-DF929625EA0E}">
        <p15:presenceInfo xmlns:p15="http://schemas.microsoft.com/office/powerpoint/2012/main" userId="Sokoll, Jon-Cody"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A14F"/>
    <a:srgbClr val="8CD17D"/>
    <a:srgbClr val="B6992D"/>
    <a:srgbClr val="F1CE63"/>
    <a:srgbClr val="80C23F"/>
    <a:srgbClr val="EA2766"/>
    <a:srgbClr val="F8DA4D"/>
    <a:srgbClr val="48CEC8"/>
    <a:srgbClr val="52D0CA"/>
    <a:srgbClr val="42C0B9"/>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450" autoAdjust="0"/>
    <p:restoredTop sz="81558" autoAdjust="0"/>
  </p:normalViewPr>
  <p:slideViewPr>
    <p:cSldViewPr snapToGrid="0" snapToObjects="1">
      <p:cViewPr>
        <p:scale>
          <a:sx n="61" d="100"/>
          <a:sy n="61" d="100"/>
        </p:scale>
        <p:origin x="2868" y="63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9BF13E-F6D8-4D26-BFC1-0A21FD494D2B}" type="datetimeFigureOut">
              <a:rPr lang="en-US" smtClean="0"/>
              <a:t>7/11/2020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4CCF04-72EA-4CAA-B92D-F754AEF2EFAC}" type="slidenum">
              <a:rPr lang="en-US" smtClean="0"/>
              <a:t>‹#›</a:t>
            </a:fld>
            <a:endParaRPr lang="en-US"/>
          </a:p>
        </p:txBody>
      </p:sp>
    </p:spTree>
    <p:extLst>
      <p:ext uri="{BB962C8B-B14F-4D97-AF65-F5344CB8AC3E}">
        <p14:creationId xmlns:p14="http://schemas.microsoft.com/office/powerpoint/2010/main" val="42453623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54CCF04-72EA-4CAA-B92D-F754AEF2EFAC}" type="slidenum">
              <a:rPr lang="en-US" smtClean="0"/>
              <a:t>19</a:t>
            </a:fld>
            <a:endParaRPr lang="en-US"/>
          </a:p>
        </p:txBody>
      </p:sp>
    </p:spTree>
    <p:extLst>
      <p:ext uri="{BB962C8B-B14F-4D97-AF65-F5344CB8AC3E}">
        <p14:creationId xmlns:p14="http://schemas.microsoft.com/office/powerpoint/2010/main" val="38135722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04278C9-BB4A-EF4E-899A-11AFB5249162}" type="datetimeFigureOut">
              <a:rPr lang="en-US" smtClean="0"/>
              <a:t>7/11/2020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F58D0E-3425-954F-B795-37A3A2927A8C}" type="slidenum">
              <a:rPr lang="en-US" smtClean="0"/>
              <a:t>‹#›</a:t>
            </a:fld>
            <a:endParaRPr lang="en-US"/>
          </a:p>
        </p:txBody>
      </p:sp>
    </p:spTree>
    <p:extLst>
      <p:ext uri="{BB962C8B-B14F-4D97-AF65-F5344CB8AC3E}">
        <p14:creationId xmlns:p14="http://schemas.microsoft.com/office/powerpoint/2010/main" val="2938860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04278C9-BB4A-EF4E-899A-11AFB5249162}" type="datetimeFigureOut">
              <a:rPr lang="en-US" smtClean="0"/>
              <a:t>7/11/2020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F58D0E-3425-954F-B795-37A3A2927A8C}" type="slidenum">
              <a:rPr lang="en-US" smtClean="0"/>
              <a:t>‹#›</a:t>
            </a:fld>
            <a:endParaRPr lang="en-US"/>
          </a:p>
        </p:txBody>
      </p:sp>
    </p:spTree>
    <p:extLst>
      <p:ext uri="{BB962C8B-B14F-4D97-AF65-F5344CB8AC3E}">
        <p14:creationId xmlns:p14="http://schemas.microsoft.com/office/powerpoint/2010/main" val="36041862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04278C9-BB4A-EF4E-899A-11AFB5249162}" type="datetimeFigureOut">
              <a:rPr lang="en-US" smtClean="0"/>
              <a:t>7/11/2020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F58D0E-3425-954F-B795-37A3A2927A8C}" type="slidenum">
              <a:rPr lang="en-US" smtClean="0"/>
              <a:t>‹#›</a:t>
            </a:fld>
            <a:endParaRPr lang="en-US"/>
          </a:p>
        </p:txBody>
      </p:sp>
    </p:spTree>
    <p:extLst>
      <p:ext uri="{BB962C8B-B14F-4D97-AF65-F5344CB8AC3E}">
        <p14:creationId xmlns:p14="http://schemas.microsoft.com/office/powerpoint/2010/main" val="9696492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04278C9-BB4A-EF4E-899A-11AFB5249162}" type="datetimeFigureOut">
              <a:rPr lang="en-US" smtClean="0"/>
              <a:t>7/11/2020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F58D0E-3425-954F-B795-37A3A2927A8C}" type="slidenum">
              <a:rPr lang="en-US" smtClean="0"/>
              <a:t>‹#›</a:t>
            </a:fld>
            <a:endParaRPr lang="en-US"/>
          </a:p>
        </p:txBody>
      </p:sp>
    </p:spTree>
    <p:extLst>
      <p:ext uri="{BB962C8B-B14F-4D97-AF65-F5344CB8AC3E}">
        <p14:creationId xmlns:p14="http://schemas.microsoft.com/office/powerpoint/2010/main" val="29222742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4278C9-BB4A-EF4E-899A-11AFB5249162}" type="datetimeFigureOut">
              <a:rPr lang="en-US" smtClean="0"/>
              <a:t>7/11/2020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F58D0E-3425-954F-B795-37A3A2927A8C}" type="slidenum">
              <a:rPr lang="en-US" smtClean="0"/>
              <a:t>‹#›</a:t>
            </a:fld>
            <a:endParaRPr lang="en-US"/>
          </a:p>
        </p:txBody>
      </p:sp>
    </p:spTree>
    <p:extLst>
      <p:ext uri="{BB962C8B-B14F-4D97-AF65-F5344CB8AC3E}">
        <p14:creationId xmlns:p14="http://schemas.microsoft.com/office/powerpoint/2010/main" val="19640405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04278C9-BB4A-EF4E-899A-11AFB5249162}" type="datetimeFigureOut">
              <a:rPr lang="en-US" smtClean="0"/>
              <a:t>7/11/2020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F58D0E-3425-954F-B795-37A3A2927A8C}" type="slidenum">
              <a:rPr lang="en-US" smtClean="0"/>
              <a:t>‹#›</a:t>
            </a:fld>
            <a:endParaRPr lang="en-US"/>
          </a:p>
        </p:txBody>
      </p:sp>
    </p:spTree>
    <p:extLst>
      <p:ext uri="{BB962C8B-B14F-4D97-AF65-F5344CB8AC3E}">
        <p14:creationId xmlns:p14="http://schemas.microsoft.com/office/powerpoint/2010/main" val="22567918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04278C9-BB4A-EF4E-899A-11AFB5249162}" type="datetimeFigureOut">
              <a:rPr lang="en-US" smtClean="0"/>
              <a:t>7/11/2020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5F58D0E-3425-954F-B795-37A3A2927A8C}" type="slidenum">
              <a:rPr lang="en-US" smtClean="0"/>
              <a:t>‹#›</a:t>
            </a:fld>
            <a:endParaRPr lang="en-US"/>
          </a:p>
        </p:txBody>
      </p:sp>
    </p:spTree>
    <p:extLst>
      <p:ext uri="{BB962C8B-B14F-4D97-AF65-F5344CB8AC3E}">
        <p14:creationId xmlns:p14="http://schemas.microsoft.com/office/powerpoint/2010/main" val="2198766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04278C9-BB4A-EF4E-899A-11AFB5249162}" type="datetimeFigureOut">
              <a:rPr lang="en-US" smtClean="0"/>
              <a:t>7/11/2020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5F58D0E-3425-954F-B795-37A3A2927A8C}" type="slidenum">
              <a:rPr lang="en-US" smtClean="0"/>
              <a:t>‹#›</a:t>
            </a:fld>
            <a:endParaRPr lang="en-US"/>
          </a:p>
        </p:txBody>
      </p:sp>
    </p:spTree>
    <p:extLst>
      <p:ext uri="{BB962C8B-B14F-4D97-AF65-F5344CB8AC3E}">
        <p14:creationId xmlns:p14="http://schemas.microsoft.com/office/powerpoint/2010/main" val="25329748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4278C9-BB4A-EF4E-899A-11AFB5249162}" type="datetimeFigureOut">
              <a:rPr lang="en-US" smtClean="0"/>
              <a:t>7/11/2020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5F58D0E-3425-954F-B795-37A3A2927A8C}" type="slidenum">
              <a:rPr lang="en-US" smtClean="0"/>
              <a:t>‹#›</a:t>
            </a:fld>
            <a:endParaRPr lang="en-US"/>
          </a:p>
        </p:txBody>
      </p:sp>
    </p:spTree>
    <p:extLst>
      <p:ext uri="{BB962C8B-B14F-4D97-AF65-F5344CB8AC3E}">
        <p14:creationId xmlns:p14="http://schemas.microsoft.com/office/powerpoint/2010/main" val="19609325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04278C9-BB4A-EF4E-899A-11AFB5249162}" type="datetimeFigureOut">
              <a:rPr lang="en-US" smtClean="0"/>
              <a:t>7/11/2020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F58D0E-3425-954F-B795-37A3A2927A8C}" type="slidenum">
              <a:rPr lang="en-US" smtClean="0"/>
              <a:t>‹#›</a:t>
            </a:fld>
            <a:endParaRPr lang="en-US"/>
          </a:p>
        </p:txBody>
      </p:sp>
    </p:spTree>
    <p:extLst>
      <p:ext uri="{BB962C8B-B14F-4D97-AF65-F5344CB8AC3E}">
        <p14:creationId xmlns:p14="http://schemas.microsoft.com/office/powerpoint/2010/main" val="10317054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04278C9-BB4A-EF4E-899A-11AFB5249162}" type="datetimeFigureOut">
              <a:rPr lang="en-US" smtClean="0"/>
              <a:t>7/11/2020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F58D0E-3425-954F-B795-37A3A2927A8C}" type="slidenum">
              <a:rPr lang="en-US" smtClean="0"/>
              <a:t>‹#›</a:t>
            </a:fld>
            <a:endParaRPr lang="en-US"/>
          </a:p>
        </p:txBody>
      </p:sp>
    </p:spTree>
    <p:extLst>
      <p:ext uri="{BB962C8B-B14F-4D97-AF65-F5344CB8AC3E}">
        <p14:creationId xmlns:p14="http://schemas.microsoft.com/office/powerpoint/2010/main" val="6169792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4278C9-BB4A-EF4E-899A-11AFB5249162}" type="datetimeFigureOut">
              <a:rPr lang="en-US" smtClean="0"/>
              <a:t>7/11/2020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F58D0E-3425-954F-B795-37A3A2927A8C}" type="slidenum">
              <a:rPr lang="en-US" smtClean="0"/>
              <a:t>‹#›</a:t>
            </a:fld>
            <a:endParaRPr lang="en-US"/>
          </a:p>
        </p:txBody>
      </p:sp>
    </p:spTree>
    <p:extLst>
      <p:ext uri="{BB962C8B-B14F-4D97-AF65-F5344CB8AC3E}">
        <p14:creationId xmlns:p14="http://schemas.microsoft.com/office/powerpoint/2010/main" val="34275662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 y="20096"/>
            <a:ext cx="9144001" cy="6858000"/>
          </a:xfrm>
          <a:prstGeom prst="rect">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5" name="Straight Connector 4"/>
          <p:cNvCxnSpPr/>
          <p:nvPr/>
        </p:nvCxnSpPr>
        <p:spPr>
          <a:xfrm>
            <a:off x="589045" y="625755"/>
            <a:ext cx="7952104" cy="0"/>
          </a:xfrm>
          <a:prstGeom prst="line">
            <a:avLst/>
          </a:prstGeom>
          <a:ln w="9525"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a:off x="589045" y="1077791"/>
            <a:ext cx="7952104" cy="0"/>
          </a:xfrm>
          <a:prstGeom prst="line">
            <a:avLst/>
          </a:prstGeom>
          <a:ln w="9525"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589045" y="1657031"/>
            <a:ext cx="7952104" cy="4154984"/>
          </a:xfrm>
          <a:prstGeom prst="rect">
            <a:avLst/>
          </a:prstGeom>
          <a:noFill/>
        </p:spPr>
        <p:txBody>
          <a:bodyPr wrap="square" rtlCol="0">
            <a:spAutoFit/>
          </a:bodyPr>
          <a:lstStyle/>
          <a:p>
            <a:r>
              <a:rPr lang="en-US" sz="8800" b="1" dirty="0">
                <a:solidFill>
                  <a:schemeClr val="bg1"/>
                </a:solidFill>
                <a:cs typeface="Times New Roman"/>
              </a:rPr>
              <a:t>MATH, STATS, AND COMP. SCI. FUNDAMENTALS</a:t>
            </a:r>
            <a:endParaRPr lang="en-US" sz="8800" b="1" i="1" dirty="0">
              <a:solidFill>
                <a:schemeClr val="bg1"/>
              </a:solidFill>
              <a:cs typeface="Times New Roman"/>
            </a:endParaRPr>
          </a:p>
        </p:txBody>
      </p:sp>
      <p:sp>
        <p:nvSpPr>
          <p:cNvPr id="12" name="TextBox 11"/>
          <p:cNvSpPr txBox="1"/>
          <p:nvPr/>
        </p:nvSpPr>
        <p:spPr>
          <a:xfrm>
            <a:off x="589045" y="652444"/>
            <a:ext cx="4212709" cy="400110"/>
          </a:xfrm>
          <a:prstGeom prst="rect">
            <a:avLst/>
          </a:prstGeom>
          <a:noFill/>
        </p:spPr>
        <p:txBody>
          <a:bodyPr wrap="square" rtlCol="0">
            <a:spAutoFit/>
          </a:bodyPr>
          <a:lstStyle/>
          <a:p>
            <a:r>
              <a:rPr lang="en-US" sz="2000" b="1" dirty="0">
                <a:solidFill>
                  <a:srgbClr val="80C23F"/>
                </a:solidFill>
              </a:rPr>
              <a:t>MACHINE LEARNING GUILD</a:t>
            </a:r>
          </a:p>
        </p:txBody>
      </p:sp>
    </p:spTree>
    <p:extLst>
      <p:ext uri="{BB962C8B-B14F-4D97-AF65-F5344CB8AC3E}">
        <p14:creationId xmlns:p14="http://schemas.microsoft.com/office/powerpoint/2010/main" val="18094216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589045" y="637947"/>
            <a:ext cx="7952104" cy="0"/>
          </a:xfrm>
          <a:prstGeom prst="line">
            <a:avLst/>
          </a:prstGeom>
          <a:ln w="9525"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a:off x="589045" y="1077791"/>
            <a:ext cx="7952104" cy="0"/>
          </a:xfrm>
          <a:prstGeom prst="line">
            <a:avLst/>
          </a:prstGeom>
          <a:ln w="9525"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sp>
        <p:nvSpPr>
          <p:cNvPr id="2" name="TextBox 1"/>
          <p:cNvSpPr txBox="1"/>
          <p:nvPr/>
        </p:nvSpPr>
        <p:spPr>
          <a:xfrm>
            <a:off x="589045" y="645400"/>
            <a:ext cx="1314462" cy="400110"/>
          </a:xfrm>
          <a:prstGeom prst="rect">
            <a:avLst/>
          </a:prstGeom>
          <a:noFill/>
        </p:spPr>
        <p:txBody>
          <a:bodyPr wrap="none" rtlCol="0">
            <a:spAutoFit/>
          </a:bodyPr>
          <a:lstStyle/>
          <a:p>
            <a:r>
              <a:rPr lang="en-US" sz="2000" b="1" dirty="0"/>
              <a:t>STATISTICS</a:t>
            </a:r>
          </a:p>
        </p:txBody>
      </p:sp>
      <p:sp>
        <p:nvSpPr>
          <p:cNvPr id="11" name="TextBox 10"/>
          <p:cNvSpPr txBox="1"/>
          <p:nvPr/>
        </p:nvSpPr>
        <p:spPr>
          <a:xfrm>
            <a:off x="589045" y="1315523"/>
            <a:ext cx="5722977" cy="1323439"/>
          </a:xfrm>
          <a:prstGeom prst="rect">
            <a:avLst/>
          </a:prstGeom>
          <a:noFill/>
        </p:spPr>
        <p:txBody>
          <a:bodyPr wrap="none" rtlCol="0">
            <a:spAutoFit/>
          </a:bodyPr>
          <a:lstStyle/>
          <a:p>
            <a:r>
              <a:rPr lang="en-US" sz="4000" b="1" dirty="0"/>
              <a:t>HOW CAN WE REPRESENT</a:t>
            </a:r>
          </a:p>
          <a:p>
            <a:r>
              <a:rPr lang="en-US" sz="4000" b="1" dirty="0"/>
              <a:t>PROBABILITY?</a:t>
            </a:r>
          </a:p>
        </p:txBody>
      </p:sp>
      <p:sp>
        <p:nvSpPr>
          <p:cNvPr id="3" name="AutoShape 6" descr="Image result for ruby log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10" descr="Image result for sas logo"/>
          <p:cNvSpPr>
            <a:spLocks noChangeAspect="1" noChangeArrowheads="1"/>
          </p:cNvSpPr>
          <p:nvPr/>
        </p:nvSpPr>
        <p:spPr bwMode="auto">
          <a:xfrm>
            <a:off x="1694687" y="-1483"/>
            <a:ext cx="1699387" cy="70474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TextBox 8">
            <a:extLst>
              <a:ext uri="{FF2B5EF4-FFF2-40B4-BE49-F238E27FC236}">
                <a16:creationId xmlns:a16="http://schemas.microsoft.com/office/drawing/2014/main" id="{2E3CA17F-A503-42C4-B09C-8C65496F5110}"/>
              </a:ext>
            </a:extLst>
          </p:cNvPr>
          <p:cNvSpPr txBox="1"/>
          <p:nvPr/>
        </p:nvSpPr>
        <p:spPr>
          <a:xfrm>
            <a:off x="589045" y="2876693"/>
            <a:ext cx="7857846" cy="923330"/>
          </a:xfrm>
          <a:prstGeom prst="rect">
            <a:avLst/>
          </a:prstGeom>
          <a:noFill/>
        </p:spPr>
        <p:txBody>
          <a:bodyPr wrap="square" rtlCol="0">
            <a:spAutoFit/>
          </a:bodyPr>
          <a:lstStyle/>
          <a:p>
            <a:r>
              <a:rPr lang="en-US" dirty="0"/>
              <a:t>Common types of distributions can help model real world data. They are represented mathematically by probability mass functions </a:t>
            </a:r>
            <a:r>
              <a:rPr lang="en-US" b="1" dirty="0"/>
              <a:t>(PMFs) </a:t>
            </a:r>
            <a:r>
              <a:rPr lang="en-US" dirty="0"/>
              <a:t>or probability density functions </a:t>
            </a:r>
            <a:r>
              <a:rPr lang="en-US" b="1" dirty="0"/>
              <a:t>(PDFs) </a:t>
            </a:r>
            <a:r>
              <a:rPr lang="en-US" dirty="0"/>
              <a:t>for discrete and continuous variables, respectively.</a:t>
            </a:r>
          </a:p>
        </p:txBody>
      </p:sp>
      <p:graphicFrame>
        <p:nvGraphicFramePr>
          <p:cNvPr id="10" name="Table 9">
            <a:extLst>
              <a:ext uri="{FF2B5EF4-FFF2-40B4-BE49-F238E27FC236}">
                <a16:creationId xmlns:a16="http://schemas.microsoft.com/office/drawing/2014/main" id="{5D1261E8-FB7E-470B-A712-7DA83F664417}"/>
              </a:ext>
            </a:extLst>
          </p:cNvPr>
          <p:cNvGraphicFramePr>
            <a:graphicFrameLocks noGrp="1"/>
          </p:cNvGraphicFramePr>
          <p:nvPr>
            <p:extLst>
              <p:ext uri="{D42A27DB-BD31-4B8C-83A1-F6EECF244321}">
                <p14:modId xmlns:p14="http://schemas.microsoft.com/office/powerpoint/2010/main" val="1411857301"/>
              </p:ext>
            </p:extLst>
          </p:nvPr>
        </p:nvGraphicFramePr>
        <p:xfrm>
          <a:off x="1867651" y="4037754"/>
          <a:ext cx="5408698" cy="2209800"/>
        </p:xfrm>
        <a:graphic>
          <a:graphicData uri="http://schemas.openxmlformats.org/drawingml/2006/table">
            <a:tbl>
              <a:tblPr firstRow="1" bandRow="1">
                <a:tableStyleId>{5C22544A-7EE6-4342-B048-85BDC9FD1C3A}</a:tableStyleId>
              </a:tblPr>
              <a:tblGrid>
                <a:gridCol w="2704349">
                  <a:extLst>
                    <a:ext uri="{9D8B030D-6E8A-4147-A177-3AD203B41FA5}">
                      <a16:colId xmlns:a16="http://schemas.microsoft.com/office/drawing/2014/main" val="2228459882"/>
                    </a:ext>
                  </a:extLst>
                </a:gridCol>
                <a:gridCol w="2704349">
                  <a:extLst>
                    <a:ext uri="{9D8B030D-6E8A-4147-A177-3AD203B41FA5}">
                      <a16:colId xmlns:a16="http://schemas.microsoft.com/office/drawing/2014/main" val="2350586735"/>
                    </a:ext>
                  </a:extLst>
                </a:gridCol>
              </a:tblGrid>
              <a:tr h="370840">
                <a:tc>
                  <a:txBody>
                    <a:bodyPr/>
                    <a:lstStyle/>
                    <a:p>
                      <a:r>
                        <a:rPr lang="en-US" dirty="0"/>
                        <a:t>Distribution</a:t>
                      </a:r>
                    </a:p>
                  </a:txBody>
                  <a:tcPr/>
                </a:tc>
                <a:tc>
                  <a:txBody>
                    <a:bodyPr/>
                    <a:lstStyle/>
                    <a:p>
                      <a:r>
                        <a:rPr lang="en-US" dirty="0"/>
                        <a:t>Support</a:t>
                      </a:r>
                    </a:p>
                  </a:txBody>
                  <a:tcPr/>
                </a:tc>
                <a:extLst>
                  <a:ext uri="{0D108BD9-81ED-4DB2-BD59-A6C34878D82A}">
                    <a16:rowId xmlns:a16="http://schemas.microsoft.com/office/drawing/2014/main" val="847664569"/>
                  </a:ext>
                </a:extLst>
              </a:tr>
              <a:tr h="370840">
                <a:tc>
                  <a:txBody>
                    <a:bodyPr/>
                    <a:lstStyle/>
                    <a:p>
                      <a:r>
                        <a:rPr lang="en-US" dirty="0"/>
                        <a:t>Normal (Gaussian)</a:t>
                      </a:r>
                    </a:p>
                  </a:txBody>
                  <a:tcPr/>
                </a:tc>
                <a:tc>
                  <a:txBody>
                    <a:bodyPr/>
                    <a:lstStyle/>
                    <a:p>
                      <a:r>
                        <a:rPr lang="en-US" dirty="0"/>
                        <a:t>Real numbers</a:t>
                      </a:r>
                    </a:p>
                  </a:txBody>
                  <a:tcPr/>
                </a:tc>
                <a:extLst>
                  <a:ext uri="{0D108BD9-81ED-4DB2-BD59-A6C34878D82A}">
                    <a16:rowId xmlns:a16="http://schemas.microsoft.com/office/drawing/2014/main" val="2819358544"/>
                  </a:ext>
                </a:extLst>
              </a:tr>
              <a:tr h="370840">
                <a:tc>
                  <a:txBody>
                    <a:bodyPr/>
                    <a:lstStyle/>
                    <a:p>
                      <a:r>
                        <a:rPr lang="en-US" dirty="0"/>
                        <a:t>Bernoulli</a:t>
                      </a:r>
                    </a:p>
                  </a:txBody>
                  <a:tcPr/>
                </a:tc>
                <a:tc>
                  <a:txBody>
                    <a:bodyPr/>
                    <a:lstStyle/>
                    <a:p>
                      <a:r>
                        <a:rPr lang="en-US" dirty="0"/>
                        <a:t>{0,1}</a:t>
                      </a:r>
                    </a:p>
                  </a:txBody>
                  <a:tcPr/>
                </a:tc>
                <a:extLst>
                  <a:ext uri="{0D108BD9-81ED-4DB2-BD59-A6C34878D82A}">
                    <a16:rowId xmlns:a16="http://schemas.microsoft.com/office/drawing/2014/main" val="225413945"/>
                  </a:ext>
                </a:extLst>
              </a:tr>
              <a:tr h="0">
                <a:tc>
                  <a:txBody>
                    <a:bodyPr/>
                    <a:lstStyle/>
                    <a:p>
                      <a:r>
                        <a:rPr lang="en-US" dirty="0"/>
                        <a:t>Binomial</a:t>
                      </a:r>
                    </a:p>
                  </a:txBody>
                  <a:tcPr/>
                </a:tc>
                <a:tc>
                  <a:txBody>
                    <a:bodyPr/>
                    <a:lstStyle/>
                    <a:p>
                      <a:r>
                        <a:rPr lang="en-US" dirty="0"/>
                        <a:t>{0, 1, 2, … n}</a:t>
                      </a:r>
                    </a:p>
                  </a:txBody>
                  <a:tcPr/>
                </a:tc>
                <a:extLst>
                  <a:ext uri="{0D108BD9-81ED-4DB2-BD59-A6C34878D82A}">
                    <a16:rowId xmlns:a16="http://schemas.microsoft.com/office/drawing/2014/main" val="457833186"/>
                  </a:ext>
                </a:extLst>
              </a:tr>
              <a:tr h="0">
                <a:tc>
                  <a:txBody>
                    <a:bodyPr/>
                    <a:lstStyle/>
                    <a:p>
                      <a:r>
                        <a:rPr lang="en-US" dirty="0"/>
                        <a:t>Uniform</a:t>
                      </a:r>
                    </a:p>
                  </a:txBody>
                  <a:tcPr/>
                </a:tc>
                <a:tc>
                  <a:txBody>
                    <a:bodyPr/>
                    <a:lstStyle/>
                    <a:p>
                      <a:r>
                        <a:rPr lang="en-US" dirty="0"/>
                        <a:t>[0,1]</a:t>
                      </a:r>
                    </a:p>
                  </a:txBody>
                  <a:tcPr/>
                </a:tc>
                <a:extLst>
                  <a:ext uri="{0D108BD9-81ED-4DB2-BD59-A6C34878D82A}">
                    <a16:rowId xmlns:a16="http://schemas.microsoft.com/office/drawing/2014/main" val="4048835700"/>
                  </a:ext>
                </a:extLst>
              </a:tr>
              <a:tr h="0">
                <a:tc>
                  <a:txBody>
                    <a:bodyPr/>
                    <a:lstStyle/>
                    <a:p>
                      <a:r>
                        <a:rPr lang="en-US" dirty="0"/>
                        <a:t>Poisson</a:t>
                      </a:r>
                    </a:p>
                  </a:txBody>
                  <a:tcPr/>
                </a:tc>
                <a:tc>
                  <a:txBody>
                    <a:bodyPr/>
                    <a:lstStyle/>
                    <a:p>
                      <a:r>
                        <a:rPr lang="en-US" dirty="0"/>
                        <a:t>{0, 1, 2, …}</a:t>
                      </a:r>
                    </a:p>
                  </a:txBody>
                  <a:tcPr/>
                </a:tc>
                <a:extLst>
                  <a:ext uri="{0D108BD9-81ED-4DB2-BD59-A6C34878D82A}">
                    <a16:rowId xmlns:a16="http://schemas.microsoft.com/office/drawing/2014/main" val="3062888902"/>
                  </a:ext>
                </a:extLst>
              </a:tr>
            </a:tbl>
          </a:graphicData>
        </a:graphic>
      </p:graphicFrame>
    </p:spTree>
    <p:extLst>
      <p:ext uri="{BB962C8B-B14F-4D97-AF65-F5344CB8AC3E}">
        <p14:creationId xmlns:p14="http://schemas.microsoft.com/office/powerpoint/2010/main" val="23587745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589045" y="637947"/>
            <a:ext cx="7952104" cy="0"/>
          </a:xfrm>
          <a:prstGeom prst="line">
            <a:avLst/>
          </a:prstGeom>
          <a:ln w="9525"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a:off x="589045" y="1077791"/>
            <a:ext cx="7952104" cy="0"/>
          </a:xfrm>
          <a:prstGeom prst="line">
            <a:avLst/>
          </a:prstGeom>
          <a:ln w="9525"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sp>
        <p:nvSpPr>
          <p:cNvPr id="2" name="TextBox 1"/>
          <p:cNvSpPr txBox="1"/>
          <p:nvPr/>
        </p:nvSpPr>
        <p:spPr>
          <a:xfrm>
            <a:off x="589045" y="645400"/>
            <a:ext cx="1314462" cy="400110"/>
          </a:xfrm>
          <a:prstGeom prst="rect">
            <a:avLst/>
          </a:prstGeom>
          <a:noFill/>
        </p:spPr>
        <p:txBody>
          <a:bodyPr wrap="none" rtlCol="0">
            <a:spAutoFit/>
          </a:bodyPr>
          <a:lstStyle/>
          <a:p>
            <a:r>
              <a:rPr lang="en-US" sz="2000" b="1" dirty="0"/>
              <a:t>STATISTICS</a:t>
            </a:r>
          </a:p>
        </p:txBody>
      </p:sp>
      <p:sp>
        <p:nvSpPr>
          <p:cNvPr id="11" name="TextBox 10"/>
          <p:cNvSpPr txBox="1"/>
          <p:nvPr/>
        </p:nvSpPr>
        <p:spPr>
          <a:xfrm>
            <a:off x="589045" y="1315523"/>
            <a:ext cx="6263061" cy="707886"/>
          </a:xfrm>
          <a:prstGeom prst="rect">
            <a:avLst/>
          </a:prstGeom>
          <a:noFill/>
        </p:spPr>
        <p:txBody>
          <a:bodyPr wrap="none" rtlCol="0">
            <a:spAutoFit/>
          </a:bodyPr>
          <a:lstStyle/>
          <a:p>
            <a:r>
              <a:rPr lang="en-US" sz="4000" b="1" dirty="0"/>
              <a:t>THE NORMAL DISTRIBUTION</a:t>
            </a:r>
          </a:p>
        </p:txBody>
      </p:sp>
      <p:sp>
        <p:nvSpPr>
          <p:cNvPr id="3" name="AutoShape 6" descr="Image result for ruby log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10" descr="Image result for sas logo"/>
          <p:cNvSpPr>
            <a:spLocks noChangeAspect="1" noChangeArrowheads="1"/>
          </p:cNvSpPr>
          <p:nvPr/>
        </p:nvSpPr>
        <p:spPr bwMode="auto">
          <a:xfrm>
            <a:off x="1694687" y="-1483"/>
            <a:ext cx="1699387" cy="70474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a:extLst>
              <a:ext uri="{FF2B5EF4-FFF2-40B4-BE49-F238E27FC236}">
                <a16:creationId xmlns:a16="http://schemas.microsoft.com/office/drawing/2014/main" id="{28EB7244-A662-40D5-9E17-90337C38547A}"/>
              </a:ext>
            </a:extLst>
          </p:cNvPr>
          <p:cNvSpPr txBox="1"/>
          <p:nvPr/>
        </p:nvSpPr>
        <p:spPr>
          <a:xfrm>
            <a:off x="589045" y="2107543"/>
            <a:ext cx="7857846" cy="1754326"/>
          </a:xfrm>
          <a:prstGeom prst="rect">
            <a:avLst/>
          </a:prstGeom>
          <a:noFill/>
        </p:spPr>
        <p:txBody>
          <a:bodyPr wrap="square" rtlCol="0">
            <a:spAutoFit/>
          </a:bodyPr>
          <a:lstStyle/>
          <a:p>
            <a:r>
              <a:rPr lang="en-US" dirty="0"/>
              <a:t>The normal distribution is a continuous distribution spanning the entire real number line, but centered at the mean µ, with spread controlled by σ.</a:t>
            </a:r>
          </a:p>
          <a:p>
            <a:r>
              <a:rPr lang="en-US" dirty="0"/>
              <a:t>It’s widely used in statistics, due to its simplicity to work with, relationship with OLS and ANOVA.</a:t>
            </a:r>
          </a:p>
          <a:p>
            <a:r>
              <a:rPr lang="en-US" dirty="0"/>
              <a:t>Many real world phenomena follow normal distributions, and the central limit theorem proves that averages of most random variables converge to normality.</a:t>
            </a:r>
          </a:p>
        </p:txBody>
      </p:sp>
      <p:pic>
        <p:nvPicPr>
          <p:cNvPr id="9" name="Picture 2" descr="Image result for normal distributions">
            <a:extLst>
              <a:ext uri="{FF2B5EF4-FFF2-40B4-BE49-F238E27FC236}">
                <a16:creationId xmlns:a16="http://schemas.microsoft.com/office/drawing/2014/main" id="{BCA36F49-46BB-48C7-A284-247B6324C9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27540" y="4087225"/>
            <a:ext cx="3991570" cy="2547561"/>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d2vlcm61l7u1fs.cloudfront.net/media%2Fe5c%2Fe5cd71ab-b917-4364-a5f8-dae273240ec9%2FphpPDxbfG.png">
            <a:extLst>
              <a:ext uri="{FF2B5EF4-FFF2-40B4-BE49-F238E27FC236}">
                <a16:creationId xmlns:a16="http://schemas.microsoft.com/office/drawing/2014/main" id="{360328CE-8403-4959-B2C5-C51196CB06C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6486" t="13066" r="17973" b="71336"/>
          <a:stretch/>
        </p:blipFill>
        <p:spPr bwMode="auto">
          <a:xfrm>
            <a:off x="324890" y="4966844"/>
            <a:ext cx="4502650" cy="676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08306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589045" y="637947"/>
            <a:ext cx="7952104" cy="0"/>
          </a:xfrm>
          <a:prstGeom prst="line">
            <a:avLst/>
          </a:prstGeom>
          <a:ln w="9525"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a:off x="589045" y="1077791"/>
            <a:ext cx="7952104" cy="0"/>
          </a:xfrm>
          <a:prstGeom prst="line">
            <a:avLst/>
          </a:prstGeom>
          <a:ln w="9525"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sp>
        <p:nvSpPr>
          <p:cNvPr id="2" name="TextBox 1"/>
          <p:cNvSpPr txBox="1"/>
          <p:nvPr/>
        </p:nvSpPr>
        <p:spPr>
          <a:xfrm>
            <a:off x="589045" y="645400"/>
            <a:ext cx="1314462" cy="400110"/>
          </a:xfrm>
          <a:prstGeom prst="rect">
            <a:avLst/>
          </a:prstGeom>
          <a:noFill/>
        </p:spPr>
        <p:txBody>
          <a:bodyPr wrap="none" rtlCol="0">
            <a:spAutoFit/>
          </a:bodyPr>
          <a:lstStyle/>
          <a:p>
            <a:r>
              <a:rPr lang="en-US" sz="2000" b="1" dirty="0"/>
              <a:t>STATISTICS</a:t>
            </a:r>
          </a:p>
        </p:txBody>
      </p:sp>
      <p:sp>
        <p:nvSpPr>
          <p:cNvPr id="11" name="TextBox 10"/>
          <p:cNvSpPr txBox="1"/>
          <p:nvPr/>
        </p:nvSpPr>
        <p:spPr>
          <a:xfrm>
            <a:off x="589045" y="1315523"/>
            <a:ext cx="6727932" cy="707886"/>
          </a:xfrm>
          <a:prstGeom prst="rect">
            <a:avLst/>
          </a:prstGeom>
          <a:noFill/>
        </p:spPr>
        <p:txBody>
          <a:bodyPr wrap="none" rtlCol="0">
            <a:spAutoFit/>
          </a:bodyPr>
          <a:lstStyle/>
          <a:p>
            <a:r>
              <a:rPr lang="en-US" sz="4000" b="1" dirty="0"/>
              <a:t>THE BERNOULLI DISTRIBUTION</a:t>
            </a:r>
          </a:p>
        </p:txBody>
      </p:sp>
      <p:sp>
        <p:nvSpPr>
          <p:cNvPr id="3" name="AutoShape 6" descr="Image result for ruby log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10" descr="Image result for sas logo"/>
          <p:cNvSpPr>
            <a:spLocks noChangeAspect="1" noChangeArrowheads="1"/>
          </p:cNvSpPr>
          <p:nvPr/>
        </p:nvSpPr>
        <p:spPr bwMode="auto">
          <a:xfrm>
            <a:off x="1694687" y="-1483"/>
            <a:ext cx="1699387" cy="70474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a:extLst>
              <a:ext uri="{FF2B5EF4-FFF2-40B4-BE49-F238E27FC236}">
                <a16:creationId xmlns:a16="http://schemas.microsoft.com/office/drawing/2014/main" id="{FB11FD01-BA98-4BA1-B33D-7CBAFA28123B}"/>
              </a:ext>
            </a:extLst>
          </p:cNvPr>
          <p:cNvSpPr txBox="1"/>
          <p:nvPr/>
        </p:nvSpPr>
        <p:spPr>
          <a:xfrm>
            <a:off x="589045" y="2107543"/>
            <a:ext cx="7857846" cy="1477328"/>
          </a:xfrm>
          <a:prstGeom prst="rect">
            <a:avLst/>
          </a:prstGeom>
          <a:noFill/>
        </p:spPr>
        <p:txBody>
          <a:bodyPr wrap="square" rtlCol="0">
            <a:spAutoFit/>
          </a:bodyPr>
          <a:lstStyle/>
          <a:p>
            <a:r>
              <a:rPr lang="en-US" dirty="0"/>
              <a:t>The Bernoulli distribution represents a single trial with a binary outcome, and a fixed probability of success defined as p.  </a:t>
            </a:r>
          </a:p>
          <a:p>
            <a:endParaRPr lang="en-US" dirty="0"/>
          </a:p>
          <a:p>
            <a:r>
              <a:rPr lang="en-US" dirty="0"/>
              <a:t>f(X = x) = p, when x = 1</a:t>
            </a:r>
          </a:p>
          <a:p>
            <a:r>
              <a:rPr lang="en-US" dirty="0"/>
              <a:t>                (1-p), when x = 0</a:t>
            </a:r>
          </a:p>
        </p:txBody>
      </p:sp>
      <p:pic>
        <p:nvPicPr>
          <p:cNvPr id="9" name="Picture 2" descr="Image result for pmf bernoulli">
            <a:extLst>
              <a:ext uri="{FF2B5EF4-FFF2-40B4-BE49-F238E27FC236}">
                <a16:creationId xmlns:a16="http://schemas.microsoft.com/office/drawing/2014/main" id="{DDC90684-4FCE-468C-9706-2E6CFF15E2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77298" y="3669005"/>
            <a:ext cx="3789405" cy="28420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50771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589045" y="637947"/>
            <a:ext cx="7952104" cy="0"/>
          </a:xfrm>
          <a:prstGeom prst="line">
            <a:avLst/>
          </a:prstGeom>
          <a:ln w="9525"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a:off x="589045" y="1077791"/>
            <a:ext cx="7952104" cy="0"/>
          </a:xfrm>
          <a:prstGeom prst="line">
            <a:avLst/>
          </a:prstGeom>
          <a:ln w="9525"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sp>
        <p:nvSpPr>
          <p:cNvPr id="2" name="TextBox 1"/>
          <p:cNvSpPr txBox="1"/>
          <p:nvPr/>
        </p:nvSpPr>
        <p:spPr>
          <a:xfrm>
            <a:off x="589045" y="645400"/>
            <a:ext cx="1314462" cy="400110"/>
          </a:xfrm>
          <a:prstGeom prst="rect">
            <a:avLst/>
          </a:prstGeom>
          <a:noFill/>
        </p:spPr>
        <p:txBody>
          <a:bodyPr wrap="none" rtlCol="0">
            <a:spAutoFit/>
          </a:bodyPr>
          <a:lstStyle/>
          <a:p>
            <a:r>
              <a:rPr lang="en-US" sz="2000" b="1" dirty="0"/>
              <a:t>STATISTICS</a:t>
            </a:r>
          </a:p>
        </p:txBody>
      </p:sp>
      <p:sp>
        <p:nvSpPr>
          <p:cNvPr id="11" name="TextBox 10"/>
          <p:cNvSpPr txBox="1"/>
          <p:nvPr/>
        </p:nvSpPr>
        <p:spPr>
          <a:xfrm>
            <a:off x="589045" y="1315523"/>
            <a:ext cx="3497881" cy="707886"/>
          </a:xfrm>
          <a:prstGeom prst="rect">
            <a:avLst/>
          </a:prstGeom>
          <a:noFill/>
        </p:spPr>
        <p:txBody>
          <a:bodyPr wrap="none" rtlCol="0">
            <a:spAutoFit/>
          </a:bodyPr>
          <a:lstStyle/>
          <a:p>
            <a:r>
              <a:rPr lang="en-US" sz="4000" b="1" dirty="0"/>
              <a:t>DISTRIBUTIONS</a:t>
            </a:r>
          </a:p>
        </p:txBody>
      </p:sp>
      <p:sp>
        <p:nvSpPr>
          <p:cNvPr id="3" name="AutoShape 6" descr="Image result for ruby log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10" descr="Image result for sas logo"/>
          <p:cNvSpPr>
            <a:spLocks noChangeAspect="1" noChangeArrowheads="1"/>
          </p:cNvSpPr>
          <p:nvPr/>
        </p:nvSpPr>
        <p:spPr bwMode="auto">
          <a:xfrm>
            <a:off x="1694687" y="-1483"/>
            <a:ext cx="1699387" cy="70474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a:extLst>
              <a:ext uri="{FF2B5EF4-FFF2-40B4-BE49-F238E27FC236}">
                <a16:creationId xmlns:a16="http://schemas.microsoft.com/office/drawing/2014/main" id="{09233E7B-F209-4CDA-80F8-55E8D3CD97BE}"/>
              </a:ext>
            </a:extLst>
          </p:cNvPr>
          <p:cNvSpPr txBox="1"/>
          <p:nvPr/>
        </p:nvSpPr>
        <p:spPr>
          <a:xfrm>
            <a:off x="589045" y="2107543"/>
            <a:ext cx="7857846" cy="923330"/>
          </a:xfrm>
          <a:prstGeom prst="rect">
            <a:avLst/>
          </a:prstGeom>
          <a:noFill/>
        </p:spPr>
        <p:txBody>
          <a:bodyPr wrap="square" rtlCol="0">
            <a:spAutoFit/>
          </a:bodyPr>
          <a:lstStyle/>
          <a:p>
            <a:r>
              <a:rPr lang="en-US" dirty="0"/>
              <a:t>There are a lot of distributions, most appropriate only a small amount of the time.  While the below chart is incomplete, it servers as a reasonable starting point if trying to map data to a distribution.</a:t>
            </a:r>
          </a:p>
        </p:txBody>
      </p:sp>
      <p:pic>
        <p:nvPicPr>
          <p:cNvPr id="9" name="Picture 2" descr="https://www.prioritysystem.com/images/distributionflowchart.png">
            <a:extLst>
              <a:ext uri="{FF2B5EF4-FFF2-40B4-BE49-F238E27FC236}">
                <a16:creationId xmlns:a16="http://schemas.microsoft.com/office/drawing/2014/main" id="{99ABDC48-230B-475A-9012-4F101BC5B9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2494" y="3115007"/>
            <a:ext cx="6279011" cy="33512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86554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589045" y="637947"/>
            <a:ext cx="7952104" cy="0"/>
          </a:xfrm>
          <a:prstGeom prst="line">
            <a:avLst/>
          </a:prstGeom>
          <a:ln w="9525"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a:off x="589045" y="1077791"/>
            <a:ext cx="7952104" cy="0"/>
          </a:xfrm>
          <a:prstGeom prst="line">
            <a:avLst/>
          </a:prstGeom>
          <a:ln w="9525"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sp>
        <p:nvSpPr>
          <p:cNvPr id="2" name="TextBox 1"/>
          <p:cNvSpPr txBox="1"/>
          <p:nvPr/>
        </p:nvSpPr>
        <p:spPr>
          <a:xfrm>
            <a:off x="589045" y="645400"/>
            <a:ext cx="1314462" cy="400110"/>
          </a:xfrm>
          <a:prstGeom prst="rect">
            <a:avLst/>
          </a:prstGeom>
          <a:noFill/>
        </p:spPr>
        <p:txBody>
          <a:bodyPr wrap="none" rtlCol="0">
            <a:spAutoFit/>
          </a:bodyPr>
          <a:lstStyle/>
          <a:p>
            <a:r>
              <a:rPr lang="en-US" sz="2000" b="1" dirty="0"/>
              <a:t>STATISTICS</a:t>
            </a:r>
          </a:p>
        </p:txBody>
      </p:sp>
      <p:sp>
        <p:nvSpPr>
          <p:cNvPr id="11" name="TextBox 10"/>
          <p:cNvSpPr txBox="1"/>
          <p:nvPr/>
        </p:nvSpPr>
        <p:spPr>
          <a:xfrm>
            <a:off x="589045" y="1315523"/>
            <a:ext cx="5403467" cy="707886"/>
          </a:xfrm>
          <a:prstGeom prst="rect">
            <a:avLst/>
          </a:prstGeom>
          <a:noFill/>
        </p:spPr>
        <p:txBody>
          <a:bodyPr wrap="none" rtlCol="0">
            <a:spAutoFit/>
          </a:bodyPr>
          <a:lstStyle/>
          <a:p>
            <a:r>
              <a:rPr lang="en-US" sz="4000" b="1" dirty="0"/>
              <a:t>TESTING DISTRIBUTIONS</a:t>
            </a:r>
          </a:p>
        </p:txBody>
      </p:sp>
      <p:sp>
        <p:nvSpPr>
          <p:cNvPr id="3" name="AutoShape 6" descr="Image result for ruby log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10" descr="Image result for sas logo"/>
          <p:cNvSpPr>
            <a:spLocks noChangeAspect="1" noChangeArrowheads="1"/>
          </p:cNvSpPr>
          <p:nvPr/>
        </p:nvSpPr>
        <p:spPr bwMode="auto">
          <a:xfrm>
            <a:off x="1694687" y="-1483"/>
            <a:ext cx="1699387" cy="70474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a:extLst>
              <a:ext uri="{FF2B5EF4-FFF2-40B4-BE49-F238E27FC236}">
                <a16:creationId xmlns:a16="http://schemas.microsoft.com/office/drawing/2014/main" id="{8D4E33FA-308F-4212-99AC-C87F400D9C59}"/>
              </a:ext>
            </a:extLst>
          </p:cNvPr>
          <p:cNvSpPr txBox="1"/>
          <p:nvPr/>
        </p:nvSpPr>
        <p:spPr>
          <a:xfrm>
            <a:off x="589045" y="2107543"/>
            <a:ext cx="7857846" cy="2031325"/>
          </a:xfrm>
          <a:prstGeom prst="rect">
            <a:avLst/>
          </a:prstGeom>
          <a:noFill/>
        </p:spPr>
        <p:txBody>
          <a:bodyPr wrap="square" rtlCol="0">
            <a:spAutoFit/>
          </a:bodyPr>
          <a:lstStyle/>
          <a:p>
            <a:r>
              <a:rPr lang="en-US" dirty="0"/>
              <a:t>Most statistical tests rely on data roughly following a distribution. While eyeball checks are helpful, goodness-of-fit tests like those below can confirm your data are closely aligned to the distribution you’ve estimated.</a:t>
            </a:r>
          </a:p>
          <a:p>
            <a:endParaRPr lang="en-US" dirty="0"/>
          </a:p>
          <a:p>
            <a:pPr marL="342900" indent="-342900">
              <a:buFont typeface="+mj-lt"/>
              <a:buAutoNum type="arabicPeriod"/>
            </a:pPr>
            <a:r>
              <a:rPr lang="en-US" dirty="0"/>
              <a:t>Kolmogorov-Smirnov test</a:t>
            </a:r>
          </a:p>
          <a:p>
            <a:pPr marL="342900" indent="-342900">
              <a:buFont typeface="+mj-lt"/>
              <a:buAutoNum type="arabicPeriod"/>
            </a:pPr>
            <a:r>
              <a:rPr lang="en-US" dirty="0"/>
              <a:t>Anderson-Darling</a:t>
            </a:r>
          </a:p>
          <a:p>
            <a:pPr marL="342900" indent="-342900">
              <a:buFont typeface="+mj-lt"/>
              <a:buAutoNum type="arabicPeriod"/>
            </a:pPr>
            <a:r>
              <a:rPr lang="en-US" dirty="0"/>
              <a:t>Shapiro-Wilk</a:t>
            </a:r>
          </a:p>
        </p:txBody>
      </p:sp>
      <p:pic>
        <p:nvPicPr>
          <p:cNvPr id="9" name="Picture 2" descr="https://upload.wikimedia.org/wikipedia/commons/thumb/c/cf/KS_Example.png/300px-KS_Example.png">
            <a:extLst>
              <a:ext uri="{FF2B5EF4-FFF2-40B4-BE49-F238E27FC236}">
                <a16:creationId xmlns:a16="http://schemas.microsoft.com/office/drawing/2014/main" id="{5116E95B-FDEF-4BE2-8418-9758D9F845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3652" y="4115177"/>
            <a:ext cx="3056695" cy="25166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91471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589045" y="637947"/>
            <a:ext cx="7952104" cy="0"/>
          </a:xfrm>
          <a:prstGeom prst="line">
            <a:avLst/>
          </a:prstGeom>
          <a:ln w="9525"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a:off x="589045" y="1077791"/>
            <a:ext cx="7952104" cy="0"/>
          </a:xfrm>
          <a:prstGeom prst="line">
            <a:avLst/>
          </a:prstGeom>
          <a:ln w="9525"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sp>
        <p:nvSpPr>
          <p:cNvPr id="2" name="TextBox 1"/>
          <p:cNvSpPr txBox="1"/>
          <p:nvPr/>
        </p:nvSpPr>
        <p:spPr>
          <a:xfrm>
            <a:off x="589045" y="645400"/>
            <a:ext cx="2354875" cy="400110"/>
          </a:xfrm>
          <a:prstGeom prst="rect">
            <a:avLst/>
          </a:prstGeom>
          <a:noFill/>
        </p:spPr>
        <p:txBody>
          <a:bodyPr wrap="none" rtlCol="0">
            <a:spAutoFit/>
          </a:bodyPr>
          <a:lstStyle/>
          <a:p>
            <a:r>
              <a:rPr lang="en-US" sz="2000" b="1" dirty="0"/>
              <a:t>COMPUTER SCIENCE</a:t>
            </a:r>
          </a:p>
        </p:txBody>
      </p:sp>
      <p:sp>
        <p:nvSpPr>
          <p:cNvPr id="11" name="TextBox 10"/>
          <p:cNvSpPr txBox="1"/>
          <p:nvPr/>
        </p:nvSpPr>
        <p:spPr>
          <a:xfrm>
            <a:off x="589045" y="1315523"/>
            <a:ext cx="2717219" cy="707886"/>
          </a:xfrm>
          <a:prstGeom prst="rect">
            <a:avLst/>
          </a:prstGeom>
          <a:noFill/>
        </p:spPr>
        <p:txBody>
          <a:bodyPr wrap="none" rtlCol="0">
            <a:spAutoFit/>
          </a:bodyPr>
          <a:lstStyle/>
          <a:p>
            <a:r>
              <a:rPr lang="en-US" sz="4000" b="1" dirty="0"/>
              <a:t>HARDWARE</a:t>
            </a:r>
          </a:p>
        </p:txBody>
      </p:sp>
      <p:sp>
        <p:nvSpPr>
          <p:cNvPr id="3" name="AutoShape 6" descr="Image result for ruby log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10" descr="Image result for sas logo"/>
          <p:cNvSpPr>
            <a:spLocks noChangeAspect="1" noChangeArrowheads="1"/>
          </p:cNvSpPr>
          <p:nvPr/>
        </p:nvSpPr>
        <p:spPr bwMode="auto">
          <a:xfrm>
            <a:off x="1694687" y="-1483"/>
            <a:ext cx="1699387" cy="70474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a:extLst>
              <a:ext uri="{FF2B5EF4-FFF2-40B4-BE49-F238E27FC236}">
                <a16:creationId xmlns:a16="http://schemas.microsoft.com/office/drawing/2014/main" id="{943E4893-0F11-49CD-83BF-3372EBF5AD50}"/>
              </a:ext>
            </a:extLst>
          </p:cNvPr>
          <p:cNvSpPr txBox="1"/>
          <p:nvPr/>
        </p:nvSpPr>
        <p:spPr>
          <a:xfrm>
            <a:off x="589045" y="2107543"/>
            <a:ext cx="7857846" cy="2031325"/>
          </a:xfrm>
          <a:prstGeom prst="rect">
            <a:avLst/>
          </a:prstGeom>
          <a:noFill/>
        </p:spPr>
        <p:txBody>
          <a:bodyPr wrap="square" rtlCol="0">
            <a:spAutoFit/>
          </a:bodyPr>
          <a:lstStyle/>
          <a:p>
            <a:r>
              <a:rPr lang="en-US" dirty="0"/>
              <a:t>Understanding the high-level hardware architecture of computers can help make informed decisions around compute strategies. Hardware is the physical components that carry out operations as well as input and output devices.</a:t>
            </a:r>
          </a:p>
          <a:p>
            <a:endParaRPr lang="en-US" dirty="0"/>
          </a:p>
          <a:p>
            <a:pPr marL="285750" indent="-285750">
              <a:buFont typeface="Arial" panose="020B0604020202020204" pitchFamily="34" charset="0"/>
              <a:buChar char="•"/>
            </a:pPr>
            <a:r>
              <a:rPr lang="en-US" dirty="0"/>
              <a:t>Input Devices: Mouse, Keyboard, Headset</a:t>
            </a:r>
          </a:p>
          <a:p>
            <a:pPr marL="285750" indent="-285750">
              <a:buFont typeface="Arial" panose="020B0604020202020204" pitchFamily="34" charset="0"/>
              <a:buChar char="•"/>
            </a:pPr>
            <a:r>
              <a:rPr lang="en-US" dirty="0"/>
              <a:t>Output Devices: Monitor, Printer, Speakers</a:t>
            </a:r>
          </a:p>
          <a:p>
            <a:pPr marL="285750" indent="-285750">
              <a:buFont typeface="Arial" panose="020B0604020202020204" pitchFamily="34" charset="0"/>
              <a:buChar char="•"/>
            </a:pPr>
            <a:r>
              <a:rPr lang="en-US" dirty="0"/>
              <a:t>Internal Components: RAM, CPU, GPU, Hard Disks, Motherboard</a:t>
            </a:r>
          </a:p>
        </p:txBody>
      </p:sp>
      <p:pic>
        <p:nvPicPr>
          <p:cNvPr id="9" name="Picture 2" descr="https://www.doc.ic.ac.uk/~eedwards/compsys/memory/memory.gif">
            <a:extLst>
              <a:ext uri="{FF2B5EF4-FFF2-40B4-BE49-F238E27FC236}">
                <a16:creationId xmlns:a16="http://schemas.microsoft.com/office/drawing/2014/main" id="{3A7A5919-FC39-45D4-AB9E-F0CF04DBB4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274" y="4282688"/>
            <a:ext cx="4608447" cy="22651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73097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589045" y="637947"/>
            <a:ext cx="7952104" cy="0"/>
          </a:xfrm>
          <a:prstGeom prst="line">
            <a:avLst/>
          </a:prstGeom>
          <a:ln w="9525"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a:off x="589045" y="1077791"/>
            <a:ext cx="7952104" cy="0"/>
          </a:xfrm>
          <a:prstGeom prst="line">
            <a:avLst/>
          </a:prstGeom>
          <a:ln w="9525"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sp>
        <p:nvSpPr>
          <p:cNvPr id="2" name="TextBox 1"/>
          <p:cNvSpPr txBox="1"/>
          <p:nvPr/>
        </p:nvSpPr>
        <p:spPr>
          <a:xfrm>
            <a:off x="589045" y="645400"/>
            <a:ext cx="2354875" cy="400110"/>
          </a:xfrm>
          <a:prstGeom prst="rect">
            <a:avLst/>
          </a:prstGeom>
          <a:noFill/>
        </p:spPr>
        <p:txBody>
          <a:bodyPr wrap="none" rtlCol="0">
            <a:spAutoFit/>
          </a:bodyPr>
          <a:lstStyle/>
          <a:p>
            <a:r>
              <a:rPr lang="en-US" sz="2000" b="1" dirty="0"/>
              <a:t>COMPUTER SCIENCE</a:t>
            </a:r>
          </a:p>
        </p:txBody>
      </p:sp>
      <p:sp>
        <p:nvSpPr>
          <p:cNvPr id="11" name="TextBox 10"/>
          <p:cNvSpPr txBox="1"/>
          <p:nvPr/>
        </p:nvSpPr>
        <p:spPr>
          <a:xfrm>
            <a:off x="589045" y="1315523"/>
            <a:ext cx="7425046" cy="707886"/>
          </a:xfrm>
          <a:prstGeom prst="rect">
            <a:avLst/>
          </a:prstGeom>
          <a:noFill/>
        </p:spPr>
        <p:txBody>
          <a:bodyPr wrap="none" rtlCol="0">
            <a:spAutoFit/>
          </a:bodyPr>
          <a:lstStyle/>
          <a:p>
            <a:r>
              <a:rPr lang="en-US" sz="4000" b="1" dirty="0"/>
              <a:t>CENTRAL PROCESSING UNIT (CPU)</a:t>
            </a:r>
          </a:p>
        </p:txBody>
      </p:sp>
      <p:sp>
        <p:nvSpPr>
          <p:cNvPr id="3" name="AutoShape 6" descr="Image result for ruby log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10" descr="Image result for sas logo"/>
          <p:cNvSpPr>
            <a:spLocks noChangeAspect="1" noChangeArrowheads="1"/>
          </p:cNvSpPr>
          <p:nvPr/>
        </p:nvSpPr>
        <p:spPr bwMode="auto">
          <a:xfrm>
            <a:off x="1694687" y="-1483"/>
            <a:ext cx="1699387" cy="70474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a:extLst>
              <a:ext uri="{FF2B5EF4-FFF2-40B4-BE49-F238E27FC236}">
                <a16:creationId xmlns:a16="http://schemas.microsoft.com/office/drawing/2014/main" id="{15C3AF16-5A37-4102-ABEC-3E5E75B614C6}"/>
              </a:ext>
            </a:extLst>
          </p:cNvPr>
          <p:cNvSpPr txBox="1"/>
          <p:nvPr/>
        </p:nvSpPr>
        <p:spPr>
          <a:xfrm>
            <a:off x="589045" y="2107543"/>
            <a:ext cx="7857846" cy="3139321"/>
          </a:xfrm>
          <a:prstGeom prst="rect">
            <a:avLst/>
          </a:prstGeom>
          <a:noFill/>
        </p:spPr>
        <p:txBody>
          <a:bodyPr wrap="square" rtlCol="0">
            <a:spAutoFit/>
          </a:bodyPr>
          <a:lstStyle/>
          <a:p>
            <a:r>
              <a:rPr lang="en-US" dirty="0"/>
              <a:t>The CPU is the component that executes provided instructions from other sources of input. CPUs excel at solving single, highly complicated tasks.</a:t>
            </a:r>
          </a:p>
          <a:p>
            <a:endParaRPr lang="en-US" dirty="0"/>
          </a:p>
          <a:p>
            <a:r>
              <a:rPr lang="en-US" dirty="0"/>
              <a:t>CPUs originally had only a single core, which meant that all jobs a computer wanted to do had to line up in order and the CPU would handle one at a time. Modern CPUs have multiple cores (4-8 on desktops, 200+ on servers) allowing for different jobs to queue on each core.</a:t>
            </a:r>
          </a:p>
          <a:p>
            <a:endParaRPr lang="en-US" dirty="0"/>
          </a:p>
          <a:p>
            <a:r>
              <a:rPr lang="en-US" dirty="0"/>
              <a:t>Software that can send single commands to be distributed between multiple cores is what is referred to as multithreading. </a:t>
            </a:r>
            <a:r>
              <a:rPr lang="en-US" b="1" dirty="0"/>
              <a:t>Python does not support multithreading; however, it can be parallelized.</a:t>
            </a:r>
          </a:p>
        </p:txBody>
      </p:sp>
      <p:pic>
        <p:nvPicPr>
          <p:cNvPr id="9" name="Picture 2" descr="https://images.anandtech.com/doci/14058/intel_core_cpu_coffee_678-1_678x452.jpg">
            <a:extLst>
              <a:ext uri="{FF2B5EF4-FFF2-40B4-BE49-F238E27FC236}">
                <a16:creationId xmlns:a16="http://schemas.microsoft.com/office/drawing/2014/main" id="{6DF1CD0B-2926-4AD1-B12F-79D4BBC8D9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61786" y="5246864"/>
            <a:ext cx="2206621" cy="14743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86199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589045" y="637947"/>
            <a:ext cx="7952104" cy="0"/>
          </a:xfrm>
          <a:prstGeom prst="line">
            <a:avLst/>
          </a:prstGeom>
          <a:ln w="9525"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a:off x="589045" y="1077791"/>
            <a:ext cx="7952104" cy="0"/>
          </a:xfrm>
          <a:prstGeom prst="line">
            <a:avLst/>
          </a:prstGeom>
          <a:ln w="9525"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sp>
        <p:nvSpPr>
          <p:cNvPr id="2" name="TextBox 1"/>
          <p:cNvSpPr txBox="1"/>
          <p:nvPr/>
        </p:nvSpPr>
        <p:spPr>
          <a:xfrm>
            <a:off x="589045" y="645400"/>
            <a:ext cx="2354875" cy="400110"/>
          </a:xfrm>
          <a:prstGeom prst="rect">
            <a:avLst/>
          </a:prstGeom>
          <a:noFill/>
        </p:spPr>
        <p:txBody>
          <a:bodyPr wrap="none" rtlCol="0">
            <a:spAutoFit/>
          </a:bodyPr>
          <a:lstStyle/>
          <a:p>
            <a:r>
              <a:rPr lang="en-US" sz="2000" b="1" dirty="0"/>
              <a:t>COMPUTER SCIENCE</a:t>
            </a:r>
          </a:p>
        </p:txBody>
      </p:sp>
      <p:sp>
        <p:nvSpPr>
          <p:cNvPr id="11" name="TextBox 10"/>
          <p:cNvSpPr txBox="1"/>
          <p:nvPr/>
        </p:nvSpPr>
        <p:spPr>
          <a:xfrm>
            <a:off x="589045" y="1315523"/>
            <a:ext cx="5273623" cy="1323439"/>
          </a:xfrm>
          <a:prstGeom prst="rect">
            <a:avLst/>
          </a:prstGeom>
          <a:noFill/>
        </p:spPr>
        <p:txBody>
          <a:bodyPr wrap="none" rtlCol="0">
            <a:spAutoFit/>
          </a:bodyPr>
          <a:lstStyle/>
          <a:p>
            <a:r>
              <a:rPr lang="en-US" sz="4000" b="1" dirty="0"/>
              <a:t>HARD DRIVE DISKS AND</a:t>
            </a:r>
          </a:p>
          <a:p>
            <a:r>
              <a:rPr lang="en-US" sz="4000" b="1" dirty="0"/>
              <a:t>SOLID STATE DRIVES</a:t>
            </a:r>
          </a:p>
        </p:txBody>
      </p:sp>
      <p:sp>
        <p:nvSpPr>
          <p:cNvPr id="3" name="AutoShape 6" descr="Image result for ruby log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10" descr="Image result for sas logo"/>
          <p:cNvSpPr>
            <a:spLocks noChangeAspect="1" noChangeArrowheads="1"/>
          </p:cNvSpPr>
          <p:nvPr/>
        </p:nvSpPr>
        <p:spPr bwMode="auto">
          <a:xfrm>
            <a:off x="1694687" y="-1483"/>
            <a:ext cx="1699387" cy="70474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TextBox 8">
            <a:extLst>
              <a:ext uri="{FF2B5EF4-FFF2-40B4-BE49-F238E27FC236}">
                <a16:creationId xmlns:a16="http://schemas.microsoft.com/office/drawing/2014/main" id="{BE398C0B-D455-483A-9DB6-F8BAF6E5B035}"/>
              </a:ext>
            </a:extLst>
          </p:cNvPr>
          <p:cNvSpPr txBox="1"/>
          <p:nvPr/>
        </p:nvSpPr>
        <p:spPr>
          <a:xfrm>
            <a:off x="589045" y="2876693"/>
            <a:ext cx="7857846" cy="2031325"/>
          </a:xfrm>
          <a:prstGeom prst="rect">
            <a:avLst/>
          </a:prstGeom>
          <a:noFill/>
        </p:spPr>
        <p:txBody>
          <a:bodyPr wrap="square" rtlCol="0">
            <a:spAutoFit/>
          </a:bodyPr>
          <a:lstStyle/>
          <a:p>
            <a:r>
              <a:rPr lang="en-US" dirty="0"/>
              <a:t>Hard drive disks (HDD) are where data is written “permanently.” A magnetic tip attached to an arm in the disk writes bits out to the disk.  This process is incredibly slow relative to CPU times.</a:t>
            </a:r>
          </a:p>
          <a:p>
            <a:endParaRPr lang="en-US" dirty="0"/>
          </a:p>
          <a:p>
            <a:r>
              <a:rPr lang="en-US" dirty="0"/>
              <a:t>Some speed improvements have been made with the dawn of the solid state drive (SSD). An SSD has no spinning components but rather a series of accessible chips (flash memory) that can be quickly directly referenced. </a:t>
            </a:r>
          </a:p>
        </p:txBody>
      </p:sp>
      <p:pic>
        <p:nvPicPr>
          <p:cNvPr id="10" name="Picture 2" descr="https://itinthebubble.com/wp-content/uploads/2017/12/hdd-ssd.jpg">
            <a:extLst>
              <a:ext uri="{FF2B5EF4-FFF2-40B4-BE49-F238E27FC236}">
                <a16:creationId xmlns:a16="http://schemas.microsoft.com/office/drawing/2014/main" id="{767DECDB-D7EA-44CC-9F96-6A8632D50D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1310" y="4908018"/>
            <a:ext cx="3061381" cy="17782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85199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589045" y="637947"/>
            <a:ext cx="7952104" cy="0"/>
          </a:xfrm>
          <a:prstGeom prst="line">
            <a:avLst/>
          </a:prstGeom>
          <a:ln w="9525"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a:off x="589045" y="1077791"/>
            <a:ext cx="7952104" cy="0"/>
          </a:xfrm>
          <a:prstGeom prst="line">
            <a:avLst/>
          </a:prstGeom>
          <a:ln w="9525"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sp>
        <p:nvSpPr>
          <p:cNvPr id="2" name="TextBox 1"/>
          <p:cNvSpPr txBox="1"/>
          <p:nvPr/>
        </p:nvSpPr>
        <p:spPr>
          <a:xfrm>
            <a:off x="589045" y="645400"/>
            <a:ext cx="2354875" cy="400110"/>
          </a:xfrm>
          <a:prstGeom prst="rect">
            <a:avLst/>
          </a:prstGeom>
          <a:noFill/>
        </p:spPr>
        <p:txBody>
          <a:bodyPr wrap="none" rtlCol="0">
            <a:spAutoFit/>
          </a:bodyPr>
          <a:lstStyle/>
          <a:p>
            <a:r>
              <a:rPr lang="en-US" sz="2000" b="1" dirty="0"/>
              <a:t>COMPUTER SCIENCE</a:t>
            </a:r>
          </a:p>
        </p:txBody>
      </p:sp>
      <p:sp>
        <p:nvSpPr>
          <p:cNvPr id="11" name="TextBox 10"/>
          <p:cNvSpPr txBox="1"/>
          <p:nvPr/>
        </p:nvSpPr>
        <p:spPr>
          <a:xfrm>
            <a:off x="589045" y="1315523"/>
            <a:ext cx="7571625" cy="707886"/>
          </a:xfrm>
          <a:prstGeom prst="rect">
            <a:avLst/>
          </a:prstGeom>
          <a:noFill/>
        </p:spPr>
        <p:txBody>
          <a:bodyPr wrap="none" rtlCol="0">
            <a:spAutoFit/>
          </a:bodyPr>
          <a:lstStyle/>
          <a:p>
            <a:r>
              <a:rPr lang="en-US" sz="4000" b="1" dirty="0"/>
              <a:t>RANDOM ACCESS MEMORY (RAM)</a:t>
            </a:r>
          </a:p>
        </p:txBody>
      </p:sp>
      <p:sp>
        <p:nvSpPr>
          <p:cNvPr id="3" name="AutoShape 6" descr="Image result for ruby log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10" descr="Image result for sas logo"/>
          <p:cNvSpPr>
            <a:spLocks noChangeAspect="1" noChangeArrowheads="1"/>
          </p:cNvSpPr>
          <p:nvPr/>
        </p:nvSpPr>
        <p:spPr bwMode="auto">
          <a:xfrm>
            <a:off x="1694687" y="-1483"/>
            <a:ext cx="1699387" cy="70474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a:extLst>
              <a:ext uri="{FF2B5EF4-FFF2-40B4-BE49-F238E27FC236}">
                <a16:creationId xmlns:a16="http://schemas.microsoft.com/office/drawing/2014/main" id="{1AFBB300-685E-4E5F-ADDA-1C6A0D18A9E9}"/>
              </a:ext>
            </a:extLst>
          </p:cNvPr>
          <p:cNvSpPr txBox="1"/>
          <p:nvPr/>
        </p:nvSpPr>
        <p:spPr>
          <a:xfrm>
            <a:off x="589045" y="2107543"/>
            <a:ext cx="7857846" cy="1754326"/>
          </a:xfrm>
          <a:prstGeom prst="rect">
            <a:avLst/>
          </a:prstGeom>
          <a:noFill/>
        </p:spPr>
        <p:txBody>
          <a:bodyPr wrap="square" rtlCol="0">
            <a:spAutoFit/>
          </a:bodyPr>
          <a:lstStyle/>
          <a:p>
            <a:r>
              <a:rPr lang="en-US" dirty="0"/>
              <a:t>RAM is the component that stores short term data for CPUs. Instead of writing data directly to a drive/disk, RAM is designed to hold data in the short term.</a:t>
            </a:r>
          </a:p>
          <a:p>
            <a:endParaRPr lang="en-US" dirty="0"/>
          </a:p>
          <a:p>
            <a:r>
              <a:rPr lang="en-US" dirty="0"/>
              <a:t>RAM can bottleneck data science modeling when the training set or computation related to it (namely matrix inversions) requiring streaming data, multiple smaller models being fit, or distribute computing.</a:t>
            </a:r>
          </a:p>
        </p:txBody>
      </p:sp>
      <p:pic>
        <p:nvPicPr>
          <p:cNvPr id="9" name="Picture 2" descr="https://www.distrelec.biz/Web/WebShopImages/landscape_large/6-/01/Kingston_KCP3L16NS8_4_30061436-01.jpg">
            <a:extLst>
              <a:ext uri="{FF2B5EF4-FFF2-40B4-BE49-F238E27FC236}">
                <a16:creationId xmlns:a16="http://schemas.microsoft.com/office/drawing/2014/main" id="{88E4F04F-361A-42DA-86B5-C4EEE98533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1236" y="4089400"/>
            <a:ext cx="4161529" cy="23256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99499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589045" y="637947"/>
            <a:ext cx="7952104" cy="0"/>
          </a:xfrm>
          <a:prstGeom prst="line">
            <a:avLst/>
          </a:prstGeom>
          <a:ln w="9525"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a:off x="589045" y="1077791"/>
            <a:ext cx="7952104" cy="0"/>
          </a:xfrm>
          <a:prstGeom prst="line">
            <a:avLst/>
          </a:prstGeom>
          <a:ln w="9525"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sp>
        <p:nvSpPr>
          <p:cNvPr id="2" name="TextBox 1"/>
          <p:cNvSpPr txBox="1"/>
          <p:nvPr/>
        </p:nvSpPr>
        <p:spPr>
          <a:xfrm>
            <a:off x="589045" y="645400"/>
            <a:ext cx="2354875" cy="400110"/>
          </a:xfrm>
          <a:prstGeom prst="rect">
            <a:avLst/>
          </a:prstGeom>
          <a:noFill/>
        </p:spPr>
        <p:txBody>
          <a:bodyPr wrap="none" rtlCol="0">
            <a:spAutoFit/>
          </a:bodyPr>
          <a:lstStyle/>
          <a:p>
            <a:r>
              <a:rPr lang="en-US" sz="2000" b="1" dirty="0"/>
              <a:t>COMPUTER SCIENCE</a:t>
            </a:r>
          </a:p>
        </p:txBody>
      </p:sp>
      <p:sp>
        <p:nvSpPr>
          <p:cNvPr id="11" name="TextBox 10"/>
          <p:cNvSpPr txBox="1"/>
          <p:nvPr/>
        </p:nvSpPr>
        <p:spPr>
          <a:xfrm>
            <a:off x="589045" y="1315523"/>
            <a:ext cx="7724807" cy="707886"/>
          </a:xfrm>
          <a:prstGeom prst="rect">
            <a:avLst/>
          </a:prstGeom>
          <a:noFill/>
        </p:spPr>
        <p:txBody>
          <a:bodyPr wrap="none" rtlCol="0">
            <a:spAutoFit/>
          </a:bodyPr>
          <a:lstStyle/>
          <a:p>
            <a:r>
              <a:rPr lang="en-US" sz="4000" b="1" dirty="0"/>
              <a:t>GRAPHICS PROCESSING UNIT (GPU)</a:t>
            </a:r>
          </a:p>
        </p:txBody>
      </p:sp>
      <p:sp>
        <p:nvSpPr>
          <p:cNvPr id="3" name="AutoShape 6" descr="Image result for ruby log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10" descr="Image result for sas logo"/>
          <p:cNvSpPr>
            <a:spLocks noChangeAspect="1" noChangeArrowheads="1"/>
          </p:cNvSpPr>
          <p:nvPr/>
        </p:nvSpPr>
        <p:spPr bwMode="auto">
          <a:xfrm>
            <a:off x="1694687" y="-1483"/>
            <a:ext cx="1699387" cy="70474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a:extLst>
              <a:ext uri="{FF2B5EF4-FFF2-40B4-BE49-F238E27FC236}">
                <a16:creationId xmlns:a16="http://schemas.microsoft.com/office/drawing/2014/main" id="{3B4DC4DA-F828-4134-97C0-4F098B742690}"/>
              </a:ext>
            </a:extLst>
          </p:cNvPr>
          <p:cNvSpPr txBox="1"/>
          <p:nvPr/>
        </p:nvSpPr>
        <p:spPr>
          <a:xfrm>
            <a:off x="589045" y="2107543"/>
            <a:ext cx="7857846" cy="2308324"/>
          </a:xfrm>
          <a:prstGeom prst="rect">
            <a:avLst/>
          </a:prstGeom>
          <a:noFill/>
        </p:spPr>
        <p:txBody>
          <a:bodyPr wrap="square" rtlCol="0">
            <a:spAutoFit/>
          </a:bodyPr>
          <a:lstStyle/>
          <a:p>
            <a:r>
              <a:rPr lang="en-US" dirty="0"/>
              <a:t>GPUs were invented to accelerate graphics for video editing and video gaming.  To this end, these systems required many small processors which are underpowered relative to CPUs. They also contain their own internal memory.</a:t>
            </a:r>
          </a:p>
          <a:p>
            <a:endParaRPr lang="en-US" dirty="0"/>
          </a:p>
          <a:p>
            <a:r>
              <a:rPr lang="en-US" dirty="0"/>
              <a:t>Many machine learning algorithms require a large volume of very simple calculations such as matrix multiplication. These operations are easily handled by the huge number of cores, often ranging over 3500. GPU enabled libraries like TensorFlow and PyTorch have made deep learning feasible in recent years.</a:t>
            </a:r>
          </a:p>
        </p:txBody>
      </p:sp>
      <p:pic>
        <p:nvPicPr>
          <p:cNvPr id="9" name="Picture 4" descr="https://www.h2o.ai/wp-content/uploads/2018/07/glm-729x350.jpg">
            <a:extLst>
              <a:ext uri="{FF2B5EF4-FFF2-40B4-BE49-F238E27FC236}">
                <a16:creationId xmlns:a16="http://schemas.microsoft.com/office/drawing/2014/main" id="{84AEF96F-341D-44A5-88F7-C393A77C06D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131" b="3537"/>
          <a:stretch/>
        </p:blipFill>
        <p:spPr bwMode="auto">
          <a:xfrm>
            <a:off x="2200672" y="4500001"/>
            <a:ext cx="4742657" cy="21479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89060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589045" y="625755"/>
            <a:ext cx="7952104" cy="0"/>
          </a:xfrm>
          <a:prstGeom prst="line">
            <a:avLst/>
          </a:prstGeom>
          <a:ln w="9525"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a:off x="589045" y="1077791"/>
            <a:ext cx="7952104" cy="0"/>
          </a:xfrm>
          <a:prstGeom prst="line">
            <a:avLst/>
          </a:prstGeom>
          <a:ln w="9525"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sp>
        <p:nvSpPr>
          <p:cNvPr id="2" name="TextBox 1"/>
          <p:cNvSpPr txBox="1"/>
          <p:nvPr/>
        </p:nvSpPr>
        <p:spPr>
          <a:xfrm>
            <a:off x="589045" y="645400"/>
            <a:ext cx="1292341" cy="400110"/>
          </a:xfrm>
          <a:prstGeom prst="rect">
            <a:avLst/>
          </a:prstGeom>
          <a:noFill/>
        </p:spPr>
        <p:txBody>
          <a:bodyPr wrap="none" rtlCol="0">
            <a:spAutoFit/>
          </a:bodyPr>
          <a:lstStyle/>
          <a:p>
            <a:r>
              <a:rPr lang="en-US" sz="2000" b="1" dirty="0"/>
              <a:t>SCHEDULE</a:t>
            </a:r>
          </a:p>
        </p:txBody>
      </p:sp>
      <p:cxnSp>
        <p:nvCxnSpPr>
          <p:cNvPr id="15" name="Straight Connector 14">
            <a:extLst>
              <a:ext uri="{FF2B5EF4-FFF2-40B4-BE49-F238E27FC236}">
                <a16:creationId xmlns:a16="http://schemas.microsoft.com/office/drawing/2014/main" id="{E11F4A17-BE61-4205-8FA7-BF7F1E1F4686}"/>
              </a:ext>
            </a:extLst>
          </p:cNvPr>
          <p:cNvCxnSpPr/>
          <p:nvPr/>
        </p:nvCxnSpPr>
        <p:spPr>
          <a:xfrm flipH="1">
            <a:off x="758406" y="4080840"/>
            <a:ext cx="347472" cy="576072"/>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16" name="Content Placeholder 2">
            <a:extLst>
              <a:ext uri="{FF2B5EF4-FFF2-40B4-BE49-F238E27FC236}">
                <a16:creationId xmlns:a16="http://schemas.microsoft.com/office/drawing/2014/main" id="{6D6D93C1-638D-4696-8D95-A6AB25A9D7BA}"/>
              </a:ext>
            </a:extLst>
          </p:cNvPr>
          <p:cNvSpPr txBox="1">
            <a:spLocks/>
          </p:cNvSpPr>
          <p:nvPr/>
        </p:nvSpPr>
        <p:spPr bwMode="auto">
          <a:xfrm>
            <a:off x="1186552" y="1913965"/>
            <a:ext cx="7127966" cy="46636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l" defTabSz="457200" rtl="0" eaLnBrk="0" fontAlgn="base" hangingPunct="0">
              <a:lnSpc>
                <a:spcPct val="120000"/>
              </a:lnSpc>
              <a:spcBef>
                <a:spcPts val="600"/>
              </a:spcBef>
              <a:spcAft>
                <a:spcPct val="0"/>
              </a:spcAft>
              <a:buFont typeface="Arial" panose="020B0604020202020204" pitchFamily="34" charset="0"/>
              <a:buNone/>
              <a:defRPr sz="2000" kern="1200" baseline="0">
                <a:solidFill>
                  <a:schemeClr val="accent1"/>
                </a:solidFill>
                <a:latin typeface="Arial"/>
                <a:ea typeface="+mn-ea"/>
                <a:cs typeface="Arial"/>
              </a:defRPr>
            </a:lvl1pPr>
            <a:lvl2pPr marL="457200" indent="0" algn="l" defTabSz="457200" rtl="0" eaLnBrk="0" fontAlgn="base" hangingPunct="0">
              <a:spcBef>
                <a:spcPct val="20000"/>
              </a:spcBef>
              <a:spcAft>
                <a:spcPct val="0"/>
              </a:spcAft>
              <a:buFont typeface="Arial" panose="020B0604020202020204" pitchFamily="34" charset="0"/>
              <a:buNone/>
              <a:defRPr sz="1400" kern="1200">
                <a:solidFill>
                  <a:schemeClr val="accent1"/>
                </a:solidFill>
                <a:latin typeface="Arial"/>
                <a:ea typeface="+mn-ea"/>
                <a:cs typeface="Arial"/>
              </a:defRPr>
            </a:lvl2pPr>
            <a:lvl3pPr marL="1143000" indent="-228600" algn="l" defTabSz="457200" rtl="0" eaLnBrk="0" fontAlgn="base" hangingPunct="0">
              <a:spcBef>
                <a:spcPct val="20000"/>
              </a:spcBef>
              <a:spcAft>
                <a:spcPct val="0"/>
              </a:spcAft>
              <a:buFont typeface="Arial" panose="020B0604020202020204" pitchFamily="34" charset="0"/>
              <a:buChar char="•"/>
              <a:defRPr sz="1200" kern="1200">
                <a:solidFill>
                  <a:schemeClr val="accent1"/>
                </a:solidFill>
                <a:latin typeface="Arial"/>
                <a:ea typeface="+mn-ea"/>
                <a:cs typeface="Arial"/>
              </a:defRPr>
            </a:lvl3pPr>
            <a:lvl4pPr marL="1600200" indent="-228600" algn="l" defTabSz="457200" rtl="0" eaLnBrk="0" fontAlgn="base" hangingPunct="0">
              <a:spcBef>
                <a:spcPct val="20000"/>
              </a:spcBef>
              <a:spcAft>
                <a:spcPct val="0"/>
              </a:spcAft>
              <a:buFont typeface="Arial" panose="020B0604020202020204" pitchFamily="34" charset="0"/>
              <a:buChar char="–"/>
              <a:defRPr sz="1200" kern="1200">
                <a:solidFill>
                  <a:schemeClr val="accent1"/>
                </a:solidFill>
                <a:latin typeface="Arial"/>
                <a:ea typeface="+mn-ea"/>
                <a:cs typeface="Arial"/>
              </a:defRPr>
            </a:lvl4pPr>
            <a:lvl5pPr marL="2057400" indent="-228600" algn="l" defTabSz="457200" rtl="0" eaLnBrk="0" fontAlgn="base" hangingPunct="0">
              <a:spcBef>
                <a:spcPct val="20000"/>
              </a:spcBef>
              <a:spcAft>
                <a:spcPct val="0"/>
              </a:spcAft>
              <a:buFont typeface="Arial" panose="020B0604020202020204" pitchFamily="34" charset="0"/>
              <a:buChar char="»"/>
              <a:defRPr sz="1200" kern="1200">
                <a:solidFill>
                  <a:schemeClr val="accent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0" fontAlgn="base" latinLnBrk="0" hangingPunct="0">
              <a:lnSpc>
                <a:spcPct val="170000"/>
              </a:lnSpc>
              <a:spcBef>
                <a:spcPts val="600"/>
              </a:spcBef>
              <a:spcAft>
                <a:spcPct val="0"/>
              </a:spcAft>
              <a:buClrTx/>
              <a:buSzTx/>
              <a:buFont typeface="Arial" panose="020B0604020202020204" pitchFamily="34" charset="0"/>
              <a:buNone/>
              <a:tabLst/>
              <a:defRPr/>
            </a:pPr>
            <a:r>
              <a:rPr kumimoji="0" lang="en-US" sz="2000" b="0" i="0" u="none" strike="noStrike" kern="1200" cap="none" spc="0" normalizeH="0" baseline="0" noProof="0" dirty="0">
                <a:ln>
                  <a:noFill/>
                </a:ln>
                <a:solidFill>
                  <a:schemeClr val="tx1"/>
                </a:solidFill>
                <a:effectLst/>
                <a:uLnTx/>
                <a:uFillTx/>
                <a:latin typeface="+mn-lt"/>
                <a:ea typeface="Verdana" panose="020B0604030504040204" pitchFamily="34" charset="0"/>
                <a:cs typeface="Verdana" panose="020B0604030504040204" pitchFamily="34" charset="0"/>
              </a:rPr>
              <a:t>A quick (re)view of calculus</a:t>
            </a:r>
          </a:p>
          <a:p>
            <a:pPr marL="0" marR="0" lvl="0" indent="0" algn="l" defTabSz="457200" rtl="0" eaLnBrk="0" fontAlgn="base" latinLnBrk="0" hangingPunct="0">
              <a:lnSpc>
                <a:spcPct val="170000"/>
              </a:lnSpc>
              <a:spcBef>
                <a:spcPts val="600"/>
              </a:spcBef>
              <a:spcAft>
                <a:spcPct val="0"/>
              </a:spcAft>
              <a:buClrTx/>
              <a:buSzTx/>
              <a:buFont typeface="Arial" panose="020B0604020202020204" pitchFamily="34" charset="0"/>
              <a:buNone/>
              <a:tabLst/>
              <a:defRPr/>
            </a:pPr>
            <a:r>
              <a:rPr kumimoji="0" lang="en-US" sz="2000" b="0" i="0" u="none" strike="noStrike" kern="1200" cap="none" spc="0" normalizeH="0" baseline="0" noProof="0" dirty="0">
                <a:ln>
                  <a:noFill/>
                </a:ln>
                <a:solidFill>
                  <a:schemeClr val="tx1"/>
                </a:solidFill>
                <a:effectLst/>
                <a:uLnTx/>
                <a:uFillTx/>
                <a:latin typeface="+mn-lt"/>
                <a:ea typeface="Verdana" panose="020B0604030504040204" pitchFamily="34" charset="0"/>
                <a:cs typeface="Verdana" panose="020B0604030504040204" pitchFamily="34" charset="0"/>
              </a:rPr>
              <a:t>     The foundations of probability</a:t>
            </a:r>
          </a:p>
          <a:p>
            <a:pPr marL="0" marR="0" lvl="0" indent="0" algn="l" defTabSz="457200" rtl="0" eaLnBrk="0" fontAlgn="base" latinLnBrk="0" hangingPunct="0">
              <a:lnSpc>
                <a:spcPct val="170000"/>
              </a:lnSpc>
              <a:spcBef>
                <a:spcPts val="600"/>
              </a:spcBef>
              <a:spcAft>
                <a:spcPct val="0"/>
              </a:spcAft>
              <a:buClrTx/>
              <a:buSzTx/>
              <a:buFont typeface="Arial" panose="020B0604020202020204" pitchFamily="34" charset="0"/>
              <a:buNone/>
              <a:tabLst/>
              <a:defRPr/>
            </a:pPr>
            <a:r>
              <a:rPr kumimoji="0" lang="en-US" sz="2000" b="0" i="0" u="none" strike="noStrike" kern="1200" cap="none" spc="0" normalizeH="0" baseline="0" noProof="0" dirty="0">
                <a:ln>
                  <a:noFill/>
                </a:ln>
                <a:solidFill>
                  <a:schemeClr val="tx1"/>
                </a:solidFill>
                <a:effectLst/>
                <a:uLnTx/>
                <a:uFillTx/>
                <a:latin typeface="+mn-lt"/>
                <a:ea typeface="Verdana" panose="020B0604030504040204" pitchFamily="34" charset="0"/>
                <a:cs typeface="Verdana" panose="020B0604030504040204" pitchFamily="34" charset="0"/>
              </a:rPr>
              <a:t>Types of numbers</a:t>
            </a:r>
          </a:p>
          <a:p>
            <a:pPr marL="0" marR="0" lvl="0" indent="0" algn="l" defTabSz="457200" rtl="0" eaLnBrk="0" fontAlgn="base" latinLnBrk="0" hangingPunct="0">
              <a:lnSpc>
                <a:spcPct val="170000"/>
              </a:lnSpc>
              <a:spcBef>
                <a:spcPts val="600"/>
              </a:spcBef>
              <a:spcAft>
                <a:spcPct val="0"/>
              </a:spcAft>
              <a:buClrTx/>
              <a:buSzTx/>
              <a:buFont typeface="Arial" panose="020B0604020202020204" pitchFamily="34" charset="0"/>
              <a:buNone/>
              <a:tabLst/>
              <a:defRPr/>
            </a:pPr>
            <a:r>
              <a:rPr kumimoji="0" lang="en-US" sz="2000" b="0" i="0" u="none" strike="noStrike" kern="1200" cap="none" spc="0" normalizeH="0" baseline="0" noProof="0" dirty="0">
                <a:ln>
                  <a:noFill/>
                </a:ln>
                <a:solidFill>
                  <a:schemeClr val="tx1"/>
                </a:solidFill>
                <a:effectLst/>
                <a:uLnTx/>
                <a:uFillTx/>
                <a:latin typeface="+mn-lt"/>
                <a:ea typeface="Verdana" panose="020B0604030504040204" pitchFamily="34" charset="0"/>
                <a:cs typeface="Verdana" panose="020B0604030504040204" pitchFamily="34" charset="0"/>
              </a:rPr>
              <a:t>	Common distributions</a:t>
            </a:r>
          </a:p>
          <a:p>
            <a:pPr marL="0" marR="0" lvl="0" indent="0" algn="l" defTabSz="457200" rtl="0" eaLnBrk="0" fontAlgn="base" latinLnBrk="0" hangingPunct="0">
              <a:lnSpc>
                <a:spcPct val="170000"/>
              </a:lnSpc>
              <a:spcBef>
                <a:spcPts val="600"/>
              </a:spcBef>
              <a:spcAft>
                <a:spcPct val="0"/>
              </a:spcAft>
              <a:buClrTx/>
              <a:buSzTx/>
              <a:buFont typeface="Arial" panose="020B0604020202020204" pitchFamily="34" charset="0"/>
              <a:buNone/>
              <a:tabLst/>
              <a:defRPr/>
            </a:pPr>
            <a:r>
              <a:rPr lang="en-US" dirty="0">
                <a:solidFill>
                  <a:schemeClr val="tx1"/>
                </a:solidFill>
                <a:latin typeface="+mn-lt"/>
                <a:ea typeface="Verdana" panose="020B0604030504040204" pitchFamily="34" charset="0"/>
                <a:cs typeface="Verdana" panose="020B0604030504040204" pitchFamily="34" charset="0"/>
              </a:rPr>
              <a:t>The parts of a computer</a:t>
            </a:r>
          </a:p>
          <a:p>
            <a:pPr marL="0" marR="0" lvl="0" indent="0" algn="l" defTabSz="457200" rtl="0" eaLnBrk="0" fontAlgn="base" latinLnBrk="0" hangingPunct="0">
              <a:lnSpc>
                <a:spcPct val="170000"/>
              </a:lnSpc>
              <a:spcBef>
                <a:spcPts val="600"/>
              </a:spcBef>
              <a:spcAft>
                <a:spcPct val="0"/>
              </a:spcAft>
              <a:buClrTx/>
              <a:buSzTx/>
              <a:buFont typeface="Arial" panose="020B0604020202020204" pitchFamily="34" charset="0"/>
              <a:buNone/>
              <a:tabLst/>
              <a:defRPr/>
            </a:pPr>
            <a:r>
              <a:rPr kumimoji="0" lang="en-US" sz="2000" b="0" i="0" u="none" strike="noStrike" kern="1200" cap="none" spc="0" normalizeH="0" baseline="0" noProof="0" dirty="0">
                <a:ln>
                  <a:noFill/>
                </a:ln>
                <a:solidFill>
                  <a:schemeClr val="tx1"/>
                </a:solidFill>
                <a:effectLst/>
                <a:uLnTx/>
                <a:uFillTx/>
                <a:latin typeface="+mn-lt"/>
                <a:ea typeface="Verdana" panose="020B0604030504040204" pitchFamily="34" charset="0"/>
                <a:cs typeface="Verdana" panose="020B0604030504040204" pitchFamily="34" charset="0"/>
              </a:rPr>
              <a:t>     Effective compute</a:t>
            </a:r>
          </a:p>
          <a:p>
            <a:pPr marL="0" marR="0" lvl="0" indent="0" algn="l" defTabSz="457200" rtl="0" eaLnBrk="0" fontAlgn="base" latinLnBrk="0" hangingPunct="0">
              <a:lnSpc>
                <a:spcPct val="170000"/>
              </a:lnSpc>
              <a:spcBef>
                <a:spcPts val="600"/>
              </a:spcBef>
              <a:spcAft>
                <a:spcPct val="0"/>
              </a:spcAft>
              <a:buClrTx/>
              <a:buSzTx/>
              <a:buFont typeface="Arial" panose="020B0604020202020204" pitchFamily="34" charset="0"/>
              <a:buNone/>
              <a:tabLst/>
              <a:defRPr/>
            </a:pPr>
            <a:endParaRPr kumimoji="0" lang="en-US" sz="2000" b="0" i="0" u="none" strike="noStrike" kern="1200" cap="none" spc="0" normalizeH="0" baseline="0" noProof="0" dirty="0">
              <a:ln>
                <a:noFill/>
              </a:ln>
              <a:solidFill>
                <a:schemeClr val="tx1"/>
              </a:solidFill>
              <a:effectLst/>
              <a:uLnTx/>
              <a:uFillTx/>
              <a:latin typeface="+mn-lt"/>
              <a:ea typeface="Verdana" panose="020B0604030504040204" pitchFamily="34" charset="0"/>
              <a:cs typeface="Verdana" panose="020B0604030504040204" pitchFamily="34" charset="0"/>
            </a:endParaRPr>
          </a:p>
        </p:txBody>
      </p:sp>
      <p:cxnSp>
        <p:nvCxnSpPr>
          <p:cNvPr id="17" name="Straight Connector 16">
            <a:extLst>
              <a:ext uri="{FF2B5EF4-FFF2-40B4-BE49-F238E27FC236}">
                <a16:creationId xmlns:a16="http://schemas.microsoft.com/office/drawing/2014/main" id="{ACF22E96-2770-4E11-BDCA-F54E25684C49}"/>
              </a:ext>
            </a:extLst>
          </p:cNvPr>
          <p:cNvCxnSpPr/>
          <p:nvPr/>
        </p:nvCxnSpPr>
        <p:spPr>
          <a:xfrm>
            <a:off x="757408" y="2247714"/>
            <a:ext cx="351014" cy="577497"/>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0ACE2F78-6A39-46CB-8BF7-01A4AF444232}"/>
              </a:ext>
            </a:extLst>
          </p:cNvPr>
          <p:cNvCxnSpPr/>
          <p:nvPr/>
        </p:nvCxnSpPr>
        <p:spPr>
          <a:xfrm>
            <a:off x="757408" y="3430546"/>
            <a:ext cx="351014" cy="577497"/>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810CB53D-5C57-4CE4-8C17-C4E0065F39E1}"/>
              </a:ext>
            </a:extLst>
          </p:cNvPr>
          <p:cNvCxnSpPr/>
          <p:nvPr/>
        </p:nvCxnSpPr>
        <p:spPr>
          <a:xfrm flipH="1">
            <a:off x="770598" y="2812872"/>
            <a:ext cx="347472" cy="576072"/>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20" name="Oval 22">
            <a:extLst>
              <a:ext uri="{FF2B5EF4-FFF2-40B4-BE49-F238E27FC236}">
                <a16:creationId xmlns:a16="http://schemas.microsoft.com/office/drawing/2014/main" id="{AE861466-3DF9-4B2F-8806-1A64680AED4B}"/>
              </a:ext>
            </a:extLst>
          </p:cNvPr>
          <p:cNvSpPr/>
          <p:nvPr/>
        </p:nvSpPr>
        <p:spPr>
          <a:xfrm>
            <a:off x="585100" y="2055071"/>
            <a:ext cx="320040" cy="320040"/>
          </a:xfrm>
          <a:prstGeom prst="ellipse">
            <a:avLst/>
          </a:prstGeom>
          <a:solidFill>
            <a:schemeClr val="accent5"/>
          </a:solidFill>
          <a:ln w="381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rgbClr val="FFFFFF"/>
              </a:solidFill>
              <a:effectLst/>
              <a:uLnTx/>
              <a:uFillTx/>
              <a:latin typeface="Arial" panose="020B0604020202020204"/>
              <a:ea typeface="+mn-ea"/>
              <a:cs typeface="Arial" panose="020B0604020202020204" pitchFamily="34" charset="0"/>
            </a:endParaRPr>
          </a:p>
        </p:txBody>
      </p:sp>
      <p:sp>
        <p:nvSpPr>
          <p:cNvPr id="21" name="Oval 20">
            <a:extLst>
              <a:ext uri="{FF2B5EF4-FFF2-40B4-BE49-F238E27FC236}">
                <a16:creationId xmlns:a16="http://schemas.microsoft.com/office/drawing/2014/main" id="{8FBEEA70-B564-4D41-9FAB-441E4275E0BE}"/>
              </a:ext>
            </a:extLst>
          </p:cNvPr>
          <p:cNvSpPr/>
          <p:nvPr/>
        </p:nvSpPr>
        <p:spPr>
          <a:xfrm>
            <a:off x="938238" y="2652398"/>
            <a:ext cx="320040" cy="320040"/>
          </a:xfrm>
          <a:prstGeom prst="ellipse">
            <a:avLst/>
          </a:prstGeom>
          <a:solidFill>
            <a:srgbClr val="92D403"/>
          </a:solidFill>
          <a:ln w="381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rgbClr val="FFFFFF"/>
              </a:solidFill>
              <a:effectLst/>
              <a:uLnTx/>
              <a:uFillTx/>
              <a:latin typeface="Arial" panose="020B0604020202020204"/>
              <a:ea typeface="+mn-ea"/>
              <a:cs typeface="Arial" panose="020B0604020202020204" pitchFamily="34" charset="0"/>
            </a:endParaRPr>
          </a:p>
        </p:txBody>
      </p:sp>
      <p:sp>
        <p:nvSpPr>
          <p:cNvPr id="22" name="Oval 22">
            <a:extLst>
              <a:ext uri="{FF2B5EF4-FFF2-40B4-BE49-F238E27FC236}">
                <a16:creationId xmlns:a16="http://schemas.microsoft.com/office/drawing/2014/main" id="{F81682DA-E21C-4786-B2CE-3126D5EC4852}"/>
              </a:ext>
            </a:extLst>
          </p:cNvPr>
          <p:cNvSpPr/>
          <p:nvPr/>
        </p:nvSpPr>
        <p:spPr>
          <a:xfrm>
            <a:off x="585100" y="3249725"/>
            <a:ext cx="320040" cy="320040"/>
          </a:xfrm>
          <a:prstGeom prst="ellipse">
            <a:avLst/>
          </a:prstGeom>
          <a:solidFill>
            <a:schemeClr val="accent5"/>
          </a:solidFill>
          <a:ln w="38100" cap="flat" cmpd="sng" algn="ctr">
            <a:noFill/>
            <a:prstDash val="solid"/>
          </a:ln>
          <a:effectLst/>
        </p:spPr>
        <p:txBody>
          <a:bodyPr rtlCol="0" anchor="ctr"/>
          <a:lstStyle/>
          <a:p>
            <a:pPr algn="ctr"/>
            <a:endParaRPr lang="en-US" sz="2400" kern="0" dirty="0">
              <a:solidFill>
                <a:srgbClr val="FFFFFF"/>
              </a:solidFill>
              <a:latin typeface="Arial" panose="020B0604020202020204"/>
              <a:cs typeface="Arial" panose="020B0604020202020204" pitchFamily="34" charset="0"/>
            </a:endParaRPr>
          </a:p>
        </p:txBody>
      </p:sp>
      <p:sp>
        <p:nvSpPr>
          <p:cNvPr id="23" name="Oval 22">
            <a:extLst>
              <a:ext uri="{FF2B5EF4-FFF2-40B4-BE49-F238E27FC236}">
                <a16:creationId xmlns:a16="http://schemas.microsoft.com/office/drawing/2014/main" id="{345172B8-1128-4119-B146-99576C83C27B}"/>
              </a:ext>
            </a:extLst>
          </p:cNvPr>
          <p:cNvSpPr/>
          <p:nvPr/>
        </p:nvSpPr>
        <p:spPr>
          <a:xfrm>
            <a:off x="938238" y="3847052"/>
            <a:ext cx="320040" cy="320040"/>
          </a:xfrm>
          <a:prstGeom prst="ellipse">
            <a:avLst/>
          </a:prstGeom>
          <a:solidFill>
            <a:srgbClr val="92D403"/>
          </a:solidFill>
          <a:ln w="381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rgbClr val="FFFFFF"/>
              </a:solidFill>
              <a:effectLst/>
              <a:uLnTx/>
              <a:uFillTx/>
              <a:latin typeface="Arial" panose="020B0604020202020204"/>
              <a:ea typeface="+mn-ea"/>
              <a:cs typeface="Arial" panose="020B0604020202020204" pitchFamily="34" charset="0"/>
            </a:endParaRPr>
          </a:p>
        </p:txBody>
      </p:sp>
      <p:cxnSp>
        <p:nvCxnSpPr>
          <p:cNvPr id="24" name="Straight Connector 23">
            <a:extLst>
              <a:ext uri="{FF2B5EF4-FFF2-40B4-BE49-F238E27FC236}">
                <a16:creationId xmlns:a16="http://schemas.microsoft.com/office/drawing/2014/main" id="{89522D14-CEE1-48B6-A97E-FFCCE0634C60}"/>
              </a:ext>
            </a:extLst>
          </p:cNvPr>
          <p:cNvCxnSpPr/>
          <p:nvPr/>
        </p:nvCxnSpPr>
        <p:spPr>
          <a:xfrm>
            <a:off x="745216" y="4698514"/>
            <a:ext cx="351014" cy="577497"/>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25" name="Oval 22">
            <a:extLst>
              <a:ext uri="{FF2B5EF4-FFF2-40B4-BE49-F238E27FC236}">
                <a16:creationId xmlns:a16="http://schemas.microsoft.com/office/drawing/2014/main" id="{97A4EE5A-0792-4D11-9F1D-E330A25D6C16}"/>
              </a:ext>
            </a:extLst>
          </p:cNvPr>
          <p:cNvSpPr/>
          <p:nvPr/>
        </p:nvSpPr>
        <p:spPr>
          <a:xfrm>
            <a:off x="572908" y="4517693"/>
            <a:ext cx="320040" cy="320040"/>
          </a:xfrm>
          <a:prstGeom prst="ellipse">
            <a:avLst/>
          </a:prstGeom>
          <a:solidFill>
            <a:schemeClr val="accent5"/>
          </a:solidFill>
          <a:ln w="38100" cap="flat" cmpd="sng" algn="ctr">
            <a:noFill/>
            <a:prstDash val="solid"/>
          </a:ln>
          <a:effectLst/>
        </p:spPr>
        <p:txBody>
          <a:bodyPr rtlCol="0" anchor="ctr"/>
          <a:lstStyle/>
          <a:p>
            <a:pPr algn="ctr"/>
            <a:endParaRPr lang="en-US" sz="2400" kern="0" dirty="0">
              <a:solidFill>
                <a:srgbClr val="FFFFFF"/>
              </a:solidFill>
              <a:latin typeface="Arial" panose="020B0604020202020204"/>
              <a:cs typeface="Arial" panose="020B0604020202020204" pitchFamily="34" charset="0"/>
            </a:endParaRPr>
          </a:p>
        </p:txBody>
      </p:sp>
      <p:sp>
        <p:nvSpPr>
          <p:cNvPr id="26" name="Oval 22">
            <a:extLst>
              <a:ext uri="{FF2B5EF4-FFF2-40B4-BE49-F238E27FC236}">
                <a16:creationId xmlns:a16="http://schemas.microsoft.com/office/drawing/2014/main" id="{C1B5EE79-9FBD-4CB0-A375-22BC6516BDA8}"/>
              </a:ext>
            </a:extLst>
          </p:cNvPr>
          <p:cNvSpPr/>
          <p:nvPr/>
        </p:nvSpPr>
        <p:spPr>
          <a:xfrm>
            <a:off x="938238" y="5115020"/>
            <a:ext cx="320040" cy="320040"/>
          </a:xfrm>
          <a:prstGeom prst="ellipse">
            <a:avLst/>
          </a:prstGeom>
          <a:solidFill>
            <a:srgbClr val="92D403"/>
          </a:solidFill>
          <a:ln w="381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rgbClr val="FFFFFF"/>
              </a:solidFill>
              <a:effectLst/>
              <a:uLnTx/>
              <a:uFillTx/>
              <a:latin typeface="Arial" panose="020B0604020202020204"/>
              <a:ea typeface="+mn-ea"/>
              <a:cs typeface="Arial" panose="020B0604020202020204" pitchFamily="34" charset="0"/>
            </a:endParaRPr>
          </a:p>
        </p:txBody>
      </p:sp>
    </p:spTree>
    <p:extLst>
      <p:ext uri="{BB962C8B-B14F-4D97-AF65-F5344CB8AC3E}">
        <p14:creationId xmlns:p14="http://schemas.microsoft.com/office/powerpoint/2010/main" val="27327456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589045" y="637947"/>
            <a:ext cx="7952104" cy="0"/>
          </a:xfrm>
          <a:prstGeom prst="line">
            <a:avLst/>
          </a:prstGeom>
          <a:ln w="9525"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a:off x="589045" y="1077791"/>
            <a:ext cx="7952104" cy="0"/>
          </a:xfrm>
          <a:prstGeom prst="line">
            <a:avLst/>
          </a:prstGeom>
          <a:ln w="9525"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sp>
        <p:nvSpPr>
          <p:cNvPr id="2" name="TextBox 1"/>
          <p:cNvSpPr txBox="1"/>
          <p:nvPr/>
        </p:nvSpPr>
        <p:spPr>
          <a:xfrm>
            <a:off x="589045" y="645400"/>
            <a:ext cx="2354875" cy="400110"/>
          </a:xfrm>
          <a:prstGeom prst="rect">
            <a:avLst/>
          </a:prstGeom>
          <a:noFill/>
        </p:spPr>
        <p:txBody>
          <a:bodyPr wrap="none" rtlCol="0">
            <a:spAutoFit/>
          </a:bodyPr>
          <a:lstStyle/>
          <a:p>
            <a:r>
              <a:rPr lang="en-US" sz="2000" b="1" dirty="0"/>
              <a:t>COMPUTER SCIENCE</a:t>
            </a:r>
          </a:p>
        </p:txBody>
      </p:sp>
      <p:sp>
        <p:nvSpPr>
          <p:cNvPr id="11" name="TextBox 10"/>
          <p:cNvSpPr txBox="1"/>
          <p:nvPr/>
        </p:nvSpPr>
        <p:spPr>
          <a:xfrm>
            <a:off x="589045" y="1315523"/>
            <a:ext cx="5961953" cy="707886"/>
          </a:xfrm>
          <a:prstGeom prst="rect">
            <a:avLst/>
          </a:prstGeom>
          <a:noFill/>
        </p:spPr>
        <p:txBody>
          <a:bodyPr wrap="none" rtlCol="0">
            <a:spAutoFit/>
          </a:bodyPr>
          <a:lstStyle/>
          <a:p>
            <a:r>
              <a:rPr lang="en-US" sz="4000" b="1" dirty="0"/>
              <a:t>EMBARASSINGLY PARALLEL</a:t>
            </a:r>
          </a:p>
        </p:txBody>
      </p:sp>
      <p:sp>
        <p:nvSpPr>
          <p:cNvPr id="3" name="AutoShape 6" descr="Image result for ruby log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10" descr="Image result for sas logo"/>
          <p:cNvSpPr>
            <a:spLocks noChangeAspect="1" noChangeArrowheads="1"/>
          </p:cNvSpPr>
          <p:nvPr/>
        </p:nvSpPr>
        <p:spPr bwMode="auto">
          <a:xfrm>
            <a:off x="1694687" y="-1483"/>
            <a:ext cx="1699387" cy="70474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a:extLst>
              <a:ext uri="{FF2B5EF4-FFF2-40B4-BE49-F238E27FC236}">
                <a16:creationId xmlns:a16="http://schemas.microsoft.com/office/drawing/2014/main" id="{E9E91973-FA55-4F1F-8E5D-4425888DF832}"/>
              </a:ext>
            </a:extLst>
          </p:cNvPr>
          <p:cNvSpPr txBox="1"/>
          <p:nvPr/>
        </p:nvSpPr>
        <p:spPr>
          <a:xfrm>
            <a:off x="589045" y="2107543"/>
            <a:ext cx="7857846" cy="2031325"/>
          </a:xfrm>
          <a:prstGeom prst="rect">
            <a:avLst/>
          </a:prstGeom>
          <a:noFill/>
        </p:spPr>
        <p:txBody>
          <a:bodyPr wrap="square" rtlCol="0">
            <a:spAutoFit/>
          </a:bodyPr>
          <a:lstStyle/>
          <a:p>
            <a:r>
              <a:rPr lang="en-US" dirty="0"/>
              <a:t>By default, Python and R will only utilize a single CPU. There are instances in data preparation, model development, and visualization where as task has to be applied to multiple items, but they can all be done independently of each other. </a:t>
            </a:r>
          </a:p>
          <a:p>
            <a:endParaRPr lang="en-US" dirty="0"/>
          </a:p>
          <a:p>
            <a:r>
              <a:rPr lang="en-US" dirty="0"/>
              <a:t>In principal all one does is partition and assign each block of data to one of the cores along with the relevant function.  When feasible, parallelized processing can speed up your code by nearly a factor of however many cores are available. </a:t>
            </a:r>
          </a:p>
        </p:txBody>
      </p:sp>
      <p:pic>
        <p:nvPicPr>
          <p:cNvPr id="9" name="Picture 2" descr="Image result for code parallelization python">
            <a:extLst>
              <a:ext uri="{FF2B5EF4-FFF2-40B4-BE49-F238E27FC236}">
                <a16:creationId xmlns:a16="http://schemas.microsoft.com/office/drawing/2014/main" id="{60380774-7918-4C38-AD09-AE3425B4B2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8908" y="4138868"/>
            <a:ext cx="3946185" cy="25732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63723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589045" y="637947"/>
            <a:ext cx="7952104" cy="0"/>
          </a:xfrm>
          <a:prstGeom prst="line">
            <a:avLst/>
          </a:prstGeom>
          <a:ln w="9525"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a:off x="589045" y="1077791"/>
            <a:ext cx="7952104" cy="0"/>
          </a:xfrm>
          <a:prstGeom prst="line">
            <a:avLst/>
          </a:prstGeom>
          <a:ln w="9525"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sp>
        <p:nvSpPr>
          <p:cNvPr id="2" name="TextBox 1"/>
          <p:cNvSpPr txBox="1"/>
          <p:nvPr/>
        </p:nvSpPr>
        <p:spPr>
          <a:xfrm>
            <a:off x="589045" y="645400"/>
            <a:ext cx="833049" cy="400110"/>
          </a:xfrm>
          <a:prstGeom prst="rect">
            <a:avLst/>
          </a:prstGeom>
          <a:noFill/>
        </p:spPr>
        <p:txBody>
          <a:bodyPr wrap="none" rtlCol="0">
            <a:spAutoFit/>
          </a:bodyPr>
          <a:lstStyle/>
          <a:p>
            <a:r>
              <a:rPr lang="en-US" sz="2000" b="1" dirty="0"/>
              <a:t>MATH</a:t>
            </a:r>
          </a:p>
        </p:txBody>
      </p:sp>
      <p:sp>
        <p:nvSpPr>
          <p:cNvPr id="11" name="TextBox 10"/>
          <p:cNvSpPr txBox="1"/>
          <p:nvPr/>
        </p:nvSpPr>
        <p:spPr>
          <a:xfrm>
            <a:off x="589045" y="1315523"/>
            <a:ext cx="7222939" cy="707886"/>
          </a:xfrm>
          <a:prstGeom prst="rect">
            <a:avLst/>
          </a:prstGeom>
          <a:noFill/>
        </p:spPr>
        <p:txBody>
          <a:bodyPr wrap="none" rtlCol="0">
            <a:spAutoFit/>
          </a:bodyPr>
          <a:lstStyle/>
          <a:p>
            <a:r>
              <a:rPr lang="en-US" sz="4000" b="1" dirty="0"/>
              <a:t>WHAT IS A WEIGHTED AVERAGE?</a:t>
            </a:r>
          </a:p>
        </p:txBody>
      </p:sp>
      <p:sp>
        <p:nvSpPr>
          <p:cNvPr id="3" name="AutoShape 6" descr="Image result for ruby log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10" descr="Image result for sas logo"/>
          <p:cNvSpPr>
            <a:spLocks noChangeAspect="1" noChangeArrowheads="1"/>
          </p:cNvSpPr>
          <p:nvPr/>
        </p:nvSpPr>
        <p:spPr bwMode="auto">
          <a:xfrm>
            <a:off x="1694687" y="-1483"/>
            <a:ext cx="1699387" cy="70474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TextBox 9"/>
          <p:cNvSpPr txBox="1"/>
          <p:nvPr/>
        </p:nvSpPr>
        <p:spPr>
          <a:xfrm>
            <a:off x="589045" y="2107543"/>
            <a:ext cx="7857846" cy="1200329"/>
          </a:xfrm>
          <a:prstGeom prst="rect">
            <a:avLst/>
          </a:prstGeom>
          <a:noFill/>
        </p:spPr>
        <p:txBody>
          <a:bodyPr wrap="square" rtlCol="0">
            <a:spAutoFit/>
          </a:bodyPr>
          <a:lstStyle/>
          <a:p>
            <a:r>
              <a:rPr lang="en-US" dirty="0"/>
              <a:t>A weighted average is an average where values can be summed by different weights.</a:t>
            </a:r>
          </a:p>
          <a:p>
            <a:endParaRPr lang="en-US" dirty="0"/>
          </a:p>
          <a:p>
            <a:r>
              <a:rPr lang="en-US" dirty="0"/>
              <a:t>A weighted average where all weights are the same is a standard average.</a:t>
            </a:r>
          </a:p>
        </p:txBody>
      </p:sp>
      <p:graphicFrame>
        <p:nvGraphicFramePr>
          <p:cNvPr id="13" name="Table 12">
            <a:extLst>
              <a:ext uri="{FF2B5EF4-FFF2-40B4-BE49-F238E27FC236}">
                <a16:creationId xmlns:a16="http://schemas.microsoft.com/office/drawing/2014/main" id="{B7264C45-024F-4463-84D1-CA5FFDC83D48}"/>
              </a:ext>
            </a:extLst>
          </p:cNvPr>
          <p:cNvGraphicFramePr>
            <a:graphicFrameLocks noGrp="1"/>
          </p:cNvGraphicFramePr>
          <p:nvPr>
            <p:extLst>
              <p:ext uri="{D42A27DB-BD31-4B8C-83A1-F6EECF244321}">
                <p14:modId xmlns:p14="http://schemas.microsoft.com/office/powerpoint/2010/main" val="131948659"/>
              </p:ext>
            </p:extLst>
          </p:nvPr>
        </p:nvGraphicFramePr>
        <p:xfrm>
          <a:off x="1524000" y="5018209"/>
          <a:ext cx="6096000" cy="152400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228459882"/>
                    </a:ext>
                  </a:extLst>
                </a:gridCol>
                <a:gridCol w="2032000">
                  <a:extLst>
                    <a:ext uri="{9D8B030D-6E8A-4147-A177-3AD203B41FA5}">
                      <a16:colId xmlns:a16="http://schemas.microsoft.com/office/drawing/2014/main" val="2350586735"/>
                    </a:ext>
                  </a:extLst>
                </a:gridCol>
                <a:gridCol w="2032000">
                  <a:extLst>
                    <a:ext uri="{9D8B030D-6E8A-4147-A177-3AD203B41FA5}">
                      <a16:colId xmlns:a16="http://schemas.microsoft.com/office/drawing/2014/main" val="2902787819"/>
                    </a:ext>
                  </a:extLst>
                </a:gridCol>
              </a:tblGrid>
              <a:tr h="292608">
                <a:tc>
                  <a:txBody>
                    <a:bodyPr/>
                    <a:lstStyle/>
                    <a:p>
                      <a:r>
                        <a:rPr lang="en-US" sz="1400" dirty="0"/>
                        <a:t>X</a:t>
                      </a:r>
                    </a:p>
                  </a:txBody>
                  <a:tcPr/>
                </a:tc>
                <a:tc>
                  <a:txBody>
                    <a:bodyPr/>
                    <a:lstStyle/>
                    <a:p>
                      <a:r>
                        <a:rPr lang="en-US" sz="1400" dirty="0"/>
                        <a:t>Custom weight</a:t>
                      </a:r>
                    </a:p>
                  </a:txBody>
                  <a:tcPr/>
                </a:tc>
                <a:tc>
                  <a:txBody>
                    <a:bodyPr/>
                    <a:lstStyle/>
                    <a:p>
                      <a:r>
                        <a:rPr lang="en-US" sz="1400" dirty="0"/>
                        <a:t>Weighted Value</a:t>
                      </a:r>
                    </a:p>
                  </a:txBody>
                  <a:tcPr/>
                </a:tc>
                <a:extLst>
                  <a:ext uri="{0D108BD9-81ED-4DB2-BD59-A6C34878D82A}">
                    <a16:rowId xmlns:a16="http://schemas.microsoft.com/office/drawing/2014/main" val="847664569"/>
                  </a:ext>
                </a:extLst>
              </a:tr>
              <a:tr h="292608">
                <a:tc>
                  <a:txBody>
                    <a:bodyPr/>
                    <a:lstStyle/>
                    <a:p>
                      <a:r>
                        <a:rPr lang="en-US" sz="1400" dirty="0"/>
                        <a:t>10</a:t>
                      </a:r>
                    </a:p>
                  </a:txBody>
                  <a:tcPr/>
                </a:tc>
                <a:tc>
                  <a:txBody>
                    <a:bodyPr/>
                    <a:lstStyle/>
                    <a:p>
                      <a:r>
                        <a:rPr lang="en-US" sz="1400" dirty="0"/>
                        <a:t>.1</a:t>
                      </a:r>
                    </a:p>
                  </a:txBody>
                  <a:tcPr/>
                </a:tc>
                <a:tc>
                  <a:txBody>
                    <a:bodyPr/>
                    <a:lstStyle/>
                    <a:p>
                      <a:r>
                        <a:rPr lang="en-US" sz="1400" dirty="0"/>
                        <a:t>1</a:t>
                      </a:r>
                    </a:p>
                  </a:txBody>
                  <a:tcPr/>
                </a:tc>
                <a:extLst>
                  <a:ext uri="{0D108BD9-81ED-4DB2-BD59-A6C34878D82A}">
                    <a16:rowId xmlns:a16="http://schemas.microsoft.com/office/drawing/2014/main" val="2819358544"/>
                  </a:ext>
                </a:extLst>
              </a:tr>
              <a:tr h="292608">
                <a:tc>
                  <a:txBody>
                    <a:bodyPr/>
                    <a:lstStyle/>
                    <a:p>
                      <a:r>
                        <a:rPr lang="en-US" sz="1400" dirty="0"/>
                        <a:t>15</a:t>
                      </a:r>
                    </a:p>
                  </a:txBody>
                  <a:tcPr/>
                </a:tc>
                <a:tc>
                  <a:txBody>
                    <a:bodyPr/>
                    <a:lstStyle/>
                    <a:p>
                      <a:r>
                        <a:rPr lang="en-US" sz="1400" dirty="0"/>
                        <a:t>.5</a:t>
                      </a:r>
                    </a:p>
                  </a:txBody>
                  <a:tcPr/>
                </a:tc>
                <a:tc>
                  <a:txBody>
                    <a:bodyPr/>
                    <a:lstStyle/>
                    <a:p>
                      <a:r>
                        <a:rPr lang="en-US" sz="1400" dirty="0"/>
                        <a:t>7.5</a:t>
                      </a:r>
                    </a:p>
                  </a:txBody>
                  <a:tcPr/>
                </a:tc>
                <a:extLst>
                  <a:ext uri="{0D108BD9-81ED-4DB2-BD59-A6C34878D82A}">
                    <a16:rowId xmlns:a16="http://schemas.microsoft.com/office/drawing/2014/main" val="225413945"/>
                  </a:ext>
                </a:extLst>
              </a:tr>
              <a:tr h="292608">
                <a:tc>
                  <a:txBody>
                    <a:bodyPr/>
                    <a:lstStyle/>
                    <a:p>
                      <a:r>
                        <a:rPr lang="en-US" sz="1400" dirty="0"/>
                        <a:t>20</a:t>
                      </a:r>
                    </a:p>
                  </a:txBody>
                  <a:tcPr/>
                </a:tc>
                <a:tc>
                  <a:txBody>
                    <a:bodyPr/>
                    <a:lstStyle/>
                    <a:p>
                      <a:r>
                        <a:rPr lang="en-US" sz="1400" dirty="0"/>
                        <a:t>.4</a:t>
                      </a:r>
                    </a:p>
                  </a:txBody>
                  <a:tcPr/>
                </a:tc>
                <a:tc>
                  <a:txBody>
                    <a:bodyPr/>
                    <a:lstStyle/>
                    <a:p>
                      <a:r>
                        <a:rPr lang="en-US" sz="1400" dirty="0"/>
                        <a:t>8</a:t>
                      </a:r>
                    </a:p>
                  </a:txBody>
                  <a:tcPr/>
                </a:tc>
                <a:extLst>
                  <a:ext uri="{0D108BD9-81ED-4DB2-BD59-A6C34878D82A}">
                    <a16:rowId xmlns:a16="http://schemas.microsoft.com/office/drawing/2014/main" val="457833186"/>
                  </a:ext>
                </a:extLst>
              </a:tr>
              <a:tr h="292608">
                <a:tc>
                  <a:txBody>
                    <a:bodyPr/>
                    <a:lstStyle/>
                    <a:p>
                      <a:r>
                        <a:rPr lang="en-US" sz="1400" dirty="0"/>
                        <a:t>Total</a:t>
                      </a:r>
                    </a:p>
                  </a:txBody>
                  <a:tcPr/>
                </a:tc>
                <a:tc>
                  <a:txBody>
                    <a:bodyPr/>
                    <a:lstStyle/>
                    <a:p>
                      <a:r>
                        <a:rPr lang="en-US" sz="1400" dirty="0"/>
                        <a:t>1</a:t>
                      </a:r>
                    </a:p>
                  </a:txBody>
                  <a:tcPr/>
                </a:tc>
                <a:tc>
                  <a:txBody>
                    <a:bodyPr/>
                    <a:lstStyle/>
                    <a:p>
                      <a:r>
                        <a:rPr lang="en-US" sz="1400" dirty="0"/>
                        <a:t>16.5</a:t>
                      </a:r>
                    </a:p>
                  </a:txBody>
                  <a:tcPr/>
                </a:tc>
                <a:extLst>
                  <a:ext uri="{0D108BD9-81ED-4DB2-BD59-A6C34878D82A}">
                    <a16:rowId xmlns:a16="http://schemas.microsoft.com/office/drawing/2014/main" val="3062832616"/>
                  </a:ext>
                </a:extLst>
              </a:tr>
            </a:tbl>
          </a:graphicData>
        </a:graphic>
      </p:graphicFrame>
      <p:graphicFrame>
        <p:nvGraphicFramePr>
          <p:cNvPr id="14" name="Table 13">
            <a:extLst>
              <a:ext uri="{FF2B5EF4-FFF2-40B4-BE49-F238E27FC236}">
                <a16:creationId xmlns:a16="http://schemas.microsoft.com/office/drawing/2014/main" id="{41970D2B-FA55-4F2A-BCBE-56A89A520AC9}"/>
              </a:ext>
            </a:extLst>
          </p:cNvPr>
          <p:cNvGraphicFramePr>
            <a:graphicFrameLocks noGrp="1"/>
          </p:cNvGraphicFramePr>
          <p:nvPr>
            <p:extLst>
              <p:ext uri="{D42A27DB-BD31-4B8C-83A1-F6EECF244321}">
                <p14:modId xmlns:p14="http://schemas.microsoft.com/office/powerpoint/2010/main" val="2811572759"/>
              </p:ext>
            </p:extLst>
          </p:nvPr>
        </p:nvGraphicFramePr>
        <p:xfrm>
          <a:off x="1517097" y="3391016"/>
          <a:ext cx="6096000" cy="152400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228459882"/>
                    </a:ext>
                  </a:extLst>
                </a:gridCol>
                <a:gridCol w="2032000">
                  <a:extLst>
                    <a:ext uri="{9D8B030D-6E8A-4147-A177-3AD203B41FA5}">
                      <a16:colId xmlns:a16="http://schemas.microsoft.com/office/drawing/2014/main" val="2350586735"/>
                    </a:ext>
                  </a:extLst>
                </a:gridCol>
                <a:gridCol w="2032000">
                  <a:extLst>
                    <a:ext uri="{9D8B030D-6E8A-4147-A177-3AD203B41FA5}">
                      <a16:colId xmlns:a16="http://schemas.microsoft.com/office/drawing/2014/main" val="2902787819"/>
                    </a:ext>
                  </a:extLst>
                </a:gridCol>
              </a:tblGrid>
              <a:tr h="182880">
                <a:tc>
                  <a:txBody>
                    <a:bodyPr/>
                    <a:lstStyle/>
                    <a:p>
                      <a:r>
                        <a:rPr lang="en-US" sz="1400" dirty="0"/>
                        <a:t>X</a:t>
                      </a:r>
                    </a:p>
                  </a:txBody>
                  <a:tcPr/>
                </a:tc>
                <a:tc>
                  <a:txBody>
                    <a:bodyPr/>
                    <a:lstStyle/>
                    <a:p>
                      <a:r>
                        <a:rPr lang="en-US" sz="1400" dirty="0"/>
                        <a:t>Even weight</a:t>
                      </a:r>
                    </a:p>
                  </a:txBody>
                  <a:tcPr/>
                </a:tc>
                <a:tc>
                  <a:txBody>
                    <a:bodyPr/>
                    <a:lstStyle/>
                    <a:p>
                      <a:r>
                        <a:rPr lang="en-US" sz="1400" dirty="0"/>
                        <a:t>Weighted Value</a:t>
                      </a:r>
                    </a:p>
                  </a:txBody>
                  <a:tcPr/>
                </a:tc>
                <a:extLst>
                  <a:ext uri="{0D108BD9-81ED-4DB2-BD59-A6C34878D82A}">
                    <a16:rowId xmlns:a16="http://schemas.microsoft.com/office/drawing/2014/main" val="847664569"/>
                  </a:ext>
                </a:extLst>
              </a:tr>
              <a:tr h="182880">
                <a:tc>
                  <a:txBody>
                    <a:bodyPr/>
                    <a:lstStyle/>
                    <a:p>
                      <a:r>
                        <a:rPr lang="en-US" sz="1400" dirty="0"/>
                        <a:t>10</a:t>
                      </a:r>
                    </a:p>
                  </a:txBody>
                  <a:tcPr/>
                </a:tc>
                <a:tc>
                  <a:txBody>
                    <a:bodyPr/>
                    <a:lstStyle/>
                    <a:p>
                      <a:r>
                        <a:rPr lang="en-US" sz="1400" dirty="0"/>
                        <a:t>1/3</a:t>
                      </a:r>
                    </a:p>
                  </a:txBody>
                  <a:tcPr/>
                </a:tc>
                <a:tc>
                  <a:txBody>
                    <a:bodyPr/>
                    <a:lstStyle/>
                    <a:p>
                      <a:r>
                        <a:rPr lang="en-US" sz="1400" dirty="0"/>
                        <a:t>3.33</a:t>
                      </a:r>
                    </a:p>
                  </a:txBody>
                  <a:tcPr/>
                </a:tc>
                <a:extLst>
                  <a:ext uri="{0D108BD9-81ED-4DB2-BD59-A6C34878D82A}">
                    <a16:rowId xmlns:a16="http://schemas.microsoft.com/office/drawing/2014/main" val="2819358544"/>
                  </a:ext>
                </a:extLst>
              </a:tr>
              <a:tr h="182880">
                <a:tc>
                  <a:txBody>
                    <a:bodyPr/>
                    <a:lstStyle/>
                    <a:p>
                      <a:r>
                        <a:rPr lang="en-US" sz="1400" dirty="0"/>
                        <a:t>15</a:t>
                      </a:r>
                    </a:p>
                  </a:txBody>
                  <a:tcPr/>
                </a:tc>
                <a:tc>
                  <a:txBody>
                    <a:bodyPr/>
                    <a:lstStyle/>
                    <a:p>
                      <a:r>
                        <a:rPr lang="en-US" sz="1400" dirty="0"/>
                        <a:t>1/3</a:t>
                      </a:r>
                    </a:p>
                  </a:txBody>
                  <a:tcPr/>
                </a:tc>
                <a:tc>
                  <a:txBody>
                    <a:bodyPr/>
                    <a:lstStyle/>
                    <a:p>
                      <a:r>
                        <a:rPr lang="en-US" sz="1400" dirty="0"/>
                        <a:t>5.00</a:t>
                      </a:r>
                    </a:p>
                  </a:txBody>
                  <a:tcPr/>
                </a:tc>
                <a:extLst>
                  <a:ext uri="{0D108BD9-81ED-4DB2-BD59-A6C34878D82A}">
                    <a16:rowId xmlns:a16="http://schemas.microsoft.com/office/drawing/2014/main" val="225413945"/>
                  </a:ext>
                </a:extLst>
              </a:tr>
              <a:tr h="182880">
                <a:tc>
                  <a:txBody>
                    <a:bodyPr/>
                    <a:lstStyle/>
                    <a:p>
                      <a:r>
                        <a:rPr lang="en-US" sz="1400" dirty="0"/>
                        <a:t>20</a:t>
                      </a:r>
                    </a:p>
                  </a:txBody>
                  <a:tcPr/>
                </a:tc>
                <a:tc>
                  <a:txBody>
                    <a:bodyPr/>
                    <a:lstStyle/>
                    <a:p>
                      <a:r>
                        <a:rPr lang="en-US" sz="1400" dirty="0"/>
                        <a:t>1/3</a:t>
                      </a:r>
                    </a:p>
                  </a:txBody>
                  <a:tcPr/>
                </a:tc>
                <a:tc>
                  <a:txBody>
                    <a:bodyPr/>
                    <a:lstStyle/>
                    <a:p>
                      <a:r>
                        <a:rPr lang="en-US" sz="1400" dirty="0"/>
                        <a:t>6.66</a:t>
                      </a:r>
                    </a:p>
                  </a:txBody>
                  <a:tcPr/>
                </a:tc>
                <a:extLst>
                  <a:ext uri="{0D108BD9-81ED-4DB2-BD59-A6C34878D82A}">
                    <a16:rowId xmlns:a16="http://schemas.microsoft.com/office/drawing/2014/main" val="457833186"/>
                  </a:ext>
                </a:extLst>
              </a:tr>
              <a:tr h="182880">
                <a:tc>
                  <a:txBody>
                    <a:bodyPr/>
                    <a:lstStyle/>
                    <a:p>
                      <a:r>
                        <a:rPr lang="en-US" sz="1400" dirty="0"/>
                        <a:t>Total</a:t>
                      </a:r>
                    </a:p>
                  </a:txBody>
                  <a:tcPr/>
                </a:tc>
                <a:tc>
                  <a:txBody>
                    <a:bodyPr/>
                    <a:lstStyle/>
                    <a:p>
                      <a:r>
                        <a:rPr lang="en-US" sz="1400" dirty="0"/>
                        <a:t>1</a:t>
                      </a:r>
                    </a:p>
                  </a:txBody>
                  <a:tcPr/>
                </a:tc>
                <a:tc>
                  <a:txBody>
                    <a:bodyPr/>
                    <a:lstStyle/>
                    <a:p>
                      <a:r>
                        <a:rPr lang="en-US" sz="1400" dirty="0"/>
                        <a:t>15</a:t>
                      </a:r>
                    </a:p>
                  </a:txBody>
                  <a:tcPr/>
                </a:tc>
                <a:extLst>
                  <a:ext uri="{0D108BD9-81ED-4DB2-BD59-A6C34878D82A}">
                    <a16:rowId xmlns:a16="http://schemas.microsoft.com/office/drawing/2014/main" val="3062832616"/>
                  </a:ext>
                </a:extLst>
              </a:tr>
            </a:tbl>
          </a:graphicData>
        </a:graphic>
      </p:graphicFrame>
    </p:spTree>
    <p:extLst>
      <p:ext uri="{BB962C8B-B14F-4D97-AF65-F5344CB8AC3E}">
        <p14:creationId xmlns:p14="http://schemas.microsoft.com/office/powerpoint/2010/main" val="39059422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589045" y="637947"/>
            <a:ext cx="7952104" cy="0"/>
          </a:xfrm>
          <a:prstGeom prst="line">
            <a:avLst/>
          </a:prstGeom>
          <a:ln w="9525"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a:off x="589045" y="1077791"/>
            <a:ext cx="7952104" cy="0"/>
          </a:xfrm>
          <a:prstGeom prst="line">
            <a:avLst/>
          </a:prstGeom>
          <a:ln w="9525"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sp>
        <p:nvSpPr>
          <p:cNvPr id="2" name="TextBox 1"/>
          <p:cNvSpPr txBox="1"/>
          <p:nvPr/>
        </p:nvSpPr>
        <p:spPr>
          <a:xfrm>
            <a:off x="589045" y="645400"/>
            <a:ext cx="833049" cy="400110"/>
          </a:xfrm>
          <a:prstGeom prst="rect">
            <a:avLst/>
          </a:prstGeom>
          <a:noFill/>
        </p:spPr>
        <p:txBody>
          <a:bodyPr wrap="none" rtlCol="0">
            <a:spAutoFit/>
          </a:bodyPr>
          <a:lstStyle/>
          <a:p>
            <a:r>
              <a:rPr lang="en-US" sz="2000" b="1" dirty="0"/>
              <a:t>MATH</a:t>
            </a:r>
          </a:p>
        </p:txBody>
      </p:sp>
      <p:sp>
        <p:nvSpPr>
          <p:cNvPr id="11" name="TextBox 10"/>
          <p:cNvSpPr txBox="1"/>
          <p:nvPr/>
        </p:nvSpPr>
        <p:spPr>
          <a:xfrm>
            <a:off x="589045" y="1315523"/>
            <a:ext cx="5258106" cy="707886"/>
          </a:xfrm>
          <a:prstGeom prst="rect">
            <a:avLst/>
          </a:prstGeom>
          <a:noFill/>
        </p:spPr>
        <p:txBody>
          <a:bodyPr wrap="none" rtlCol="0">
            <a:spAutoFit/>
          </a:bodyPr>
          <a:lstStyle/>
          <a:p>
            <a:r>
              <a:rPr lang="en-US" sz="4000" b="1" dirty="0"/>
              <a:t>WHAT IS A DERIVATIVE?</a:t>
            </a:r>
          </a:p>
        </p:txBody>
      </p:sp>
      <p:sp>
        <p:nvSpPr>
          <p:cNvPr id="3" name="AutoShape 6" descr="Image result for ruby log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10" descr="Image result for sas logo"/>
          <p:cNvSpPr>
            <a:spLocks noChangeAspect="1" noChangeArrowheads="1"/>
          </p:cNvSpPr>
          <p:nvPr/>
        </p:nvSpPr>
        <p:spPr bwMode="auto">
          <a:xfrm>
            <a:off x="1694687" y="-1483"/>
            <a:ext cx="1699387" cy="70474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TextBox 9"/>
          <p:cNvSpPr txBox="1"/>
          <p:nvPr/>
        </p:nvSpPr>
        <p:spPr>
          <a:xfrm>
            <a:off x="589045" y="2107543"/>
            <a:ext cx="7857846" cy="646331"/>
          </a:xfrm>
          <a:prstGeom prst="rect">
            <a:avLst/>
          </a:prstGeom>
          <a:noFill/>
        </p:spPr>
        <p:txBody>
          <a:bodyPr wrap="square" rtlCol="0">
            <a:spAutoFit/>
          </a:bodyPr>
          <a:lstStyle/>
          <a:p>
            <a:r>
              <a:rPr lang="en-US" dirty="0"/>
              <a:t>A derivative is one of the two primary operations in calculus and is defined is the rate of change of a function at a given point:</a:t>
            </a:r>
          </a:p>
        </p:txBody>
      </p:sp>
      <p:pic>
        <p:nvPicPr>
          <p:cNvPr id="12" name="Picture 6" descr="Image result for what is a derivative in math">
            <a:extLst>
              <a:ext uri="{FF2B5EF4-FFF2-40B4-BE49-F238E27FC236}">
                <a16:creationId xmlns:a16="http://schemas.microsoft.com/office/drawing/2014/main" id="{2BD17342-4431-4CC9-8B7E-6CC6587E0EB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48542"/>
          <a:stretch/>
        </p:blipFill>
        <p:spPr bwMode="auto">
          <a:xfrm>
            <a:off x="1336122" y="3053160"/>
            <a:ext cx="6457950" cy="1869278"/>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7AEE6D2B-2A9D-4D4B-8853-E742E275447D}"/>
              </a:ext>
            </a:extLst>
          </p:cNvPr>
          <p:cNvSpPr txBox="1"/>
          <p:nvPr/>
        </p:nvSpPr>
        <p:spPr>
          <a:xfrm>
            <a:off x="589045" y="5457043"/>
            <a:ext cx="7857846" cy="646331"/>
          </a:xfrm>
          <a:prstGeom prst="rect">
            <a:avLst/>
          </a:prstGeom>
          <a:noFill/>
        </p:spPr>
        <p:txBody>
          <a:bodyPr wrap="square" rtlCol="0">
            <a:spAutoFit/>
          </a:bodyPr>
          <a:lstStyle/>
          <a:p>
            <a:r>
              <a:rPr lang="en-US" dirty="0"/>
              <a:t>This is used in optimization to either find closed form solutions to minimize loss, or estimate step “direction” in gradient descent optimization.</a:t>
            </a:r>
          </a:p>
        </p:txBody>
      </p:sp>
    </p:spTree>
    <p:extLst>
      <p:ext uri="{BB962C8B-B14F-4D97-AF65-F5344CB8AC3E}">
        <p14:creationId xmlns:p14="http://schemas.microsoft.com/office/powerpoint/2010/main" val="36449984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589045" y="637947"/>
            <a:ext cx="7952104" cy="0"/>
          </a:xfrm>
          <a:prstGeom prst="line">
            <a:avLst/>
          </a:prstGeom>
          <a:ln w="9525"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a:off x="589045" y="1077791"/>
            <a:ext cx="7952104" cy="0"/>
          </a:xfrm>
          <a:prstGeom prst="line">
            <a:avLst/>
          </a:prstGeom>
          <a:ln w="9525"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sp>
        <p:nvSpPr>
          <p:cNvPr id="2" name="TextBox 1"/>
          <p:cNvSpPr txBox="1"/>
          <p:nvPr/>
        </p:nvSpPr>
        <p:spPr>
          <a:xfrm>
            <a:off x="589045" y="645400"/>
            <a:ext cx="833049" cy="400110"/>
          </a:xfrm>
          <a:prstGeom prst="rect">
            <a:avLst/>
          </a:prstGeom>
          <a:noFill/>
        </p:spPr>
        <p:txBody>
          <a:bodyPr wrap="none" rtlCol="0">
            <a:spAutoFit/>
          </a:bodyPr>
          <a:lstStyle/>
          <a:p>
            <a:r>
              <a:rPr lang="en-US" sz="2000" b="1" dirty="0"/>
              <a:t>MATH</a:t>
            </a:r>
          </a:p>
        </p:txBody>
      </p:sp>
      <p:sp>
        <p:nvSpPr>
          <p:cNvPr id="11" name="TextBox 10"/>
          <p:cNvSpPr txBox="1"/>
          <p:nvPr/>
        </p:nvSpPr>
        <p:spPr>
          <a:xfrm>
            <a:off x="589045" y="1315523"/>
            <a:ext cx="5258106" cy="707886"/>
          </a:xfrm>
          <a:prstGeom prst="rect">
            <a:avLst/>
          </a:prstGeom>
          <a:noFill/>
        </p:spPr>
        <p:txBody>
          <a:bodyPr wrap="none" rtlCol="0">
            <a:spAutoFit/>
          </a:bodyPr>
          <a:lstStyle/>
          <a:p>
            <a:r>
              <a:rPr lang="en-US" sz="4000" b="1" dirty="0"/>
              <a:t>WHAT IS A DERIVATIVE?</a:t>
            </a:r>
          </a:p>
        </p:txBody>
      </p:sp>
      <p:sp>
        <p:nvSpPr>
          <p:cNvPr id="3" name="AutoShape 6" descr="Image result for ruby log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10" descr="Image result for sas logo"/>
          <p:cNvSpPr>
            <a:spLocks noChangeAspect="1" noChangeArrowheads="1"/>
          </p:cNvSpPr>
          <p:nvPr/>
        </p:nvSpPr>
        <p:spPr bwMode="auto">
          <a:xfrm>
            <a:off x="1694687" y="-1483"/>
            <a:ext cx="1699387" cy="70474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3" name="Picture 2" descr="https://www.wikihow.com/images/c/cc/Tangent_animation.gif">
            <a:extLst>
              <a:ext uri="{FF2B5EF4-FFF2-40B4-BE49-F238E27FC236}">
                <a16:creationId xmlns:a16="http://schemas.microsoft.com/office/drawing/2014/main" id="{01CB8FC9-F4B5-47D3-805F-DF955439B1AD}"/>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2150364" y="2293073"/>
            <a:ext cx="4843272" cy="38019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32810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589045" y="637947"/>
            <a:ext cx="7952104" cy="0"/>
          </a:xfrm>
          <a:prstGeom prst="line">
            <a:avLst/>
          </a:prstGeom>
          <a:ln w="9525"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a:off x="589045" y="1077791"/>
            <a:ext cx="7952104" cy="0"/>
          </a:xfrm>
          <a:prstGeom prst="line">
            <a:avLst/>
          </a:prstGeom>
          <a:ln w="9525"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sp>
        <p:nvSpPr>
          <p:cNvPr id="2" name="TextBox 1"/>
          <p:cNvSpPr txBox="1"/>
          <p:nvPr/>
        </p:nvSpPr>
        <p:spPr>
          <a:xfrm>
            <a:off x="589045" y="645400"/>
            <a:ext cx="833049" cy="400110"/>
          </a:xfrm>
          <a:prstGeom prst="rect">
            <a:avLst/>
          </a:prstGeom>
          <a:noFill/>
        </p:spPr>
        <p:txBody>
          <a:bodyPr wrap="none" rtlCol="0">
            <a:spAutoFit/>
          </a:bodyPr>
          <a:lstStyle/>
          <a:p>
            <a:r>
              <a:rPr lang="en-US" sz="2000" b="1" dirty="0"/>
              <a:t>MATH</a:t>
            </a:r>
          </a:p>
        </p:txBody>
      </p:sp>
      <p:sp>
        <p:nvSpPr>
          <p:cNvPr id="11" name="TextBox 10"/>
          <p:cNvSpPr txBox="1"/>
          <p:nvPr/>
        </p:nvSpPr>
        <p:spPr>
          <a:xfrm>
            <a:off x="589045" y="1315523"/>
            <a:ext cx="5872120" cy="707886"/>
          </a:xfrm>
          <a:prstGeom prst="rect">
            <a:avLst/>
          </a:prstGeom>
          <a:noFill/>
        </p:spPr>
        <p:txBody>
          <a:bodyPr wrap="none" rtlCol="0">
            <a:spAutoFit/>
          </a:bodyPr>
          <a:lstStyle/>
          <a:p>
            <a:r>
              <a:rPr lang="en-US" sz="4000" b="1" dirty="0"/>
              <a:t>WHAT IS THE CHAIN RULE?</a:t>
            </a:r>
          </a:p>
        </p:txBody>
      </p:sp>
      <p:sp>
        <p:nvSpPr>
          <p:cNvPr id="3" name="AutoShape 6" descr="Image result for ruby log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10" descr="Image result for sas logo"/>
          <p:cNvSpPr>
            <a:spLocks noChangeAspect="1" noChangeArrowheads="1"/>
          </p:cNvSpPr>
          <p:nvPr/>
        </p:nvSpPr>
        <p:spPr bwMode="auto">
          <a:xfrm>
            <a:off x="1694687" y="-1483"/>
            <a:ext cx="1699387" cy="70474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TextBox 8">
            <a:extLst>
              <a:ext uri="{FF2B5EF4-FFF2-40B4-BE49-F238E27FC236}">
                <a16:creationId xmlns:a16="http://schemas.microsoft.com/office/drawing/2014/main" id="{87E45881-7351-4286-A096-A33F0A90B5F5}"/>
              </a:ext>
            </a:extLst>
          </p:cNvPr>
          <p:cNvSpPr txBox="1"/>
          <p:nvPr/>
        </p:nvSpPr>
        <p:spPr>
          <a:xfrm>
            <a:off x="589045" y="2107543"/>
            <a:ext cx="7857846" cy="923330"/>
          </a:xfrm>
          <a:prstGeom prst="rect">
            <a:avLst/>
          </a:prstGeom>
          <a:noFill/>
        </p:spPr>
        <p:txBody>
          <a:bodyPr wrap="square" rtlCol="0">
            <a:spAutoFit/>
          </a:bodyPr>
          <a:lstStyle/>
          <a:p>
            <a:r>
              <a:rPr lang="en-US" dirty="0"/>
              <a:t>When taking more complicated derivatives, we can apply the chain rule. This is used throughout deep learning in estimating gradients for earliest layers in networks.</a:t>
            </a:r>
          </a:p>
        </p:txBody>
      </p:sp>
      <p:pic>
        <p:nvPicPr>
          <p:cNvPr id="10" name="Picture 4" descr="https://calcworkshop.com/wp-content/uploads/chain-rule-formula.png">
            <a:extLst>
              <a:ext uri="{FF2B5EF4-FFF2-40B4-BE49-F238E27FC236}">
                <a16:creationId xmlns:a16="http://schemas.microsoft.com/office/drawing/2014/main" id="{E12FD7AF-F2D2-4574-B9F5-D2367FADB49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48392" b="12389"/>
          <a:stretch/>
        </p:blipFill>
        <p:spPr bwMode="auto">
          <a:xfrm>
            <a:off x="1140113" y="3629377"/>
            <a:ext cx="6863775" cy="15142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86166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589045" y="637947"/>
            <a:ext cx="7952104" cy="0"/>
          </a:xfrm>
          <a:prstGeom prst="line">
            <a:avLst/>
          </a:prstGeom>
          <a:ln w="9525"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a:off x="589045" y="1077791"/>
            <a:ext cx="7952104" cy="0"/>
          </a:xfrm>
          <a:prstGeom prst="line">
            <a:avLst/>
          </a:prstGeom>
          <a:ln w="9525"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sp>
        <p:nvSpPr>
          <p:cNvPr id="2" name="TextBox 1"/>
          <p:cNvSpPr txBox="1"/>
          <p:nvPr/>
        </p:nvSpPr>
        <p:spPr>
          <a:xfrm>
            <a:off x="589045" y="645400"/>
            <a:ext cx="833049" cy="400110"/>
          </a:xfrm>
          <a:prstGeom prst="rect">
            <a:avLst/>
          </a:prstGeom>
          <a:noFill/>
        </p:spPr>
        <p:txBody>
          <a:bodyPr wrap="none" rtlCol="0">
            <a:spAutoFit/>
          </a:bodyPr>
          <a:lstStyle/>
          <a:p>
            <a:r>
              <a:rPr lang="en-US" sz="2000" b="1" dirty="0"/>
              <a:t>MATH</a:t>
            </a:r>
          </a:p>
        </p:txBody>
      </p:sp>
      <p:sp>
        <p:nvSpPr>
          <p:cNvPr id="11" name="TextBox 10"/>
          <p:cNvSpPr txBox="1"/>
          <p:nvPr/>
        </p:nvSpPr>
        <p:spPr>
          <a:xfrm>
            <a:off x="589045" y="1315523"/>
            <a:ext cx="5221814" cy="707886"/>
          </a:xfrm>
          <a:prstGeom prst="rect">
            <a:avLst/>
          </a:prstGeom>
          <a:noFill/>
        </p:spPr>
        <p:txBody>
          <a:bodyPr wrap="none" rtlCol="0">
            <a:spAutoFit/>
          </a:bodyPr>
          <a:lstStyle/>
          <a:p>
            <a:r>
              <a:rPr lang="en-US" sz="4000" b="1" dirty="0"/>
              <a:t>WHAT IS AN INTEGRAL?</a:t>
            </a:r>
          </a:p>
        </p:txBody>
      </p:sp>
      <p:sp>
        <p:nvSpPr>
          <p:cNvPr id="3" name="AutoShape 6" descr="Image result for ruby log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10" descr="Image result for sas logo"/>
          <p:cNvSpPr>
            <a:spLocks noChangeAspect="1" noChangeArrowheads="1"/>
          </p:cNvSpPr>
          <p:nvPr/>
        </p:nvSpPr>
        <p:spPr bwMode="auto">
          <a:xfrm>
            <a:off x="1694687" y="-1483"/>
            <a:ext cx="1699387" cy="70474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TextBox 9"/>
          <p:cNvSpPr txBox="1"/>
          <p:nvPr/>
        </p:nvSpPr>
        <p:spPr>
          <a:xfrm>
            <a:off x="589045" y="2107543"/>
            <a:ext cx="7857846" cy="923330"/>
          </a:xfrm>
          <a:prstGeom prst="rect">
            <a:avLst/>
          </a:prstGeom>
          <a:noFill/>
        </p:spPr>
        <p:txBody>
          <a:bodyPr wrap="square" rtlCol="0">
            <a:spAutoFit/>
          </a:bodyPr>
          <a:lstStyle/>
          <a:p>
            <a:r>
              <a:rPr lang="en-US" dirty="0"/>
              <a:t>Integration is the second main operation of calculus, the inverse of differentiation. Definite integrals (over a finite interval) represent the signed area under (or above!) the function.</a:t>
            </a:r>
          </a:p>
        </p:txBody>
      </p:sp>
      <p:sp>
        <p:nvSpPr>
          <p:cNvPr id="15" name="TextBox 14">
            <a:extLst>
              <a:ext uri="{FF2B5EF4-FFF2-40B4-BE49-F238E27FC236}">
                <a16:creationId xmlns:a16="http://schemas.microsoft.com/office/drawing/2014/main" id="{7AEE6D2B-2A9D-4D4B-8853-E742E275447D}"/>
              </a:ext>
            </a:extLst>
          </p:cNvPr>
          <p:cNvSpPr txBox="1"/>
          <p:nvPr/>
        </p:nvSpPr>
        <p:spPr>
          <a:xfrm>
            <a:off x="589045" y="5686352"/>
            <a:ext cx="7857846" cy="646331"/>
          </a:xfrm>
          <a:prstGeom prst="rect">
            <a:avLst/>
          </a:prstGeom>
          <a:noFill/>
        </p:spPr>
        <p:txBody>
          <a:bodyPr wrap="square" rtlCol="0">
            <a:spAutoFit/>
          </a:bodyPr>
          <a:lstStyle/>
          <a:p>
            <a:r>
              <a:rPr lang="en-US" dirty="0"/>
              <a:t>Some of the places integrals are used in machine learning are expectation, stochastic gradient descent, reinforcement learning.</a:t>
            </a:r>
          </a:p>
        </p:txBody>
      </p:sp>
      <p:pic>
        <p:nvPicPr>
          <p:cNvPr id="13" name="Picture 2" descr="https://lh3.googleusercontent.com/proxy/XORqyha5isWA184KbNLqgpvIExw9KsJ6neGV6QPJ2HwEhuF_Up7-94-gHY8lcM0Yym2a0989VYGmabGW8RtRP5J7tm7aAMAf3uRxgzJJLtUjueFN">
            <a:extLst>
              <a:ext uri="{FF2B5EF4-FFF2-40B4-BE49-F238E27FC236}">
                <a16:creationId xmlns:a16="http://schemas.microsoft.com/office/drawing/2014/main" id="{B45526E2-5A4C-4328-95EA-02B0253DA3C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297" t="16357" r="-2297" b="-3774"/>
          <a:stretch/>
        </p:blipFill>
        <p:spPr bwMode="auto">
          <a:xfrm>
            <a:off x="1917469" y="2893159"/>
            <a:ext cx="5309062" cy="27556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35196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589045" y="637947"/>
            <a:ext cx="7952104" cy="0"/>
          </a:xfrm>
          <a:prstGeom prst="line">
            <a:avLst/>
          </a:prstGeom>
          <a:ln w="9525"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a:off x="589045" y="1077791"/>
            <a:ext cx="7952104" cy="0"/>
          </a:xfrm>
          <a:prstGeom prst="line">
            <a:avLst/>
          </a:prstGeom>
          <a:ln w="9525"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sp>
        <p:nvSpPr>
          <p:cNvPr id="2" name="TextBox 1"/>
          <p:cNvSpPr txBox="1"/>
          <p:nvPr/>
        </p:nvSpPr>
        <p:spPr>
          <a:xfrm>
            <a:off x="589045" y="645400"/>
            <a:ext cx="833049" cy="400110"/>
          </a:xfrm>
          <a:prstGeom prst="rect">
            <a:avLst/>
          </a:prstGeom>
          <a:noFill/>
        </p:spPr>
        <p:txBody>
          <a:bodyPr wrap="none" rtlCol="0">
            <a:spAutoFit/>
          </a:bodyPr>
          <a:lstStyle/>
          <a:p>
            <a:r>
              <a:rPr lang="en-US" sz="2000" b="1" dirty="0"/>
              <a:t>MATH</a:t>
            </a:r>
          </a:p>
        </p:txBody>
      </p:sp>
      <p:sp>
        <p:nvSpPr>
          <p:cNvPr id="11" name="TextBox 10"/>
          <p:cNvSpPr txBox="1"/>
          <p:nvPr/>
        </p:nvSpPr>
        <p:spPr>
          <a:xfrm>
            <a:off x="589045" y="1315523"/>
            <a:ext cx="6896247" cy="1323439"/>
          </a:xfrm>
          <a:prstGeom prst="rect">
            <a:avLst/>
          </a:prstGeom>
          <a:noFill/>
        </p:spPr>
        <p:txBody>
          <a:bodyPr wrap="none" rtlCol="0">
            <a:spAutoFit/>
          </a:bodyPr>
          <a:lstStyle/>
          <a:p>
            <a:r>
              <a:rPr lang="en-US" sz="4000" b="1" dirty="0"/>
              <a:t>WHAT KINDS OF NUMBERS ARE</a:t>
            </a:r>
          </a:p>
          <a:p>
            <a:r>
              <a:rPr lang="en-US" sz="4000" b="1" dirty="0"/>
              <a:t>THERE?</a:t>
            </a:r>
          </a:p>
        </p:txBody>
      </p:sp>
      <p:sp>
        <p:nvSpPr>
          <p:cNvPr id="3" name="AutoShape 6" descr="Image result for ruby log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10" descr="Image result for sas logo"/>
          <p:cNvSpPr>
            <a:spLocks noChangeAspect="1" noChangeArrowheads="1"/>
          </p:cNvSpPr>
          <p:nvPr/>
        </p:nvSpPr>
        <p:spPr bwMode="auto">
          <a:xfrm>
            <a:off x="1694687" y="-1483"/>
            <a:ext cx="1699387" cy="70474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TextBox 11">
            <a:extLst>
              <a:ext uri="{FF2B5EF4-FFF2-40B4-BE49-F238E27FC236}">
                <a16:creationId xmlns:a16="http://schemas.microsoft.com/office/drawing/2014/main" id="{917E6D48-986E-42BF-9E52-3A51E2EA6D58}"/>
              </a:ext>
            </a:extLst>
          </p:cNvPr>
          <p:cNvSpPr txBox="1"/>
          <p:nvPr/>
        </p:nvSpPr>
        <p:spPr>
          <a:xfrm>
            <a:off x="589045" y="2876693"/>
            <a:ext cx="7857846" cy="3416320"/>
          </a:xfrm>
          <a:prstGeom prst="rect">
            <a:avLst/>
          </a:prstGeom>
          <a:noFill/>
        </p:spPr>
        <p:txBody>
          <a:bodyPr wrap="square" rtlCol="0">
            <a:spAutoFit/>
          </a:bodyPr>
          <a:lstStyle/>
          <a:p>
            <a:r>
              <a:rPr lang="en-US" dirty="0"/>
              <a:t>To understand the output type we want for our problem, our data should map to a set of potential responses. </a:t>
            </a:r>
          </a:p>
          <a:p>
            <a:endParaRPr lang="en-US" dirty="0"/>
          </a:p>
          <a:p>
            <a:r>
              <a:rPr lang="en-US" b="1" dirty="0"/>
              <a:t>Finite: </a:t>
            </a:r>
            <a:r>
              <a:rPr lang="en-US" dirty="0"/>
              <a:t>Has a set size (cardinality) that is some element of the natural numbers, e.g. {0,1,2,3}, {Yes, No}, {green, yellow, blue}. All finite sets are countable.</a:t>
            </a:r>
          </a:p>
          <a:p>
            <a:endParaRPr lang="en-US" dirty="0"/>
          </a:p>
          <a:p>
            <a:r>
              <a:rPr lang="en-US" b="1" dirty="0"/>
              <a:t>Infinite: </a:t>
            </a:r>
            <a:r>
              <a:rPr lang="en-US" dirty="0"/>
              <a:t>A set that is not finite. e.g. {0, 1, 2, …}, [0, ∞), (- ∞, ∞), [0, 10]</a:t>
            </a:r>
          </a:p>
          <a:p>
            <a:endParaRPr lang="en-US" dirty="0"/>
          </a:p>
          <a:p>
            <a:r>
              <a:rPr lang="en-US" b="1" dirty="0"/>
              <a:t>Countable: </a:t>
            </a:r>
            <a:r>
              <a:rPr lang="en-US" dirty="0"/>
              <a:t>Number of elements is either finite {green, yellow, blue}, or a countably infinite set e.g. {0, 0.5, 1, 1.5, 2, …}</a:t>
            </a:r>
          </a:p>
          <a:p>
            <a:endParaRPr lang="en-US" dirty="0"/>
          </a:p>
          <a:p>
            <a:r>
              <a:rPr lang="en-US" b="1" dirty="0"/>
              <a:t>Uncountable: </a:t>
            </a:r>
            <a:r>
              <a:rPr lang="en-US" dirty="0"/>
              <a:t>A set that has too many elements to be countable e.g. [0,1] (- ∞, ∞)</a:t>
            </a:r>
          </a:p>
        </p:txBody>
      </p:sp>
    </p:spTree>
    <p:extLst>
      <p:ext uri="{BB962C8B-B14F-4D97-AF65-F5344CB8AC3E}">
        <p14:creationId xmlns:p14="http://schemas.microsoft.com/office/powerpoint/2010/main" val="35414216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589045" y="637947"/>
            <a:ext cx="7952104" cy="0"/>
          </a:xfrm>
          <a:prstGeom prst="line">
            <a:avLst/>
          </a:prstGeom>
          <a:ln w="9525"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a:off x="589045" y="1077791"/>
            <a:ext cx="7952104" cy="0"/>
          </a:xfrm>
          <a:prstGeom prst="line">
            <a:avLst/>
          </a:prstGeom>
          <a:ln w="9525"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sp>
        <p:nvSpPr>
          <p:cNvPr id="2" name="TextBox 1"/>
          <p:cNvSpPr txBox="1"/>
          <p:nvPr/>
        </p:nvSpPr>
        <p:spPr>
          <a:xfrm>
            <a:off x="589045" y="645400"/>
            <a:ext cx="1314462" cy="400110"/>
          </a:xfrm>
          <a:prstGeom prst="rect">
            <a:avLst/>
          </a:prstGeom>
          <a:noFill/>
        </p:spPr>
        <p:txBody>
          <a:bodyPr wrap="none" rtlCol="0">
            <a:spAutoFit/>
          </a:bodyPr>
          <a:lstStyle/>
          <a:p>
            <a:r>
              <a:rPr lang="en-US" sz="2000" b="1" dirty="0"/>
              <a:t>STATISTICS</a:t>
            </a:r>
          </a:p>
        </p:txBody>
      </p:sp>
      <p:sp>
        <p:nvSpPr>
          <p:cNvPr id="11" name="TextBox 10"/>
          <p:cNvSpPr txBox="1"/>
          <p:nvPr/>
        </p:nvSpPr>
        <p:spPr>
          <a:xfrm>
            <a:off x="589045" y="1315523"/>
            <a:ext cx="5134354" cy="707886"/>
          </a:xfrm>
          <a:prstGeom prst="rect">
            <a:avLst/>
          </a:prstGeom>
          <a:noFill/>
        </p:spPr>
        <p:txBody>
          <a:bodyPr wrap="none" rtlCol="0">
            <a:spAutoFit/>
          </a:bodyPr>
          <a:lstStyle/>
          <a:p>
            <a:r>
              <a:rPr lang="en-US" sz="4000" b="1" dirty="0"/>
              <a:t>WHAT IS PROBABILITY?</a:t>
            </a:r>
          </a:p>
        </p:txBody>
      </p:sp>
      <p:sp>
        <p:nvSpPr>
          <p:cNvPr id="3" name="AutoShape 6" descr="Image result for ruby log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10" descr="Image result for sas logo"/>
          <p:cNvSpPr>
            <a:spLocks noChangeAspect="1" noChangeArrowheads="1"/>
          </p:cNvSpPr>
          <p:nvPr/>
        </p:nvSpPr>
        <p:spPr bwMode="auto">
          <a:xfrm>
            <a:off x="1694687" y="-1483"/>
            <a:ext cx="1699387" cy="70474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TextBox 11">
            <a:extLst>
              <a:ext uri="{FF2B5EF4-FFF2-40B4-BE49-F238E27FC236}">
                <a16:creationId xmlns:a16="http://schemas.microsoft.com/office/drawing/2014/main" id="{97A07D25-E26D-4B1A-8459-80FB9F82E3B8}"/>
              </a:ext>
            </a:extLst>
          </p:cNvPr>
          <p:cNvSpPr txBox="1"/>
          <p:nvPr/>
        </p:nvSpPr>
        <p:spPr>
          <a:xfrm>
            <a:off x="589045" y="2107543"/>
            <a:ext cx="7857846" cy="2031325"/>
          </a:xfrm>
          <a:prstGeom prst="rect">
            <a:avLst/>
          </a:prstGeom>
          <a:noFill/>
        </p:spPr>
        <p:txBody>
          <a:bodyPr wrap="square" rtlCol="0">
            <a:spAutoFit/>
          </a:bodyPr>
          <a:lstStyle/>
          <a:p>
            <a:r>
              <a:rPr lang="en-US" dirty="0"/>
              <a:t>The </a:t>
            </a:r>
            <a:r>
              <a:rPr lang="en-US" b="1" dirty="0"/>
              <a:t>Kolmogorov axioms </a:t>
            </a:r>
            <a:r>
              <a:rPr lang="en-US" dirty="0"/>
              <a:t>are the foundation of probability and form the basis for most modern statistics.</a:t>
            </a:r>
          </a:p>
          <a:p>
            <a:endParaRPr lang="en-US" dirty="0"/>
          </a:p>
          <a:p>
            <a:pPr marL="342900" indent="-342900">
              <a:buFont typeface="+mj-lt"/>
              <a:buAutoNum type="arabicPeriod"/>
            </a:pPr>
            <a:r>
              <a:rPr lang="en-US" dirty="0"/>
              <a:t>The probability of any event is bounded inclusively between 0 and 1</a:t>
            </a:r>
          </a:p>
          <a:p>
            <a:pPr marL="342900" indent="-342900">
              <a:buFont typeface="+mj-lt"/>
              <a:buAutoNum type="arabicPeriod"/>
            </a:pPr>
            <a:r>
              <a:rPr lang="en-US" dirty="0"/>
              <a:t>The probability of all possible events sums up to 1</a:t>
            </a:r>
          </a:p>
          <a:p>
            <a:pPr marL="342900" indent="-342900">
              <a:buFont typeface="+mj-lt"/>
              <a:buAutoNum type="arabicPeriod"/>
            </a:pPr>
            <a:r>
              <a:rPr lang="en-US" dirty="0"/>
              <a:t>The sum of probabilities for mutually exclusive events is equal to the probability of any of those events happening.</a:t>
            </a:r>
          </a:p>
        </p:txBody>
      </p:sp>
      <p:graphicFrame>
        <p:nvGraphicFramePr>
          <p:cNvPr id="14" name="Table 13">
            <a:extLst>
              <a:ext uri="{FF2B5EF4-FFF2-40B4-BE49-F238E27FC236}">
                <a16:creationId xmlns:a16="http://schemas.microsoft.com/office/drawing/2014/main" id="{A877A612-DF92-4B50-8457-E48979CA3EDC}"/>
              </a:ext>
            </a:extLst>
          </p:cNvPr>
          <p:cNvGraphicFramePr>
            <a:graphicFrameLocks noGrp="1"/>
          </p:cNvGraphicFramePr>
          <p:nvPr>
            <p:extLst>
              <p:ext uri="{D42A27DB-BD31-4B8C-83A1-F6EECF244321}">
                <p14:modId xmlns:p14="http://schemas.microsoft.com/office/powerpoint/2010/main" val="3767612332"/>
              </p:ext>
            </p:extLst>
          </p:nvPr>
        </p:nvGraphicFramePr>
        <p:xfrm>
          <a:off x="2189706" y="4461970"/>
          <a:ext cx="4764588" cy="1483360"/>
        </p:xfrm>
        <a:graphic>
          <a:graphicData uri="http://schemas.openxmlformats.org/drawingml/2006/table">
            <a:tbl>
              <a:tblPr firstRow="1" bandRow="1">
                <a:tableStyleId>{5C22544A-7EE6-4342-B048-85BDC9FD1C3A}</a:tableStyleId>
              </a:tblPr>
              <a:tblGrid>
                <a:gridCol w="2382294">
                  <a:extLst>
                    <a:ext uri="{9D8B030D-6E8A-4147-A177-3AD203B41FA5}">
                      <a16:colId xmlns:a16="http://schemas.microsoft.com/office/drawing/2014/main" val="2228459882"/>
                    </a:ext>
                  </a:extLst>
                </a:gridCol>
                <a:gridCol w="2382294">
                  <a:extLst>
                    <a:ext uri="{9D8B030D-6E8A-4147-A177-3AD203B41FA5}">
                      <a16:colId xmlns:a16="http://schemas.microsoft.com/office/drawing/2014/main" val="2350586735"/>
                    </a:ext>
                  </a:extLst>
                </a:gridCol>
              </a:tblGrid>
              <a:tr h="370840">
                <a:tc>
                  <a:txBody>
                    <a:bodyPr/>
                    <a:lstStyle/>
                    <a:p>
                      <a:r>
                        <a:rPr lang="en-US" dirty="0"/>
                        <a:t>Color</a:t>
                      </a:r>
                    </a:p>
                  </a:txBody>
                  <a:tcPr/>
                </a:tc>
                <a:tc>
                  <a:txBody>
                    <a:bodyPr/>
                    <a:lstStyle/>
                    <a:p>
                      <a:r>
                        <a:rPr lang="en-US" dirty="0"/>
                        <a:t>Probability</a:t>
                      </a:r>
                    </a:p>
                  </a:txBody>
                  <a:tcPr/>
                </a:tc>
                <a:extLst>
                  <a:ext uri="{0D108BD9-81ED-4DB2-BD59-A6C34878D82A}">
                    <a16:rowId xmlns:a16="http://schemas.microsoft.com/office/drawing/2014/main" val="847664569"/>
                  </a:ext>
                </a:extLst>
              </a:tr>
              <a:tr h="370840">
                <a:tc>
                  <a:txBody>
                    <a:bodyPr/>
                    <a:lstStyle/>
                    <a:p>
                      <a:r>
                        <a:rPr lang="en-US" dirty="0"/>
                        <a:t>Red</a:t>
                      </a:r>
                    </a:p>
                  </a:txBody>
                  <a:tcPr/>
                </a:tc>
                <a:tc>
                  <a:txBody>
                    <a:bodyPr/>
                    <a:lstStyle/>
                    <a:p>
                      <a:r>
                        <a:rPr lang="en-US" dirty="0"/>
                        <a:t>0.5</a:t>
                      </a:r>
                    </a:p>
                  </a:txBody>
                  <a:tcPr/>
                </a:tc>
                <a:extLst>
                  <a:ext uri="{0D108BD9-81ED-4DB2-BD59-A6C34878D82A}">
                    <a16:rowId xmlns:a16="http://schemas.microsoft.com/office/drawing/2014/main" val="2819358544"/>
                  </a:ext>
                </a:extLst>
              </a:tr>
              <a:tr h="370840">
                <a:tc>
                  <a:txBody>
                    <a:bodyPr/>
                    <a:lstStyle/>
                    <a:p>
                      <a:r>
                        <a:rPr lang="en-US" dirty="0"/>
                        <a:t>Blue</a:t>
                      </a:r>
                    </a:p>
                  </a:txBody>
                  <a:tcPr/>
                </a:tc>
                <a:tc>
                  <a:txBody>
                    <a:bodyPr/>
                    <a:lstStyle/>
                    <a:p>
                      <a:r>
                        <a:rPr lang="en-US" dirty="0"/>
                        <a:t>0.3</a:t>
                      </a:r>
                    </a:p>
                  </a:txBody>
                  <a:tcPr/>
                </a:tc>
                <a:extLst>
                  <a:ext uri="{0D108BD9-81ED-4DB2-BD59-A6C34878D82A}">
                    <a16:rowId xmlns:a16="http://schemas.microsoft.com/office/drawing/2014/main" val="225413945"/>
                  </a:ext>
                </a:extLst>
              </a:tr>
              <a:tr h="370840">
                <a:tc>
                  <a:txBody>
                    <a:bodyPr/>
                    <a:lstStyle/>
                    <a:p>
                      <a:r>
                        <a:rPr lang="en-US" dirty="0"/>
                        <a:t>Green</a:t>
                      </a:r>
                    </a:p>
                  </a:txBody>
                  <a:tcPr/>
                </a:tc>
                <a:tc>
                  <a:txBody>
                    <a:bodyPr/>
                    <a:lstStyle/>
                    <a:p>
                      <a:r>
                        <a:rPr lang="en-US" dirty="0"/>
                        <a:t>0.2</a:t>
                      </a:r>
                    </a:p>
                  </a:txBody>
                  <a:tcPr/>
                </a:tc>
                <a:extLst>
                  <a:ext uri="{0D108BD9-81ED-4DB2-BD59-A6C34878D82A}">
                    <a16:rowId xmlns:a16="http://schemas.microsoft.com/office/drawing/2014/main" val="457833186"/>
                  </a:ext>
                </a:extLst>
              </a:tr>
            </a:tbl>
          </a:graphicData>
        </a:graphic>
      </p:graphicFrame>
    </p:spTree>
    <p:extLst>
      <p:ext uri="{BB962C8B-B14F-4D97-AF65-F5344CB8AC3E}">
        <p14:creationId xmlns:p14="http://schemas.microsoft.com/office/powerpoint/2010/main" val="26568307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42975</TotalTime>
  <Words>1340</Words>
  <Application>Microsoft Office PowerPoint</Application>
  <PresentationFormat>On-screen Show (4:3)</PresentationFormat>
  <Paragraphs>157</Paragraphs>
  <Slides>20</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20</vt:i4>
      </vt:variant>
    </vt:vector>
  </HeadingPairs>
  <TitlesOfParts>
    <vt:vector size="23" baseType="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Prappas, Michael</dc:creator>
  <cp:lastModifiedBy>Prappas, Michael</cp:lastModifiedBy>
  <cp:revision>258</cp:revision>
  <dcterms:created xsi:type="dcterms:W3CDTF">2016-10-29T15:35:35Z</dcterms:created>
  <dcterms:modified xsi:type="dcterms:W3CDTF">2020-07-11T17:50:21Z</dcterms:modified>
</cp:coreProperties>
</file>