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86" r:id="rId9"/>
    <p:sldId id="287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9" r:id="rId29"/>
    <p:sldId id="288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91C8E-9E41-4023-9387-59268D223C8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F68B0-3ED1-419A-BEA6-7FC583C251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Clase10: Objetos y Clases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D869AE-22B3-4D0A-88CF-BF84761D8B8B}" type="slidenum">
              <a:rPr lang="es-ES_tradnl" altLang="es-CL" sz="1200"/>
              <a:pPr/>
              <a:t>3</a:t>
            </a:fld>
            <a:endParaRPr lang="es-ES_tradnl" altLang="es-CL" sz="1200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222022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Clase10: Objetos y Clases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B50482-BC53-4B0F-A67F-E1A15E6D6D08}" type="slidenum">
              <a:rPr lang="es-ES_tradnl" altLang="es-CL" sz="1200"/>
              <a:pPr/>
              <a:t>4</a:t>
            </a:fld>
            <a:endParaRPr lang="es-ES_tradnl" altLang="es-CL" sz="120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99906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Clase10: Objetos y Clases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BB87F9-CE06-40F9-8942-994B9243B5B9}" type="slidenum">
              <a:rPr lang="es-ES_tradnl" altLang="es-CL" sz="1200"/>
              <a:pPr/>
              <a:t>5</a:t>
            </a:fld>
            <a:endParaRPr lang="es-ES_tradnl" altLang="es-CL" sz="120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1696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/>
              <a:t>Clase10: Objetos y Clases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3AFE9F-97CB-421E-8440-19D33FED6CBA}" type="slidenum">
              <a:rPr lang="es-ES_tradnl" altLang="es-CL" sz="1200"/>
              <a:pPr/>
              <a:t>6</a:t>
            </a:fld>
            <a:endParaRPr lang="es-ES_tradnl" altLang="es-CL" sz="1200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 altLang="es-CL"/>
          </a:p>
        </p:txBody>
      </p:sp>
    </p:spTree>
    <p:extLst>
      <p:ext uri="{BB962C8B-B14F-4D97-AF65-F5344CB8AC3E}">
        <p14:creationId xmlns:p14="http://schemas.microsoft.com/office/powerpoint/2010/main" val="12815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970A-88BD-E342-9B44-D46DDFAE4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5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877D-C35E-4E1F-8383-2B1D90F4A7A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48A5-8BB5-4259-B0FE-0AA492C81C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Key Concepts for OOP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5608" y="273378"/>
            <a:ext cx="1125874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44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 2. With method that modifies the object</a:t>
            </a:r>
            <a:endParaRPr lang="es-ES" sz="44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in terms of memory management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//after reading a1,b1, a2, b2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f1=new Fraction(a1,b1),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f2=new Fraction(a2,b2);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System.out.print("Operation?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op=S.nextInt();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if(op == 1) f1.sum(f2); 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if(op == 2) f1.</a:t>
            </a:r>
            <a:r>
              <a:rPr lang="en-US" sz="20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(f2);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if(op == 3) f1.</a:t>
            </a:r>
            <a:r>
              <a:rPr lang="en-US" sz="20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(f2);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if(op == 4) f1.</a:t>
            </a:r>
            <a:r>
              <a:rPr lang="en-US" sz="20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(f2); </a:t>
            </a:r>
            <a:endParaRPr lang="en-US" sz="9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System.out.print("result = "+f1.toString());</a:t>
            </a:r>
            <a:endParaRPr lang="en-US" sz="90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3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199131"/>
              </p:ext>
            </p:extLst>
          </p:nvPr>
        </p:nvGraphicFramePr>
        <p:xfrm>
          <a:off x="622169" y="485776"/>
          <a:ext cx="11058788" cy="613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31063" imgH="6696227" progId="Word.Document.8">
                  <p:embed/>
                </p:oleObj>
              </mc:Choice>
              <mc:Fallback>
                <p:oleObj name="Document" r:id="rId2" imgW="8931063" imgH="6696227" progId="Word.Document.8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69" y="485776"/>
                        <a:ext cx="11058788" cy="613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1102936" y="1293049"/>
            <a:ext cx="80410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Fraction{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//methods modify object (do not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créate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 one)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void 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(Fraction x){ 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a=a*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x.b+b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x.a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b=b*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void 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(Fraction x){ 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a=a*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x.a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b=b*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void 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(Fraction x){ 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a=a*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x.a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b=b*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public void 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(Fraction x){ 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a=a*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x.b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b=b*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x.a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9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02936" y="520081"/>
            <a:ext cx="5562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>
                <a:solidFill>
                  <a:srgbClr val="FF0000"/>
                </a:solidFill>
              </a:rPr>
              <a:t>Modifying the class Fraction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2892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>
                <a:solidFill>
                  <a:srgbClr val="FF0000"/>
                </a:solidFill>
              </a:rPr>
              <a:t>Class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Definition</a:t>
            </a:r>
            <a:r>
              <a:rPr lang="es-ES" b="1" dirty="0">
                <a:solidFill>
                  <a:srgbClr val="FF0000"/>
                </a:solidFill>
              </a:rPr>
              <a:t> in Python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263" y="1584009"/>
            <a:ext cx="8860641" cy="4712017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0"/>
              </a:spcBef>
              <a:buNone/>
            </a:pPr>
            <a:endParaRPr lang="es-CL" sz="2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s-CL" sz="24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CL" sz="2400" dirty="0" err="1">
                <a:latin typeface="Courier New" pitchFamily="49" charset="0"/>
                <a:cs typeface="Courier New" pitchFamily="49" charset="0"/>
              </a:rPr>
              <a:t>Fields</a:t>
            </a:r>
            <a:r>
              <a:rPr lang="es-CL" sz="2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4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CL" sz="2400" dirty="0" err="1">
                <a:latin typeface="Courier New" pitchFamily="49" charset="0"/>
                <a:cs typeface="Courier New" pitchFamily="49" charset="0"/>
              </a:rPr>
              <a:t>numerator</a:t>
            </a:r>
            <a:r>
              <a:rPr lang="es-C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4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CL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s-CL" sz="24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CL" sz="2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s-CL" sz="24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CL" sz="2400" dirty="0" err="1">
                <a:latin typeface="Courier New" pitchFamily="49" charset="0"/>
                <a:cs typeface="Courier New" pitchFamily="49" charset="0"/>
              </a:rPr>
              <a:t>denominator</a:t>
            </a:r>
            <a:r>
              <a:rPr lang="es-CL" sz="2400" dirty="0">
                <a:latin typeface="Courier New" pitchFamily="49" charset="0"/>
                <a:cs typeface="Courier New" pitchFamily="49" charset="0"/>
              </a:rPr>
              <a:t> den: </a:t>
            </a:r>
            <a:r>
              <a:rPr lang="es-CL" sz="24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CL" sz="24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s-CL" sz="24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s-CL" sz="2400" dirty="0">
                <a:latin typeface="Courier New" pitchFamily="49" charset="0"/>
                <a:cs typeface="Courier New" pitchFamily="49" charset="0"/>
              </a:rPr>
              <a:t> FractionV1: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400" dirty="0">
                <a:latin typeface="Courier New" pitchFamily="49" charset="0"/>
                <a:cs typeface="Courier New" pitchFamily="49" charset="0"/>
              </a:rPr>
              <a:t>#  …</a:t>
            </a:r>
          </a:p>
          <a:p>
            <a:pPr>
              <a:spcBef>
                <a:spcPts val="600"/>
              </a:spcBef>
            </a:pP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no </a:t>
            </a:r>
            <a:r>
              <a:rPr lang="es-ES" sz="2400" dirty="0" err="1"/>
              <a:t>expicit</a:t>
            </a:r>
            <a:r>
              <a:rPr lang="es-ES" sz="2400" dirty="0"/>
              <a:t> </a:t>
            </a:r>
            <a:r>
              <a:rPr lang="es-ES" sz="2400" dirty="0" err="1"/>
              <a:t>declaration</a:t>
            </a:r>
            <a:r>
              <a:rPr lang="es-ES" sz="2400" dirty="0"/>
              <a:t> of </a:t>
            </a:r>
            <a:r>
              <a:rPr lang="es-ES" sz="2400" dirty="0" err="1"/>
              <a:t>fields</a:t>
            </a:r>
            <a:r>
              <a:rPr lang="es-ES" sz="2400" dirty="0"/>
              <a:t> (</a:t>
            </a:r>
            <a:r>
              <a:rPr lang="es-ES" sz="2400" dirty="0" err="1"/>
              <a:t>instance</a:t>
            </a:r>
            <a:r>
              <a:rPr lang="es-ES" sz="2400" dirty="0"/>
              <a:t> variables)</a:t>
            </a:r>
          </a:p>
          <a:p>
            <a:pPr>
              <a:spcBef>
                <a:spcPts val="600"/>
              </a:spcBef>
            </a:pPr>
            <a:r>
              <a:rPr lang="es-CL" sz="2400" dirty="0" err="1"/>
              <a:t>It</a:t>
            </a:r>
            <a:r>
              <a:rPr lang="es-CL" sz="2400" dirty="0"/>
              <a:t> </a:t>
            </a:r>
            <a:r>
              <a:rPr lang="es-CL" sz="2400" dirty="0" err="1"/>
              <a:t>is</a:t>
            </a:r>
            <a:r>
              <a:rPr lang="es-CL" sz="2400" dirty="0"/>
              <a:t> </a:t>
            </a:r>
            <a:r>
              <a:rPr lang="es-CL" sz="2400" dirty="0" err="1"/>
              <a:t>good</a:t>
            </a:r>
            <a:r>
              <a:rPr lang="es-CL" sz="2400" dirty="0"/>
              <a:t> to “</a:t>
            </a:r>
            <a:r>
              <a:rPr lang="es-CL" sz="2400" dirty="0" err="1"/>
              <a:t>anounce</a:t>
            </a:r>
            <a:r>
              <a:rPr lang="es-CL" sz="2400" dirty="0"/>
              <a:t> </a:t>
            </a:r>
            <a:r>
              <a:rPr lang="es-CL" sz="2400" dirty="0" err="1"/>
              <a:t>then</a:t>
            </a:r>
            <a:r>
              <a:rPr lang="es-CL" sz="2400" dirty="0"/>
              <a:t>” in </a:t>
            </a:r>
            <a:r>
              <a:rPr lang="es-CL" sz="2400" dirty="0" err="1"/>
              <a:t>the</a:t>
            </a:r>
            <a:r>
              <a:rPr lang="es-CL" sz="2400" dirty="0"/>
              <a:t> </a:t>
            </a:r>
            <a:r>
              <a:rPr lang="es-CL" sz="2400" dirty="0" err="1"/>
              <a:t>comments</a:t>
            </a:r>
            <a:r>
              <a:rPr lang="es-CL" sz="2400" dirty="0"/>
              <a:t>.</a:t>
            </a:r>
          </a:p>
          <a:p>
            <a:pPr>
              <a:spcBef>
                <a:spcPts val="600"/>
              </a:spcBef>
            </a:pPr>
            <a:r>
              <a:rPr lang="es-CL" sz="2400" dirty="0" err="1"/>
              <a:t>After</a:t>
            </a:r>
            <a:r>
              <a:rPr lang="es-CL" sz="2400" dirty="0"/>
              <a:t> “</a:t>
            </a:r>
            <a:r>
              <a:rPr lang="es-CL" sz="2400" dirty="0" err="1"/>
              <a:t>class</a:t>
            </a:r>
            <a:r>
              <a:rPr lang="es-CL" sz="2400" dirty="0"/>
              <a:t>”, </a:t>
            </a:r>
            <a:r>
              <a:rPr lang="es-CL" sz="2400" dirty="0" err="1"/>
              <a:t>defne</a:t>
            </a:r>
            <a:r>
              <a:rPr lang="es-CL" sz="2400" dirty="0"/>
              <a:t> constructor of </a:t>
            </a:r>
            <a:r>
              <a:rPr lang="es-CL" sz="2400" dirty="0" err="1"/>
              <a:t>the</a:t>
            </a:r>
            <a:r>
              <a:rPr lang="es-CL" sz="2400" dirty="0"/>
              <a:t> </a:t>
            </a:r>
            <a:r>
              <a:rPr lang="es-CL" sz="2400" dirty="0" err="1"/>
              <a:t>class</a:t>
            </a:r>
            <a:endParaRPr lang="es-CL" sz="2400" dirty="0"/>
          </a:p>
          <a:p>
            <a:pPr>
              <a:spcBef>
                <a:spcPts val="600"/>
              </a:spcBef>
            </a:pPr>
            <a:r>
              <a:rPr lang="es-CL" sz="2400" dirty="0" err="1"/>
              <a:t>We</a:t>
            </a:r>
            <a:r>
              <a:rPr lang="es-CL" sz="2400" dirty="0"/>
              <a:t> </a:t>
            </a:r>
            <a:r>
              <a:rPr lang="es-CL" sz="2400" dirty="0" err="1"/>
              <a:t>would</a:t>
            </a:r>
            <a:r>
              <a:rPr lang="es-CL" sz="2400" dirty="0"/>
              <a:t> </a:t>
            </a:r>
            <a:r>
              <a:rPr lang="es-CL" sz="2400" dirty="0" err="1"/>
              <a:t>like</a:t>
            </a:r>
            <a:r>
              <a:rPr lang="es-CL" sz="2400" dirty="0"/>
              <a:t> to </a:t>
            </a:r>
            <a:r>
              <a:rPr lang="es-CL" sz="2400" dirty="0" err="1"/>
              <a:t>have</a:t>
            </a:r>
            <a:r>
              <a:rPr lang="es-CL" sz="2400" dirty="0"/>
              <a:t> </a:t>
            </a:r>
            <a:r>
              <a:rPr lang="es-CL" sz="2400" dirty="0" err="1"/>
              <a:t>same</a:t>
            </a:r>
            <a:r>
              <a:rPr lang="es-CL" sz="2400" dirty="0"/>
              <a:t> </a:t>
            </a:r>
            <a:r>
              <a:rPr lang="es-CL" sz="2400" dirty="0" err="1"/>
              <a:t>possibilitites</a:t>
            </a:r>
            <a:r>
              <a:rPr lang="es-CL" sz="2400" dirty="0"/>
              <a:t> as in </a:t>
            </a:r>
            <a:r>
              <a:rPr lang="es-CL" sz="2400" dirty="0" err="1"/>
              <a:t>previous</a:t>
            </a:r>
            <a:r>
              <a:rPr lang="es-CL" sz="2400" dirty="0"/>
              <a:t> versión</a:t>
            </a:r>
          </a:p>
          <a:p>
            <a:pPr marL="0" indent="0">
              <a:spcBef>
                <a:spcPts val="600"/>
              </a:spcBef>
              <a:buNone/>
            </a:pPr>
            <a:endParaRPr lang="es-CL" sz="1800" dirty="0"/>
          </a:p>
          <a:p>
            <a:pPr marL="350838" lvl="1" indent="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f1 = FractionV1(5, 9)    #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5/9</a:t>
            </a:r>
          </a:p>
          <a:p>
            <a:pPr marL="350838" lvl="1" indent="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f2 = FraccionV1()        #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fractión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0/1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by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default</a:t>
            </a:r>
          </a:p>
          <a:p>
            <a:pPr marL="350838" lvl="1" indent="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F3 = FractionV1(“5/9”)   #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5/9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9769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6862" y="130968"/>
            <a:ext cx="8229600" cy="1049337"/>
          </a:xfrm>
        </p:spPr>
        <p:txBody>
          <a:bodyPr>
            <a:normAutofit/>
          </a:bodyPr>
          <a:lstStyle/>
          <a:p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 Constructor</a:t>
            </a:r>
          </a:p>
        </p:txBody>
      </p:sp>
      <p:sp>
        <p:nvSpPr>
          <p:cNvPr id="3" name="2 Rectángulo"/>
          <p:cNvSpPr/>
          <p:nvPr/>
        </p:nvSpPr>
        <p:spPr>
          <a:xfrm>
            <a:off x="920322" y="971961"/>
            <a:ext cx="10534816" cy="575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__ 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=0, den=1):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   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fields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initialization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.__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[: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num.index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("/")])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.__den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(den[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num.index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("/")+1:])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.__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.__den = den</a:t>
            </a:r>
          </a:p>
          <a:p>
            <a:endParaRPr lang="es-CL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s-CL" sz="2000" dirty="0" err="1">
                <a:cs typeface="Courier New" pitchFamily="49" charset="0"/>
              </a:rPr>
              <a:t>name</a:t>
            </a:r>
            <a:r>
              <a:rPr lang="es-CL" sz="2000" dirty="0">
                <a:cs typeface="Courier New" pitchFamily="49" charset="0"/>
              </a:rPr>
              <a:t> of </a:t>
            </a:r>
            <a:r>
              <a:rPr lang="es-CL" sz="2000" dirty="0" err="1">
                <a:cs typeface="Courier New" pitchFamily="49" charset="0"/>
              </a:rPr>
              <a:t>the</a:t>
            </a:r>
            <a:r>
              <a:rPr lang="es-CL" sz="2000" dirty="0">
                <a:cs typeface="Courier New" pitchFamily="49" charset="0"/>
              </a:rPr>
              <a:t> constructor.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L" sz="2000" dirty="0" err="1">
                <a:cs typeface="Courier New" pitchFamily="49" charset="0"/>
              </a:rPr>
              <a:t>Just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one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for</a:t>
            </a:r>
            <a:r>
              <a:rPr lang="es-CL" sz="2000" dirty="0">
                <a:cs typeface="Courier New" pitchFamily="49" charset="0"/>
              </a:rPr>
              <a:t> a </a:t>
            </a:r>
            <a:r>
              <a:rPr lang="es-CL" sz="2000" dirty="0" err="1">
                <a:cs typeface="Courier New" pitchFamily="49" charset="0"/>
              </a:rPr>
              <a:t>class</a:t>
            </a:r>
            <a:r>
              <a:rPr lang="es-CL" sz="2000" dirty="0">
                <a:cs typeface="Courier New" pitchFamily="49" charset="0"/>
              </a:rPr>
              <a:t> (in Python </a:t>
            </a:r>
            <a:r>
              <a:rPr lang="es-CL" sz="2000" dirty="0" err="1">
                <a:cs typeface="Courier New" pitchFamily="49" charset="0"/>
              </a:rPr>
              <a:t>arguments</a:t>
            </a:r>
            <a:r>
              <a:rPr lang="es-CL" sz="2000" dirty="0">
                <a:cs typeface="Courier New" pitchFamily="49" charset="0"/>
              </a:rPr>
              <a:t> are more flexible).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Always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first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parameter</a:t>
            </a:r>
            <a:r>
              <a:rPr lang="es-CL" sz="2000" dirty="0">
                <a:cs typeface="Courier New" pitchFamily="49" charset="0"/>
              </a:rPr>
              <a:t> to </a:t>
            </a:r>
            <a:r>
              <a:rPr lang="es-CL" sz="2000" dirty="0" err="1">
                <a:cs typeface="Courier New" pitchFamily="49" charset="0"/>
              </a:rPr>
              <a:t>class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methods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s-CL" sz="2000" dirty="0" err="1">
                <a:cs typeface="Courier New" pitchFamily="49" charset="0"/>
              </a:rPr>
              <a:t>reference</a:t>
            </a:r>
            <a:r>
              <a:rPr lang="es-CL" sz="2000" dirty="0">
                <a:cs typeface="Courier New" pitchFamily="49" charset="0"/>
              </a:rPr>
              <a:t> to </a:t>
            </a:r>
            <a:r>
              <a:rPr lang="es-CL" sz="2000" dirty="0" err="1">
                <a:cs typeface="Courier New" pitchFamily="49" charset="0"/>
              </a:rPr>
              <a:t>objet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being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created</a:t>
            </a:r>
            <a:r>
              <a:rPr lang="es-CL" sz="2000" dirty="0">
                <a:cs typeface="Courier New" pitchFamily="49" charset="0"/>
              </a:rPr>
              <a:t>./</a:t>
            </a:r>
            <a:r>
              <a:rPr lang="es-CL" sz="2000" dirty="0" err="1">
                <a:cs typeface="Courier New" pitchFamily="49" charset="0"/>
              </a:rPr>
              <a:t>accessed</a:t>
            </a:r>
            <a:r>
              <a:rPr lang="es-CL" sz="2000" dirty="0">
                <a:cs typeface="Courier New" pitchFamily="49" charset="0"/>
              </a:rPr>
              <a:t>/</a:t>
            </a:r>
            <a:r>
              <a:rPr lang="es-CL" sz="2000" dirty="0" err="1">
                <a:cs typeface="Courier New" pitchFamily="49" charset="0"/>
              </a:rPr>
              <a:t>modified</a:t>
            </a:r>
            <a:endParaRPr lang="es-CL" sz="2000" dirty="0">
              <a:cs typeface="Courier New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L" sz="2000" dirty="0" err="1">
                <a:cs typeface="Courier New" pitchFamily="49" charset="0"/>
              </a:rPr>
              <a:t>User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does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not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need</a:t>
            </a:r>
            <a:r>
              <a:rPr lang="es-CL" sz="2000" dirty="0">
                <a:cs typeface="Courier New" pitchFamily="49" charset="0"/>
              </a:rPr>
              <a:t> to </a:t>
            </a:r>
            <a:r>
              <a:rPr lang="es-CL" sz="2000" dirty="0" err="1">
                <a:cs typeface="Courier New" pitchFamily="49" charset="0"/>
              </a:rPr>
              <a:t>pass</a:t>
            </a:r>
            <a:r>
              <a:rPr lang="es-CL" sz="2000" dirty="0">
                <a:cs typeface="Courier New" pitchFamily="49" charset="0"/>
              </a:rPr>
              <a:t>  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”: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L" sz="2000" dirty="0" err="1">
                <a:cs typeface="Courier New" pitchFamily="49" charset="0"/>
              </a:rPr>
              <a:t>Fields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named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with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__ </a:t>
            </a:r>
            <a:r>
              <a:rPr lang="es-CL" sz="2000" dirty="0">
                <a:cs typeface="Courier New" pitchFamily="49" charset="0"/>
              </a:rPr>
              <a:t>at </a:t>
            </a:r>
            <a:r>
              <a:rPr lang="es-CL" sz="2000" dirty="0" err="1">
                <a:cs typeface="Courier New" pitchFamily="49" charset="0"/>
              </a:rPr>
              <a:t>the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beginning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means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they</a:t>
            </a:r>
            <a:r>
              <a:rPr lang="es-CL" sz="2000" dirty="0">
                <a:cs typeface="Courier New" pitchFamily="49" charset="0"/>
              </a:rPr>
              <a:t> are </a:t>
            </a:r>
            <a:r>
              <a:rPr lang="es-CL" sz="2000" dirty="0" err="1">
                <a:cs typeface="Courier New" pitchFamily="49" charset="0"/>
              </a:rPr>
              <a:t>private</a:t>
            </a:r>
            <a:r>
              <a:rPr lang="es-CL" sz="2000" dirty="0">
                <a:cs typeface="Courier New" pitchFamily="49" charset="0"/>
              </a:rPr>
              <a:t> (</a:t>
            </a:r>
            <a:r>
              <a:rPr lang="es-CL" sz="2000" dirty="0" err="1">
                <a:cs typeface="Courier New" pitchFamily="49" charset="0"/>
              </a:rPr>
              <a:t>by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convention</a:t>
            </a:r>
            <a:r>
              <a:rPr lang="es-CL" sz="2000" dirty="0">
                <a:cs typeface="Courier New" pitchFamily="49" charset="0"/>
              </a:rPr>
              <a:t>, </a:t>
            </a:r>
            <a:r>
              <a:rPr lang="es-CL" sz="2000" dirty="0" err="1">
                <a:cs typeface="Courier New" pitchFamily="49" charset="0"/>
              </a:rPr>
              <a:t>not</a:t>
            </a:r>
            <a:r>
              <a:rPr lang="es-CL" sz="2000" dirty="0">
                <a:cs typeface="Courier New" pitchFamily="49" charset="0"/>
              </a:rPr>
              <a:t> </a:t>
            </a:r>
            <a:r>
              <a:rPr lang="es-CL" sz="2000" dirty="0" err="1">
                <a:cs typeface="Courier New" pitchFamily="49" charset="0"/>
              </a:rPr>
              <a:t>enforced</a:t>
            </a:r>
            <a:r>
              <a:rPr lang="es-CL" sz="2000" dirty="0">
                <a:cs typeface="Courier New" pitchFamily="49" charset="0"/>
              </a:rPr>
              <a:t>)</a:t>
            </a:r>
          </a:p>
          <a:p>
            <a:endParaRPr lang="es-CL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9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Sum: </a:t>
            </a:r>
            <a:r>
              <a:rPr lang="es-CL" b="1" dirty="0" err="1">
                <a:solidFill>
                  <a:srgbClr val="FF0000"/>
                </a:solidFill>
              </a:rPr>
              <a:t>inside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calss</a:t>
            </a:r>
            <a:r>
              <a:rPr lang="es-CL" b="1" dirty="0">
                <a:solidFill>
                  <a:srgbClr val="FF0000"/>
                </a:solidFill>
              </a:rPr>
              <a:t> FractionV1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943101" y="1781176"/>
            <a:ext cx="82962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# sum 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fraction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sum of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this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with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parameter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sum 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num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fraction.den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+ \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fraction.num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self.den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den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self.den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fraction.den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FractionV1(num,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f1 = FractionV1(1, 2)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f2 = FractionV1(5, 6)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f3 = f1.sum(f2)</a:t>
            </a:r>
          </a:p>
          <a:p>
            <a:endParaRPr lang="es-CL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CL" sz="2000" dirty="0">
                <a:latin typeface="Courier New" pitchFamily="49" charset="0"/>
                <a:cs typeface="Courier New" pitchFamily="49" charset="0"/>
              </a:rPr>
              <a:t>f1 </a:t>
            </a:r>
            <a:r>
              <a:rPr lang="es-CL" sz="2000" dirty="0" err="1">
                <a:cs typeface="Courier New" pitchFamily="49" charset="0"/>
              </a:rPr>
              <a:t>corresponds</a:t>
            </a:r>
            <a:r>
              <a:rPr lang="es-CL" sz="2000" dirty="0">
                <a:cs typeface="Courier New" pitchFamily="49" charset="0"/>
              </a:rPr>
              <a:t> to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self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endParaRPr lang="es-CL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9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504056"/>
          </a:xfrm>
        </p:spPr>
        <p:txBody>
          <a:bodyPr>
            <a:noAutofit/>
          </a:bodyPr>
          <a:lstStyle/>
          <a:p>
            <a:r>
              <a:rPr lang="es-CL" b="1" err="1">
                <a:solidFill>
                  <a:srgbClr val="FF0000"/>
                </a:solidFill>
              </a:rPr>
              <a:t>A</a:t>
            </a:r>
            <a:r>
              <a:rPr lang="es-CL" b="1">
                <a:solidFill>
                  <a:srgbClr val="FF0000"/>
                </a:solidFill>
              </a:rPr>
              <a:t>ccesors and </a:t>
            </a:r>
            <a:r>
              <a:rPr lang="es-CL" b="1" dirty="0" err="1">
                <a:solidFill>
                  <a:srgbClr val="FF0000"/>
                </a:solidFill>
              </a:rPr>
              <a:t>M</a:t>
            </a:r>
            <a:r>
              <a:rPr lang="es-CL" b="1">
                <a:solidFill>
                  <a:srgbClr val="FF0000"/>
                </a:solidFill>
              </a:rPr>
              <a:t>utators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2742" y="1497390"/>
            <a:ext cx="83820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spcAft>
                <a:spcPts val="1800"/>
              </a:spcAft>
              <a:buFont typeface="Arial" pitchFamily="34" charset="0"/>
              <a:buChar char="•"/>
            </a:pP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Accesors</a:t>
            </a:r>
            <a:r>
              <a:rPr lang="es-CL" sz="2800" dirty="0">
                <a:cs typeface="Courier New" pitchFamily="49" charset="0"/>
              </a:rPr>
              <a:t>: do </a:t>
            </a:r>
            <a:r>
              <a:rPr lang="es-CL" sz="2800" dirty="0" err="1">
                <a:cs typeface="Courier New" pitchFamily="49" charset="0"/>
              </a:rPr>
              <a:t>not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monify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fiels</a:t>
            </a:r>
            <a:r>
              <a:rPr lang="es-CL" sz="2800" dirty="0">
                <a:cs typeface="Courier New" pitchFamily="49" charset="0"/>
              </a:rPr>
              <a:t> Ex.: sum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Mutators</a:t>
            </a:r>
            <a:r>
              <a:rPr lang="es-CL" sz="2800" dirty="0">
                <a:cs typeface="Courier New" pitchFamily="49" charset="0"/>
              </a:rPr>
              <a:t>: </a:t>
            </a:r>
            <a:r>
              <a:rPr lang="es-CL" sz="2800" dirty="0" err="1">
                <a:cs typeface="Courier New" pitchFamily="49" charset="0"/>
              </a:rPr>
              <a:t>may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ES" sz="2800" dirty="0" err="1"/>
              <a:t>modify</a:t>
            </a:r>
            <a:r>
              <a:rPr lang="es-ES" sz="2800" dirty="0"/>
              <a:t> </a:t>
            </a:r>
            <a:r>
              <a:rPr lang="es-ES" sz="2800" dirty="0" err="1"/>
              <a:t>field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</a:t>
            </a:r>
            <a:endParaRPr lang="es-CL" sz="2800" dirty="0">
              <a:cs typeface="Courier New" pitchFamily="49" charset="0"/>
            </a:endParaRPr>
          </a:p>
          <a:p>
            <a:pPr marL="180975" indent="-180975">
              <a:spcAft>
                <a:spcPts val="1800"/>
              </a:spcAft>
              <a:buFont typeface="Arial" pitchFamily="34" charset="0"/>
              <a:buChar char="•"/>
            </a:pP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Put</a:t>
            </a:r>
            <a:r>
              <a:rPr lang="es-CL" sz="2800" dirty="0">
                <a:cs typeface="Courier New" pitchFamily="49" charset="0"/>
              </a:rPr>
              <a:t> a </a:t>
            </a:r>
            <a:r>
              <a:rPr lang="es-CL" sz="2800" dirty="0" err="1">
                <a:cs typeface="Courier New" pitchFamily="49" charset="0"/>
              </a:rPr>
              <a:t>comment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on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the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effect</a:t>
            </a:r>
            <a:r>
              <a:rPr lang="es-CL" sz="2800" dirty="0">
                <a:cs typeface="Courier New" pitchFamily="49" charset="0"/>
              </a:rPr>
              <a:t> a </a:t>
            </a:r>
            <a:r>
              <a:rPr lang="es-CL" sz="2800" err="1">
                <a:cs typeface="Courier New" pitchFamily="49" charset="0"/>
              </a:rPr>
              <a:t>mutator</a:t>
            </a:r>
            <a:r>
              <a:rPr lang="es-CL" sz="2800">
                <a:cs typeface="Courier New" pitchFamily="49" charset="0"/>
              </a:rPr>
              <a:t> function </a:t>
            </a:r>
            <a:r>
              <a:rPr lang="es-CL" sz="2800" dirty="0" err="1">
                <a:cs typeface="Courier New" pitchFamily="49" charset="0"/>
              </a:rPr>
              <a:t>may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have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on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fields</a:t>
            </a:r>
            <a:endParaRPr lang="es-CL" sz="2800" dirty="0">
              <a:cs typeface="Courier New" pitchFamily="49" charset="0"/>
            </a:endParaRPr>
          </a:p>
          <a:p>
            <a:pPr marL="180975" indent="-180975">
              <a:spcAft>
                <a:spcPts val="1800"/>
              </a:spcAft>
              <a:buFont typeface="Arial" pitchFamily="34" charset="0"/>
              <a:buChar char="•"/>
            </a:pPr>
            <a:r>
              <a:rPr lang="es-CL" sz="2800" dirty="0" err="1">
                <a:cs typeface="Courier New" pitchFamily="49" charset="0"/>
              </a:rPr>
              <a:t>Example</a:t>
            </a:r>
            <a:r>
              <a:rPr lang="es-CL" sz="2800" dirty="0">
                <a:cs typeface="Courier New" pitchFamily="49" charset="0"/>
              </a:rPr>
              <a:t> : </a:t>
            </a:r>
            <a:r>
              <a:rPr lang="es-CL" sz="2800" dirty="0" err="1">
                <a:cs typeface="Courier New" pitchFamily="49" charset="0"/>
              </a:rPr>
              <a:t>method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modifies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num</a:t>
            </a:r>
            <a:r>
              <a:rPr lang="es-CL" sz="2800" dirty="0">
                <a:cs typeface="Courier New" pitchFamily="49" charset="0"/>
              </a:rPr>
              <a:t> and den </a:t>
            </a:r>
            <a:r>
              <a:rPr lang="es-CL" sz="2800" dirty="0" err="1">
                <a:cs typeface="Courier New" pitchFamily="49" charset="0"/>
              </a:rPr>
              <a:t>for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simplufying</a:t>
            </a:r>
            <a:r>
              <a:rPr lang="es-CL" sz="2800" dirty="0">
                <a:cs typeface="Courier New" pitchFamily="49" charset="0"/>
              </a:rPr>
              <a:t> a </a:t>
            </a:r>
            <a:r>
              <a:rPr lang="es-CL" sz="2800" dirty="0" err="1">
                <a:cs typeface="Courier New" pitchFamily="49" charset="0"/>
              </a:rPr>
              <a:t>fraction</a:t>
            </a:r>
            <a:endParaRPr lang="es-CL" sz="2800" dirty="0">
              <a:cs typeface="Courier New" pitchFamily="49" charset="0"/>
            </a:endParaRPr>
          </a:p>
          <a:p>
            <a:pPr marL="180975" indent="-180975">
              <a:spcAft>
                <a:spcPts val="1800"/>
              </a:spcAft>
              <a:buFont typeface="Arial" pitchFamily="34" charset="0"/>
              <a:buChar char="•"/>
            </a:pP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Assume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we</a:t>
            </a:r>
            <a:r>
              <a:rPr lang="es-CL" sz="2800" dirty="0">
                <a:cs typeface="Courier New" pitchFamily="49" charset="0"/>
              </a:rPr>
              <a:t> </a:t>
            </a:r>
            <a:r>
              <a:rPr lang="es-CL" sz="2800" dirty="0" err="1">
                <a:cs typeface="Courier New" pitchFamily="49" charset="0"/>
              </a:rPr>
              <a:t>have</a:t>
            </a:r>
            <a:r>
              <a:rPr lang="es-CL" sz="2800" dirty="0">
                <a:cs typeface="Courier New" pitchFamily="49" charset="0"/>
              </a:rPr>
              <a:t>  </a:t>
            </a:r>
            <a:r>
              <a:rPr lang="es-CL" sz="2800" dirty="0">
                <a:latin typeface="Courier New" pitchFamily="49" charset="0"/>
                <a:cs typeface="Courier New" pitchFamily="49" charset="0"/>
              </a:rPr>
              <a:t>mcd(i1, i2)</a:t>
            </a:r>
            <a:endParaRPr lang="es-ES" sz="2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4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 err="1">
                <a:solidFill>
                  <a:srgbClr val="FF0000"/>
                </a:solidFill>
              </a:rPr>
              <a:t>Function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simplify</a:t>
            </a:r>
            <a:r>
              <a:rPr lang="es-CL" b="1" dirty="0">
                <a:solidFill>
                  <a:srgbClr val="FF0000"/>
                </a:solidFill>
              </a:rPr>
              <a:t> (</a:t>
            </a:r>
            <a:r>
              <a:rPr lang="es-CL" b="1" dirty="0" err="1">
                <a:solidFill>
                  <a:srgbClr val="FF0000"/>
                </a:solidFill>
              </a:rPr>
              <a:t>mutator</a:t>
            </a:r>
            <a:r>
              <a:rPr lang="es-CL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933575" y="1752600"/>
            <a:ext cx="86269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simplify : None -&gt; None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effect : simplifies the fraction, may modify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values of fields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&amp; den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simplify ( self 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mcd(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self.den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1: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self.den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self.den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2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6781" y="0"/>
            <a:ext cx="8229600" cy="1287462"/>
          </a:xfrm>
        </p:spPr>
        <p:txBody>
          <a:bodyPr>
            <a:normAutofit/>
          </a:bodyPr>
          <a:lstStyle/>
          <a:p>
            <a:r>
              <a:rPr lang="es-CL" b="1" dirty="0" err="1">
                <a:solidFill>
                  <a:srgbClr val="FF0000"/>
                </a:solidFill>
              </a:rPr>
              <a:t>A</a:t>
            </a:r>
            <a:r>
              <a:rPr lang="es-CL" b="1">
                <a:solidFill>
                  <a:srgbClr val="FF0000"/>
                </a:solidFill>
              </a:rPr>
              <a:t>ccesors </a:t>
            </a:r>
            <a:r>
              <a:rPr lang="es-CL" b="1" dirty="0" err="1">
                <a:solidFill>
                  <a:srgbClr val="FF0000"/>
                </a:solidFill>
              </a:rPr>
              <a:t>for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 FractionV1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041367" y="969978"/>
            <a:ext cx="878497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getNum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None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getNum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self.num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getDen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None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of den </a:t>
            </a:r>
          </a:p>
          <a:p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getDen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s-E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self.den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endParaRPr lang="es-ES" sz="2000" dirty="0"/>
          </a:p>
          <a:p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endParaRPr lang="es-CL" sz="2400" dirty="0">
              <a:latin typeface="Courier New" pitchFamily="49" charset="0"/>
              <a:cs typeface="Courier New" pitchFamily="49" charset="0"/>
            </a:endParaRPr>
          </a:p>
          <a:p>
            <a:endParaRPr lang="es-C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7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 err="1">
                <a:solidFill>
                  <a:srgbClr val="FF0000"/>
                </a:solidFill>
              </a:rPr>
              <a:t>M</a:t>
            </a:r>
            <a:r>
              <a:rPr lang="es-CL" b="1">
                <a:solidFill>
                  <a:srgbClr val="FF0000"/>
                </a:solidFill>
              </a:rPr>
              <a:t>utators </a:t>
            </a:r>
            <a:r>
              <a:rPr lang="es-CL" b="1" dirty="0" err="1">
                <a:solidFill>
                  <a:srgbClr val="FF0000"/>
                </a:solidFill>
              </a:rPr>
              <a:t>for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 FractionV1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24026" y="2133601"/>
            <a:ext cx="8829675" cy="39319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setNum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None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effect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modifes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field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setNume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):</a:t>
            </a:r>
          </a:p>
          <a:p>
            <a:pPr>
              <a:spcBef>
                <a:spcPts val="60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setDen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None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effect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modifes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of den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field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setDen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):</a:t>
            </a:r>
          </a:p>
          <a:p>
            <a:pPr>
              <a:spcBef>
                <a:spcPts val="60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self.den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= den</a:t>
            </a:r>
          </a:p>
        </p:txBody>
      </p:sp>
    </p:spTree>
    <p:extLst>
      <p:ext uri="{BB962C8B-B14F-4D97-AF65-F5344CB8AC3E}">
        <p14:creationId xmlns:p14="http://schemas.microsoft.com/office/powerpoint/2010/main" val="343023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 err="1">
                <a:solidFill>
                  <a:srgbClr val="FF0000"/>
                </a:solidFill>
              </a:rPr>
              <a:t>Functions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for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 FractionV1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47851" y="1714500"/>
            <a:ext cx="8505825" cy="45910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None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with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fraction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):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)+"/"+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self.den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# sum 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fraccion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fraccion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the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sum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sum (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, f):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num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f.den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f.num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self.den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 den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self.den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f.den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FractionV1(num,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den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s-CL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s-CL" sz="2000" dirty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s-ES" sz="2000" dirty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96788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Recap of Fundamental OOP Concepts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59090" y="967785"/>
            <a:ext cx="10515600" cy="5772380"/>
          </a:xfrm>
        </p:spPr>
        <p:txBody>
          <a:bodyPr>
            <a:normAutofit/>
          </a:bodyPr>
          <a:lstStyle/>
          <a:p>
            <a:r>
              <a:rPr lang="es-ES" b="1"/>
              <a:t>Encapsulation</a:t>
            </a:r>
            <a:endParaRPr lang="en-US" b="1"/>
          </a:p>
          <a:p>
            <a:pPr lvl="1"/>
            <a:r>
              <a:rPr lang="en-US"/>
              <a:t>Bundling of data (fields) and methods into a single unit (class).</a:t>
            </a:r>
          </a:p>
          <a:p>
            <a:pPr lvl="1"/>
            <a:r>
              <a:rPr lang="en-US"/>
              <a:t>Ensures data hiding by restricting access to certain components via access modifiers (e.g., private, protected).</a:t>
            </a:r>
          </a:p>
          <a:p>
            <a:r>
              <a:rPr lang="en-US" b="1"/>
              <a:t>Inheritance</a:t>
            </a:r>
            <a:r>
              <a:rPr lang="en-US"/>
              <a:t>:</a:t>
            </a:r>
          </a:p>
          <a:p>
            <a:pPr lvl="1"/>
            <a:r>
              <a:rPr lang="en-US"/>
              <a:t>Enables a class to inherit methods and fields from another class ("is-a" relationship).</a:t>
            </a:r>
          </a:p>
          <a:p>
            <a:pPr lvl="0"/>
            <a:r>
              <a:rPr lang="es-CL" b="1"/>
              <a:t>Polymorphism</a:t>
            </a:r>
            <a:r>
              <a:rPr lang="es-CL"/>
              <a:t>:</a:t>
            </a:r>
            <a:endParaRPr lang="en-US"/>
          </a:p>
          <a:p>
            <a:pPr lvl="1"/>
            <a:r>
              <a:rPr lang="en-US"/>
              <a:t>The ability of an object to take many forms, often achieved through method overriding or interfaces.</a:t>
            </a:r>
          </a:p>
          <a:p>
            <a:pPr lvl="0"/>
            <a:r>
              <a:rPr lang="es-CL" b="1"/>
              <a:t>Abstraction</a:t>
            </a:r>
            <a:r>
              <a:rPr lang="es-CL"/>
              <a:t>:</a:t>
            </a:r>
            <a:endParaRPr lang="en-US"/>
          </a:p>
          <a:p>
            <a:pPr lvl="1"/>
            <a:r>
              <a:rPr lang="en-US"/>
              <a:t>Hiding implementation details while exposing only their functionality.</a:t>
            </a:r>
          </a:p>
          <a:p>
            <a:pPr lvl="1"/>
            <a:r>
              <a:rPr lang="en-US"/>
              <a:t>Achieved using abstract classes or interfaces.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9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 FraccionV1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5000" y="1714500"/>
            <a:ext cx="8477250" cy="45910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# mcd: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#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maximal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common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divider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of x &amp; y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# ex. : mcd (12 , 8)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4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global mcd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mcd(x, y):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x == y: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x &gt; y: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mcd (x-y, y)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 mcd (x, y-x)</a:t>
            </a:r>
          </a:p>
          <a:p>
            <a:pPr>
              <a:spcBef>
                <a:spcPts val="0"/>
              </a:spcBef>
              <a:buNone/>
            </a:pP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   # Test</a:t>
            </a:r>
          </a:p>
          <a:p>
            <a:pPr>
              <a:spcBef>
                <a:spcPts val="0"/>
              </a:spcBef>
              <a:buNone/>
            </a:pPr>
            <a:r>
              <a:rPr lang="nb-NO" sz="2000" dirty="0">
                <a:latin typeface="Courier New" pitchFamily="49" charset="0"/>
                <a:cs typeface="Courier New" pitchFamily="49" charset="0"/>
              </a:rPr>
              <a:t>   assert mcd (12 , 8) == 4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endParaRPr lang="es-ES" sz="2000" dirty="0"/>
          </a:p>
          <a:p>
            <a:pPr>
              <a:spcBef>
                <a:spcPts val="600"/>
              </a:spcBef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6436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 err="1">
                <a:solidFill>
                  <a:srgbClr val="FF0000"/>
                </a:solidFill>
              </a:rPr>
              <a:t>Class</a:t>
            </a:r>
            <a:r>
              <a:rPr lang="es-CL" b="1" dirty="0">
                <a:solidFill>
                  <a:srgbClr val="FF0000"/>
                </a:solidFill>
              </a:rPr>
              <a:t> FractionV1: </a:t>
            </a:r>
            <a:r>
              <a:rPr lang="es-CL" b="1" dirty="0" err="1">
                <a:solidFill>
                  <a:srgbClr val="FF0000"/>
                </a:solidFill>
              </a:rPr>
              <a:t>Tests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90532" y="1714500"/>
            <a:ext cx="8153594" cy="45910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Tests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f1 = FractionV1(1, 2)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Test of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accesores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assert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f1.getNum() == 1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Test of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mutatores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f2.setNum (3)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f2.setDen (4)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assert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f2.getNum()==3 and f2.getDen()==4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 Test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sum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f3 = f1.sum(f2)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assert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f3.getNum()==10 and f3.getDen()==8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 Test de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metodo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toString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assert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f3.toString() == "10/8"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# Test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simplify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f3.simplify()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assert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f3.getNum()==5 and f3.getDen()==4</a:t>
            </a:r>
          </a:p>
          <a:p>
            <a:pPr>
              <a:spcBef>
                <a:spcPts val="0"/>
              </a:spcBef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endParaRPr lang="es-ES" sz="2000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5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Clase FraccionV2 </a:t>
            </a:r>
            <a:r>
              <a:rPr lang="es-CL" b="1" dirty="0" err="1">
                <a:solidFill>
                  <a:srgbClr val="FF0000"/>
                </a:solidFill>
              </a:rPr>
              <a:t>safer</a:t>
            </a:r>
            <a:r>
              <a:rPr lang="es-CL" b="1" dirty="0">
                <a:solidFill>
                  <a:srgbClr val="FF0000"/>
                </a:solidFill>
              </a:rPr>
              <a:t> and </a:t>
            </a:r>
            <a:r>
              <a:rPr lang="es-CL" b="1" dirty="0" err="1">
                <a:solidFill>
                  <a:srgbClr val="FF0000"/>
                </a:solidFill>
              </a:rPr>
              <a:t>nicer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24049" y="1714500"/>
            <a:ext cx="8277226" cy="45910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fields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den :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FractionV2 :</a:t>
            </a:r>
          </a:p>
          <a:p>
            <a:pPr>
              <a:spcBef>
                <a:spcPts val="0"/>
              </a:spcBef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Constructor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__(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self,num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=0,den=1):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fields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invisible to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user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.__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num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.__den = den</a:t>
            </a:r>
          </a:p>
          <a:p>
            <a:pPr>
              <a:spcBef>
                <a:spcPts val="0"/>
              </a:spcBef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getNum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None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returns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field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num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getNum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):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.__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num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>
                <a:solidFill>
                  <a:srgbClr val="FF0000"/>
                </a:solidFill>
              </a:rPr>
              <a:t>Class </a:t>
            </a:r>
            <a:r>
              <a:rPr lang="es-CL" b="1" dirty="0" err="1">
                <a:solidFill>
                  <a:srgbClr val="FF0000"/>
                </a:solidFill>
              </a:rPr>
              <a:t>FraccionV2</a:t>
            </a:r>
            <a:r>
              <a:rPr lang="es-CL" b="1" dirty="0">
                <a:solidFill>
                  <a:srgbClr val="FF0000"/>
                </a:solidFill>
              </a:rPr>
              <a:t> (</a:t>
            </a:r>
            <a:r>
              <a:rPr lang="es-CL" b="1" dirty="0" err="1">
                <a:solidFill>
                  <a:srgbClr val="FF0000"/>
                </a:solidFill>
              </a:rPr>
              <a:t>P.2</a:t>
            </a:r>
            <a:r>
              <a:rPr lang="es-CL" b="1" dirty="0">
                <a:solidFill>
                  <a:srgbClr val="FF0000"/>
                </a:solidFill>
              </a:rPr>
              <a:t>)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24049" y="1714500"/>
            <a:ext cx="8277226" cy="45910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getDen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None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returns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field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den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getDenominador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):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self.__denominador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redefinition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string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__(self):</a:t>
            </a:r>
            <a:endParaRPr lang="es-C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)+"/"+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self.den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s-C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redefinition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&gt; :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boolean</a:t>
            </a:r>
            <a:endParaRPr lang="es-C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__(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self,x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):</a:t>
            </a:r>
            <a:endParaRPr lang="es-C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self.b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x.den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C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redefinition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+ :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Fraction</a:t>
            </a:r>
            <a:endParaRPr lang="es-C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__add__(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self,x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):</a:t>
            </a:r>
            <a:endParaRPr lang="es-C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return Fraction(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x.den+self.den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x.num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self.den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x.den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12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b="1">
                <a:solidFill>
                  <a:srgbClr val="FF0000"/>
                </a:solidFill>
              </a:rPr>
              <a:t>Class</a:t>
            </a:r>
            <a:r>
              <a:rPr lang="es-CL"/>
              <a:t> </a:t>
            </a:r>
            <a:r>
              <a:rPr lang="es-CL" b="1" dirty="0" err="1">
                <a:solidFill>
                  <a:srgbClr val="FF0000"/>
                </a:solidFill>
              </a:rPr>
              <a:t>FraccionV2</a:t>
            </a:r>
            <a:r>
              <a:rPr lang="es-CL" b="1" dirty="0">
                <a:solidFill>
                  <a:srgbClr val="FF0000"/>
                </a:solidFill>
              </a:rPr>
              <a:t> (</a:t>
            </a:r>
            <a:r>
              <a:rPr lang="es-CL" b="1" dirty="0" err="1">
                <a:solidFill>
                  <a:srgbClr val="FF0000"/>
                </a:solidFill>
              </a:rPr>
              <a:t>P.4</a:t>
            </a:r>
            <a:r>
              <a:rPr lang="es-CL" b="1" dirty="0">
                <a:solidFill>
                  <a:srgbClr val="FF0000"/>
                </a:solidFill>
              </a:rPr>
              <a:t>)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24049" y="1714500"/>
            <a:ext cx="8277226" cy="45910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simplify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None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Fraccion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devuelve la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fraccion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simplificada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simplify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):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valor =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mcd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self.__numerador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self.__denominador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num = self.__num / valor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  den =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.__den / valor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FraccionV2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(num,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den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spcBef>
                <a:spcPts val="0"/>
              </a:spcBef>
              <a:buNone/>
            </a:pP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Tests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f1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FraccionV2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(1, 2)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f2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FraccionV2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(3, 4)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 Test de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accesores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assert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f1.getNumerador</a:t>
            </a:r>
            <a:r>
              <a:rPr lang="es-ES" sz="1800" dirty="0">
                <a:latin typeface="Courier New" pitchFamily="49" charset="0"/>
                <a:cs typeface="Courier New" pitchFamily="49" charset="0"/>
              </a:rPr>
              <a:t>() == 1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assert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f2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getDenominador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() == 4</a:t>
            </a:r>
          </a:p>
          <a:p>
            <a:pPr>
              <a:spcBef>
                <a:spcPts val="0"/>
              </a:spcBef>
              <a:buNone/>
            </a:pPr>
            <a:r>
              <a:rPr lang="es-E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sz="1800" dirty="0" err="1">
                <a:latin typeface="Courier New" pitchFamily="49" charset="0"/>
                <a:cs typeface="Courier New" pitchFamily="49" charset="0"/>
              </a:rPr>
              <a:t>etc</a:t>
            </a:r>
            <a:endParaRPr lang="es-E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87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>
                <a:solidFill>
                  <a:srgbClr val="FF0000"/>
                </a:solidFill>
              </a:rPr>
              <a:t>Class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Definition</a:t>
            </a:r>
            <a:r>
              <a:rPr lang="es-ES" b="1" dirty="0">
                <a:solidFill>
                  <a:srgbClr val="FF0000"/>
                </a:solidFill>
              </a:rPr>
              <a:t> in C++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263" y="1584009"/>
            <a:ext cx="8351837" cy="471201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0"/>
              </a:spcBef>
              <a:buNone/>
            </a:pPr>
            <a:endParaRPr lang="es-CL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{		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: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num,den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; 	//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numerator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denominator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[25];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:  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x=0,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y=1) { //constructor 1       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= x; den = y;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x[]) { //constructor 2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= 66; den = 1;        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(){                   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,"%d/%d\n",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num,den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;        }</a:t>
            </a:r>
          </a:p>
          <a:p>
            <a:pPr marL="457200" indent="-457200">
              <a:spcBef>
                <a:spcPts val="0"/>
              </a:spcBef>
              <a:buNone/>
            </a:pPr>
            <a:endParaRPr lang="es-CL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x.den+x.num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den,den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x.den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f;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37183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>
                <a:solidFill>
                  <a:srgbClr val="FF0000"/>
                </a:solidFill>
              </a:rPr>
              <a:t>Class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Usage</a:t>
            </a:r>
            <a:r>
              <a:rPr lang="es-ES" b="1" dirty="0">
                <a:solidFill>
                  <a:srgbClr val="FF0000"/>
                </a:solidFill>
              </a:rPr>
              <a:t> in C++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263" y="1584009"/>
            <a:ext cx="8351837" cy="4712017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None/>
            </a:pPr>
            <a:endParaRPr lang="es-CL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// in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function</a:t>
            </a:r>
            <a:endParaRPr lang="es-CL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x[20] = "8/4";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f1(4,5), f2(x), f3;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: " &lt;&lt; f1.toString() &lt;&lt;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; 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: " &lt;&lt; f2.toString() &lt;&lt;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f1 = f1.sum(f2);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: " &lt;&lt;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 f1.toString() &lt;&lt;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;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098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>
                <a:solidFill>
                  <a:srgbClr val="FF0000"/>
                </a:solidFill>
              </a:rPr>
              <a:t>Operator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overload</a:t>
            </a:r>
            <a:r>
              <a:rPr lang="es-ES" b="1" dirty="0">
                <a:solidFill>
                  <a:srgbClr val="FF0000"/>
                </a:solidFill>
              </a:rPr>
              <a:t> in C++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263" y="1584009"/>
            <a:ext cx="8351837" cy="4712017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None/>
            </a:pPr>
            <a:endParaRPr lang="es-CL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b="1" dirty="0" err="1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s-CL" sz="2000" b="1">
                <a:latin typeface="Courier New" pitchFamily="49" charset="0"/>
                <a:cs typeface="Courier New" pitchFamily="49" charset="0"/>
              </a:rPr>
              <a:t> +(</a:t>
            </a:r>
            <a:r>
              <a:rPr lang="es-CL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s-C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b="1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b="1" dirty="0">
                <a:latin typeface="Courier New" pitchFamily="49" charset="0"/>
                <a:cs typeface="Courier New" pitchFamily="49" charset="0"/>
              </a:rPr>
              <a:t>&amp; x) 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{  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x.den+x.num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den,den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x.den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);          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f;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457200" indent="-457200">
              <a:spcBef>
                <a:spcPts val="0"/>
              </a:spcBef>
              <a:buNone/>
            </a:pPr>
            <a:endParaRPr lang="es-CL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operator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&lt;(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Fraction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&amp; d) {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d.den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d.den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s-CL" sz="20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usage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s-CL" sz="20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CL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f4 = f1+ f2;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"Fraction : " &lt;&lt;     f4.toString() &lt;&lt;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if  (f1 &lt; f2) 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"Yes";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else       </a:t>
            </a:r>
          </a:p>
          <a:p>
            <a:pPr marL="457200" indent="-45720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"No";    </a:t>
            </a:r>
            <a:endParaRPr lang="es-CL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3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CBDE-DB9A-9D65-537B-F47FAC833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F6BF-B964-57C6-7A54-716AA7FD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990" y="-160259"/>
            <a:ext cx="8229600" cy="1143000"/>
          </a:xfrm>
        </p:spPr>
        <p:txBody>
          <a:bodyPr/>
          <a:lstStyle/>
          <a:p>
            <a:r>
              <a:rPr dirty="0"/>
              <a:t>OOP Feature</a:t>
            </a:r>
            <a:r>
              <a:rPr lang="es-CL" dirty="0"/>
              <a:t>s </a:t>
            </a:r>
            <a:r>
              <a:rPr lang="es-CL" dirty="0" err="1"/>
              <a:t>comparison</a:t>
            </a:r>
            <a:r>
              <a:rPr lang="es-CL" dirty="0"/>
              <a:t> table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44C1DB-22FE-7CD3-B0B9-9677D9D3D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73090"/>
              </p:ext>
            </p:extLst>
          </p:nvPr>
        </p:nvGraphicFramePr>
        <p:xfrm>
          <a:off x="401516" y="864909"/>
          <a:ext cx="11025353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229">
                <a:tc>
                  <a:txBody>
                    <a:bodyPr/>
                    <a:lstStyle/>
                    <a:p>
                      <a:r>
                        <a:rPr sz="32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32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3200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32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sz="2000" dirty="0"/>
                        <a:t>Syntax Simplicity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Clear and consistent syntax with enforced OOP principles.</a:t>
                      </a:r>
                    </a:p>
                    <a:p>
                      <a:r>
                        <a:rPr sz="2000" dirty="0"/>
                        <a:t>- Disadvantage: Verbose; requires explicit declarations like `</a:t>
                      </a:r>
                      <a:r>
                        <a:rPr sz="2000" dirty="0" err="1"/>
                        <a:t>class`</a:t>
                      </a:r>
                      <a:r>
                        <a:rPr sz="2000" dirty="0"/>
                        <a:t> and `public`.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- Advantage: Offers flexibility with both OOP and procedural programming.</a:t>
                      </a:r>
                    </a:p>
                    <a:p>
                      <a:r>
                        <a:rPr sz="2000"/>
                        <a:t>- Disadvantage: Complex syntax (e.g., header files, manual memory management).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Highly readable and minimal syntax.</a:t>
                      </a:r>
                    </a:p>
                    <a:p>
                      <a:r>
                        <a:rPr sz="2000" dirty="0"/>
                        <a:t>- Disadvantage: Dynamic typing can lead to runtime errors if improperly handled.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sz="2000"/>
                        <a:t>Encapsulation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Strongly enforced through access modifiers (`private`, `protected`, `public`).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Provides fine-grained control via access specifiers.</a:t>
                      </a:r>
                    </a:p>
                    <a:p>
                      <a:r>
                        <a:rPr sz="2000" dirty="0"/>
                        <a:t>- Disadvantage: Implementation can become verbose with manual setups.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Simplicity with fewer restrictions (uses naming conventions like `_` and `__`).</a:t>
                      </a:r>
                    </a:p>
                    <a:p>
                      <a:r>
                        <a:rPr sz="2000" dirty="0"/>
                        <a:t>- Disadvantage: Relies more on conventions than enforced rules.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74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990" y="-160259"/>
            <a:ext cx="8229600" cy="1143000"/>
          </a:xfrm>
        </p:spPr>
        <p:txBody>
          <a:bodyPr/>
          <a:lstStyle/>
          <a:p>
            <a:r>
              <a:rPr dirty="0"/>
              <a:t>OOP Feature</a:t>
            </a:r>
            <a:r>
              <a:rPr lang="es-CL" dirty="0"/>
              <a:t>s </a:t>
            </a:r>
            <a:r>
              <a:rPr lang="es-CL" dirty="0" err="1"/>
              <a:t>comparison</a:t>
            </a:r>
            <a:r>
              <a:rPr lang="es-CL" dirty="0"/>
              <a:t> table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36968"/>
              </p:ext>
            </p:extLst>
          </p:nvPr>
        </p:nvGraphicFramePr>
        <p:xfrm>
          <a:off x="420912" y="1219200"/>
          <a:ext cx="1135017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6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229">
                <a:tc>
                  <a:txBody>
                    <a:bodyPr/>
                    <a:lstStyle/>
                    <a:p>
                      <a:r>
                        <a:rPr sz="32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32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3200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32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sz="2000" dirty="0"/>
                        <a:t>Static vs. Dynamic 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- Advantage: Static typing catches errors at compile-time.</a:t>
                      </a:r>
                    </a:p>
                    <a:p>
                      <a:r>
                        <a:rPr sz="2000"/>
                        <a:t>- Disadvantage: Requires boilerplate code for data types and class definitions.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Static typing ensures robust type checking.</a:t>
                      </a:r>
                    </a:p>
                    <a:p>
                      <a:r>
                        <a:rPr sz="2000" dirty="0"/>
                        <a:t>- Disadvantage: Complex declarations may reduce developer productivity.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Dynamic typing simplifies coding and increases flexibility.</a:t>
                      </a:r>
                    </a:p>
                    <a:p>
                      <a:r>
                        <a:rPr sz="2000" dirty="0"/>
                        <a:t>- Disadvantage: Higher risk of runtime type errors.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sz="200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- Advantage: Beginner-friendly due to consistent OOP structure.</a:t>
                      </a:r>
                    </a:p>
                    <a:p>
                      <a:r>
                        <a:rPr sz="2000"/>
                        <a:t>- Disadvantage: Enforces strict OOP principles, which can be restrictive.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- Advantage: Provides control over low-level operations.</a:t>
                      </a:r>
                    </a:p>
                    <a:p>
                      <a:r>
                        <a:rPr sz="2000"/>
                        <a:t>- Disadvantage: Steep learning curve for beginners.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Easy for beginners due to its simplicity and dynamic nature.</a:t>
                      </a:r>
                    </a:p>
                    <a:p>
                      <a:r>
                        <a:rPr sz="2000" dirty="0"/>
                        <a:t>- Disadvantage: Can lead to poor coding practices if not disciplined.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ángulo 1"/>
          <p:cNvSpPr>
            <a:spLocks noChangeArrowheads="1"/>
          </p:cNvSpPr>
          <p:nvPr/>
        </p:nvSpPr>
        <p:spPr bwMode="auto">
          <a:xfrm>
            <a:off x="1068486" y="773375"/>
            <a:ext cx="9319851" cy="604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b="1">
                <a:cs typeface="Times New Roman" panose="02020603050405020304" pitchFamily="18" charset="0"/>
              </a:rPr>
              <a:t>Problem. </a:t>
            </a:r>
            <a:r>
              <a:rPr lang="en-US" altLang="es-CL">
                <a:cs typeface="Times New Roman" panose="02020603050405020304" pitchFamily="18" charset="0"/>
              </a:rPr>
              <a:t>Write a program to implement the following dialog:</a:t>
            </a:r>
            <a:endParaRPr lang="en-US" altLang="es-CL" sz="11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cs typeface="Times New Roman" panose="02020603050405020304" pitchFamily="18" charset="0"/>
              </a:rPr>
              <a:t> </a:t>
            </a:r>
            <a:endParaRPr lang="en-US" altLang="es-CL" sz="11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Courier New" panose="02070309020205020404" pitchFamily="49" charset="0"/>
                <a:cs typeface="Times New Roman" panose="02020603050405020304" pitchFamily="18" charset="0"/>
              </a:rPr>
              <a:t>fraction 1 ? 3/4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Courier New" panose="02070309020205020404" pitchFamily="49" charset="0"/>
                <a:cs typeface="Times New Roman" panose="02020603050405020304" pitchFamily="18" charset="0"/>
              </a:rPr>
              <a:t>fraction 2 ? 6/8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11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Courier New" panose="02070309020205020404" pitchFamily="49" charset="0"/>
                <a:cs typeface="Times New Roman" panose="02020603050405020304" pitchFamily="18" charset="0"/>
              </a:rPr>
              <a:t>sum=48/32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Courier New" panose="02070309020205020404" pitchFamily="49" charset="0"/>
                <a:cs typeface="Times New Roman" panose="02020603050405020304" pitchFamily="18" charset="0"/>
              </a:rPr>
              <a:t>simplified 6/4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Courier New" panose="02070309020205020404" pitchFamily="49" charset="0"/>
                <a:cs typeface="Times New Roman" panose="02020603050405020304" pitchFamily="18" charset="0"/>
              </a:rPr>
              <a:t>max=6/8</a:t>
            </a:r>
            <a:endParaRPr lang="en-US" altLang="es-CL" sz="11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11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8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11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8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11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11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33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FC6E8-4EE8-EFB5-A486-523182FA3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1BD4-7EF4-2CF0-317C-D9F9122E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990" y="360602"/>
            <a:ext cx="8229600" cy="1143000"/>
          </a:xfrm>
        </p:spPr>
        <p:txBody>
          <a:bodyPr/>
          <a:lstStyle/>
          <a:p>
            <a:r>
              <a:rPr dirty="0"/>
              <a:t>OOP Feature</a:t>
            </a:r>
            <a:r>
              <a:rPr lang="es-CL" dirty="0"/>
              <a:t>s </a:t>
            </a:r>
            <a:r>
              <a:rPr lang="es-CL" dirty="0" err="1"/>
              <a:t>comparison</a:t>
            </a:r>
            <a:r>
              <a:rPr lang="es-CL" dirty="0"/>
              <a:t> table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FD93F5-BF51-C8C5-2E0E-EE5EC038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43284"/>
              </p:ext>
            </p:extLst>
          </p:nvPr>
        </p:nvGraphicFramePr>
        <p:xfrm>
          <a:off x="331702" y="1878957"/>
          <a:ext cx="1135017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6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229">
                <a:tc>
                  <a:txBody>
                    <a:bodyPr/>
                    <a:lstStyle/>
                    <a:p>
                      <a:r>
                        <a:rPr sz="32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32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3200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32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sz="2000" dirty="0"/>
                        <a:t>Operator Overloading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Disadvantage: Does not support operator overloading.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Supports operator overloading for user-defined types.</a:t>
                      </a:r>
                    </a:p>
                    <a:p>
                      <a:r>
                        <a:rPr sz="2000" dirty="0"/>
                        <a:t>- Disadvantage: Misuse can lead to code that is hard to read.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- Advantage: Supports operator overloading for user-defined types.</a:t>
                      </a:r>
                    </a:p>
                    <a:p>
                      <a:r>
                        <a:rPr sz="2000" dirty="0"/>
                        <a:t>- Disadvantage: Can obscure code readability if not used carefully.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8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47198"/>
              </p:ext>
            </p:extLst>
          </p:nvPr>
        </p:nvGraphicFramePr>
        <p:xfrm>
          <a:off x="511166" y="1383676"/>
          <a:ext cx="10697303" cy="4823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of usage</a:t>
                      </a:r>
                    </a:p>
                  </a:txBody>
                  <a:tcPr marL="37081" marR="370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37081" marR="3708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81" marR="370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81" marR="37081" marT="0" marB="0"/>
                </a:tc>
                <a:extLst>
                  <a:ext uri="{0D108BD9-81ED-4DB2-BD59-A6C34878D82A}">
                    <a16:rowId xmlns:a16="http://schemas.microsoft.com/office/drawing/2014/main" val="1790007979"/>
                  </a:ext>
                </a:extLst>
              </a:tr>
              <a:tr h="11812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Fraction x=new Fraction(3,4);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Fraction y=new Fraction(“6/8”)</a:t>
                      </a:r>
                    </a:p>
                  </a:txBody>
                  <a:tcPr marL="37081" marR="370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x: fraction with Fraction 3/4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y: fraction with Fraction 6/8</a:t>
                      </a:r>
                    </a:p>
                  </a:txBody>
                  <a:tcPr marL="37081" marR="3708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Fraction z = </a:t>
                      </a:r>
                      <a:r>
                        <a:rPr lang="en-US" sz="2800" kern="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x.sum</a:t>
                      </a: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</a:t>
                      </a:r>
                    </a:p>
                  </a:txBody>
                  <a:tcPr marL="37081" marR="370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 z with Fraction 48/32</a:t>
                      </a:r>
                    </a:p>
                  </a:txBody>
                  <a:tcPr marL="37081" marR="3708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s = </a:t>
                      </a:r>
                      <a:r>
                        <a:rPr lang="en-US" sz="2800" kern="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x.toString</a:t>
                      </a: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7081" marR="370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s with string “3/4”</a:t>
                      </a:r>
                    </a:p>
                  </a:txBody>
                  <a:tcPr marL="37081" marR="3708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= </a:t>
                      </a:r>
                      <a:r>
                        <a:rPr lang="en-US" sz="2800" kern="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x.compareTo</a:t>
                      </a: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(y)</a:t>
                      </a:r>
                    </a:p>
                  </a:txBody>
                  <a:tcPr marL="37081" marR="370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 = 0 if x=y, n&lt;0 if x&lt;y, n&gt;0 if x&gt;y</a:t>
                      </a:r>
                    </a:p>
                  </a:txBody>
                  <a:tcPr marL="37081" marR="3708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Fraction w = </a:t>
                      </a:r>
                      <a:r>
                        <a:rPr lang="en-US" sz="2800" kern="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z.simple</a:t>
                      </a: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7081" marR="3708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w with Fraction</a:t>
                      </a:r>
                      <a:r>
                        <a:rPr lang="en-US" sz="2800" kern="0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6/4</a:t>
                      </a:r>
                      <a:endParaRPr lang="en-US" sz="2800" kern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81" marR="37081" marT="0" marB="0"/>
                </a:tc>
                <a:extLst>
                  <a:ext uri="{0D108BD9-81ED-4DB2-BD59-A6C34878D82A}">
                    <a16:rowId xmlns:a16="http://schemas.microsoft.com/office/drawing/2014/main" val="3871688649"/>
                  </a:ext>
                </a:extLst>
              </a:tr>
            </a:tbl>
          </a:graphicData>
        </a:graphic>
      </p:graphicFrame>
      <p:sp>
        <p:nvSpPr>
          <p:cNvPr id="6172" name="CuadroTexto 2"/>
          <p:cNvSpPr txBox="1">
            <a:spLocks noChangeArrowheads="1"/>
          </p:cNvSpPr>
          <p:nvPr/>
        </p:nvSpPr>
        <p:spPr bwMode="auto">
          <a:xfrm>
            <a:off x="2048824" y="284409"/>
            <a:ext cx="69227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CL" altLang="en-US" sz="44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 Fraction Class description </a:t>
            </a:r>
          </a:p>
        </p:txBody>
      </p:sp>
    </p:spTree>
    <p:extLst>
      <p:ext uri="{BB962C8B-B14F-4D97-AF65-F5344CB8AC3E}">
        <p14:creationId xmlns:p14="http://schemas.microsoft.com/office/powerpoint/2010/main" val="42571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ángulo 1"/>
          <p:cNvSpPr>
            <a:spLocks noChangeArrowheads="1"/>
          </p:cNvSpPr>
          <p:nvPr/>
        </p:nvSpPr>
        <p:spPr bwMode="auto">
          <a:xfrm>
            <a:off x="857839" y="333376"/>
            <a:ext cx="9810161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44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Definition (declaration) of Fraction class</a:t>
            </a:r>
            <a:endParaRPr lang="es-CL" altLang="es-CL" sz="44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class Fraction{</a:t>
            </a: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		//in file Fraction.java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private int a,b; 	//numerator and denominator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s-CL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Fraction(int a, int b) { //constructor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this.a = a; this.b =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s-CL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Fraction(String x) { //constructor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int i = x.indexOf(“/”);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a = Integer.parseInt(x.substring(0,i));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b = Integer.ParseInt(x.substring(i+1));</a:t>
            </a:r>
            <a:b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String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toString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(){ 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return a + "/" + b; 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ángulo 1"/>
          <p:cNvSpPr>
            <a:spLocks noChangeArrowheads="1"/>
          </p:cNvSpPr>
          <p:nvPr/>
        </p:nvSpPr>
        <p:spPr bwMode="auto">
          <a:xfrm>
            <a:off x="226243" y="371083"/>
            <a:ext cx="11623250" cy="723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L" sz="44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Definition (declaration) of Fraction class … cont.</a:t>
            </a:r>
            <a:endParaRPr lang="es-CL" altLang="es-CL" sz="4400" b="1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Fraction </a:t>
            </a:r>
            <a:r>
              <a:rPr lang="es-E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sum</a:t>
            </a: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(Fraction x){ 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return new Fraction(a*x.b+b*x.a, b*x.b);</a:t>
            </a:r>
            <a:endParaRPr lang="es-CL" altLang="es-CL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public Fraction </a:t>
            </a:r>
            <a:r>
              <a:rPr lang="es-E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simple</a:t>
            </a: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(){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int m = mcd(a,b);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return new Fraction(a/m, b/m);</a:t>
            </a:r>
            <a:endParaRPr lang="es-CL" altLang="es-CL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int mcd(int x, int y)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if (x == y) return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return x &gt; y ? mcd(x%y,y): mcd(y%x,x);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int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compareTo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(Fraction x){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return a*x.b - b*x.a; //result: 0, &lt;0 o &gt;0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endParaRPr lang="es-CL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8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ángulo 1"/>
          <p:cNvSpPr>
            <a:spLocks noChangeArrowheads="1"/>
          </p:cNvSpPr>
          <p:nvPr/>
        </p:nvSpPr>
        <p:spPr bwMode="auto">
          <a:xfrm>
            <a:off x="716437" y="242889"/>
            <a:ext cx="1082197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cs typeface="Times New Roman" panose="02020603050405020304" pitchFamily="18" charset="0"/>
              </a:rPr>
              <a:t>Problem.</a:t>
            </a:r>
            <a:r>
              <a:rPr lang="en-US" altLang="es-CL" sz="2400">
                <a:cs typeface="Times New Roman" panose="02020603050405020304" pitchFamily="18" charset="0"/>
              </a:rPr>
              <a:t> Complete class Fraction with operations sub (subtraction), mul (multiplication) and div (division) and write program which uses it in order to implement the following dialog: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Fraction 1 ? 3/8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Fraction 2 ? 1/4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Operation (1,2,3,4 for +,-,*,/) ? *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Result=3/32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static public void main(String[]args){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…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class Fraction{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…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10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0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L" b="1">
                <a:solidFill>
                  <a:srgbClr val="FF0000"/>
                </a:solidFill>
              </a:rPr>
              <a:t>Program which uses it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3359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cs typeface="Times New Roman" panose="02020603050405020304" pitchFamily="18" charset="0"/>
              </a:rPr>
              <a:t>System.out,print(“Fraction 1 ?);</a:t>
            </a: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cs typeface="Times New Roman" panose="02020603050405020304" pitchFamily="18" charset="0"/>
              </a:rPr>
              <a:t>Fraction f1 = new Fraction(s.nextLine());</a:t>
            </a:r>
            <a:endParaRPr lang="es-CL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cs typeface="Times New Roman" panose="02020603050405020304" pitchFamily="18" charset="0"/>
              </a:rPr>
              <a:t>System.out,print(“Fraction 2 ?);</a:t>
            </a: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cs typeface="Times New Roman" panose="02020603050405020304" pitchFamily="18" charset="0"/>
              </a:rPr>
              <a:t>Fraction f1 = new Fraction(s.nextLine());</a:t>
            </a:r>
            <a:endParaRPr lang="es-CL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System.out.print(</a:t>
            </a:r>
            <a:r>
              <a:rPr lang="en-US"/>
              <a:t>"</a:t>
            </a: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Operation?</a:t>
            </a:r>
            <a:r>
              <a:rPr lang="en-US"/>
              <a:t> "</a:t>
            </a: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s-CL" sz="14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op=S.nextInt();</a:t>
            </a:r>
            <a:endParaRPr lang="es-CL" sz="14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CL" sz="14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if(op == 1) f=f1.sum(f2); </a:t>
            </a:r>
            <a:endParaRPr lang="es-CL" sz="14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if(op == 2) f=f1.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(f2);</a:t>
            </a:r>
            <a:endParaRPr lang="es-CL" sz="14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if(op == 3) f=f1.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(f2);</a:t>
            </a:r>
            <a:endParaRPr lang="es-CL" sz="14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if(op == 4) f=f1.</a:t>
            </a:r>
            <a:r>
              <a:rPr lang="en-US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(f2); </a:t>
            </a:r>
          </a:p>
          <a:p>
            <a:pPr marL="0" indent="0">
              <a:buNone/>
              <a:defRPr/>
            </a:pPr>
            <a:endParaRPr lang="es-CL" sz="14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System.out.print(</a:t>
            </a:r>
            <a:r>
              <a:rPr lang="en-US"/>
              <a:t>"</a:t>
            </a: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/>
              <a:t>"</a:t>
            </a:r>
            <a:r>
              <a:rPr lang="en-US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+f.toString());</a:t>
            </a:r>
            <a:endParaRPr lang="es-CL" sz="140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rgbClr val="FF0000"/>
                </a:solidFill>
              </a:rPr>
              <a:t>Completing the class Fraction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1385" y="1118614"/>
            <a:ext cx="10515600" cy="534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class Fraction {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...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Fraction sub(Fraction x) {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return new Fraction(a*x.b-b*x.a,b*x.b)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Fraction sub(Fraction x) {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return new Fraction(a*x.a,b*x.b)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  <a:endParaRPr lang="en-US" sz="2000"/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Fraction sub(Fraction x) {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return new Fraction(a*x.b,b*x.a)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  <a:endParaRPr lang="en-US" sz="2000"/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   ...</a:t>
            </a:r>
          </a:p>
          <a:p>
            <a:pPr marL="0" indent="0">
              <a:buNone/>
            </a:pPr>
            <a:r>
              <a:rPr lang="es-ES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95850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3000</Words>
  <Application>Microsoft Office PowerPoint</Application>
  <PresentationFormat>Panorámica</PresentationFormat>
  <Paragraphs>447</Paragraphs>
  <Slides>30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Tema de Office</vt:lpstr>
      <vt:lpstr>Document</vt:lpstr>
      <vt:lpstr>Key Concepts for OOP</vt:lpstr>
      <vt:lpstr>Recap of Fundamental OOP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 which uses it </vt:lpstr>
      <vt:lpstr>Completing the class Fraction</vt:lpstr>
      <vt:lpstr>Presentación de PowerPoint</vt:lpstr>
      <vt:lpstr>Presentación de PowerPoint</vt:lpstr>
      <vt:lpstr>Class Definition in Python </vt:lpstr>
      <vt:lpstr>Class Constructor</vt:lpstr>
      <vt:lpstr>Sum: inside calss FractionV1</vt:lpstr>
      <vt:lpstr>Accesors and Mutators</vt:lpstr>
      <vt:lpstr>Function simplify (mutator)</vt:lpstr>
      <vt:lpstr>Accesors for class FractionV1</vt:lpstr>
      <vt:lpstr>Mutators for class FractionV1</vt:lpstr>
      <vt:lpstr>Functions for class FractionV1</vt:lpstr>
      <vt:lpstr>Class FraccionV1</vt:lpstr>
      <vt:lpstr>Class FractionV1: Tests</vt:lpstr>
      <vt:lpstr>Clase FraccionV2 safer and nicer</vt:lpstr>
      <vt:lpstr>Class FraccionV2 (P.2)</vt:lpstr>
      <vt:lpstr>Class FraccionV2 (P.4)</vt:lpstr>
      <vt:lpstr>Class Definition in C++ </vt:lpstr>
      <vt:lpstr>Class Usage in C++ </vt:lpstr>
      <vt:lpstr>Operator overload in C++ </vt:lpstr>
      <vt:lpstr>OOP Features comparison table</vt:lpstr>
      <vt:lpstr>OOP Features comparison table</vt:lpstr>
      <vt:lpstr>OOP Features comparison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for OOP</dc:title>
  <dc:creator>N. Baloian</dc:creator>
  <cp:lastModifiedBy>nelson baloian</cp:lastModifiedBy>
  <cp:revision>8</cp:revision>
  <dcterms:created xsi:type="dcterms:W3CDTF">2025-01-26T18:56:34Z</dcterms:created>
  <dcterms:modified xsi:type="dcterms:W3CDTF">2025-02-02T13:10:51Z</dcterms:modified>
</cp:coreProperties>
</file>