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02" r:id="rId17"/>
    <p:sldId id="301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DFD4-2478-47B0-962F-B99177E206D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7CDBB-B431-4EED-AEB8-20A3360E45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2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64E4E-03BD-4390-B3F5-4E9C1E87CE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3FEE-2459-4E0F-B061-BF21BB1D9D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 smtClean="0"/>
              <a:t>Clase 11: Herencia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 smtClean="0"/>
              <a:t>15-abril (J.Alvarez)</a:t>
            </a:r>
          </a:p>
        </p:txBody>
      </p:sp>
      <p:sp>
        <p:nvSpPr>
          <p:cNvPr id="51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919093-83BD-4EBD-AE89-11902C353C57}" type="slidenum">
              <a:rPr lang="es-ES_tradnl" altLang="es-CL" sz="1200" smtClean="0"/>
              <a:pPr/>
              <a:t>2</a:t>
            </a:fld>
            <a:endParaRPr lang="es-ES_tradnl" altLang="es-CL" sz="1200" smtClean="0"/>
          </a:p>
        </p:txBody>
      </p:sp>
      <p:sp>
        <p:nvSpPr>
          <p:cNvPr id="51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CL" smtClean="0"/>
          </a:p>
        </p:txBody>
      </p:sp>
    </p:spTree>
    <p:extLst>
      <p:ext uri="{BB962C8B-B14F-4D97-AF65-F5344CB8AC3E}">
        <p14:creationId xmlns:p14="http://schemas.microsoft.com/office/powerpoint/2010/main" val="173633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 smtClean="0"/>
              <a:t>Clase 8: Herencia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CL" sz="1200" smtClean="0"/>
              <a:t>J.Alvarez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3C5BF89-7242-46D6-9519-08F2F897AE55}" type="slidenum">
              <a:rPr lang="es-ES_tradnl" altLang="es-CL" sz="1200" smtClean="0"/>
              <a:pPr/>
              <a:t>12</a:t>
            </a:fld>
            <a:endParaRPr lang="es-ES_tradnl" altLang="es-CL" sz="1200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CL" smtClean="0"/>
          </a:p>
        </p:txBody>
      </p:sp>
    </p:spTree>
    <p:extLst>
      <p:ext uri="{BB962C8B-B14F-4D97-AF65-F5344CB8AC3E}">
        <p14:creationId xmlns:p14="http://schemas.microsoft.com/office/powerpoint/2010/main" val="318751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8CC8-599C-49BF-9572-94687D0529E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1AF38-FB5B-4BB7-8F9A-AB3779E14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Inheritance in JAVA C++ and Python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ChangeArrowheads="1"/>
          </p:cNvSpPr>
          <p:nvPr/>
        </p:nvSpPr>
        <p:spPr bwMode="auto">
          <a:xfrm>
            <a:off x="851047" y="971337"/>
            <a:ext cx="8713788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math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Circle: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(self,x):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assert x&gt;0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self.r=x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2*math.pi*self.r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math.pi*self.r**2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0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Square: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(self,x):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assert x&gt;0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self.a=x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4*self.a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n-US" altLang="es-CL" sz="2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self.a**2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0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 smtClean="0">
                <a:ea typeface="Times New Roman" panose="02020603050405020304" pitchFamily="18" charset="0"/>
                <a:cs typeface="Courier New" panose="02070309020205020404" pitchFamily="49" charset="0"/>
              </a:rPr>
              <a:t>Note</a:t>
            </a:r>
            <a:r>
              <a:rPr lang="en-US" altLang="es-CL" sz="2000" smtClean="0">
                <a:ea typeface="Times New Roman" panose="02020603050405020304" pitchFamily="18" charset="0"/>
                <a:cs typeface="Courier New" panose="02070309020205020404" pitchFamily="49" charset="0"/>
              </a:rPr>
              <a:t>. </a:t>
            </a:r>
            <a:r>
              <a:rPr lang="en-US" altLang="es-CL" sz="2000">
                <a:ea typeface="Times New Roman" panose="02020603050405020304" pitchFamily="18" charset="0"/>
                <a:cs typeface="Courier New" panose="02070309020205020404" pitchFamily="49" charset="0"/>
              </a:rPr>
              <a:t>Constructors are similar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705493" y="131975"/>
            <a:ext cx="5004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Class declaration in Python</a:t>
            </a:r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6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703388" y="511175"/>
            <a:ext cx="896461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 b="1" smtClean="0">
                <a:ea typeface="Times New Roman" panose="02020603050405020304" pitchFamily="18" charset="0"/>
                <a:cs typeface="Courier New" panose="02070309020205020404" pitchFamily="49" charset="0"/>
              </a:rPr>
              <a:t>Solution </a:t>
            </a:r>
            <a:r>
              <a:rPr lang="es-ES_tradnl" altLang="es-CL" sz="2400" b="1">
                <a:ea typeface="Times New Roman" panose="02020603050405020304" pitchFamily="18" charset="0"/>
                <a:cs typeface="Courier New" panose="02070309020205020404" pitchFamily="49" charset="0"/>
              </a:rPr>
              <a:t>2. with inheritance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 b="1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math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__init__(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s-ES_tradnl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assert x&gt;0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self.x=x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(Figure):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math.pi*self.x**2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2*math.pi*self.x 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Square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(Figure):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self.x**2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4*self.x</a:t>
            </a:r>
            <a:endParaRPr lang="en-US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2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774826" y="804863"/>
            <a:ext cx="88931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Rectangle(Figure):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(self,x,y):   #constructor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Figure.__init__(self,x) #ctor class Figure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self.y=y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if y&lt;=0: exit(“nº&lt;=0")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self.x*self.y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2*(self.x+self.y)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CL" sz="2400" b="1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 b="1">
                <a:ea typeface="Times New Roman" panose="02020603050405020304" pitchFamily="18" charset="0"/>
                <a:cs typeface="Courier New" panose="02070309020205020404" pitchFamily="49" charset="0"/>
              </a:rPr>
              <a:t>Use?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r=Rectangle(nº,nº)</a:t>
            </a:r>
            <a:endParaRPr lang="en-US" altLang="es-CL" sz="240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2208213" y="260351"/>
            <a:ext cx="7772400" cy="442913"/>
          </a:xfrm>
        </p:spPr>
        <p:txBody>
          <a:bodyPr>
            <a:noAutofit/>
          </a:bodyPr>
          <a:lstStyle/>
          <a:p>
            <a:r>
              <a:rPr lang="es-ES_tradnl" altLang="es-CL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Other figures?</a:t>
            </a:r>
            <a:endParaRPr lang="es-CL" altLang="es-CL" sz="3200" b="1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81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439439" y="1583164"/>
            <a:ext cx="87852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L" altLang="es-CL" sz="2000">
                <a:latin typeface="Courier New" panose="02070309020205020404" pitchFamily="49" charset="0"/>
              </a:rPr>
              <a:t>r=raw_input(“circle,square,rectangle?” ).lower()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if r=="circle":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  f=Circle(input("radius?"))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elif r==“square":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  f=Cuadrado(input("lado?"))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else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  f=Rectangle(input(“length?"),\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               input(“width?"))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print "area=",f.area()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CL" altLang="es-CL" sz="2200">
                <a:latin typeface="Courier New" panose="02070309020205020404" pitchFamily="49" charset="0"/>
              </a:rPr>
              <a:t>print "perimetro=",f.perimeter()</a:t>
            </a:r>
          </a:p>
          <a:p>
            <a:pPr>
              <a:spcBef>
                <a:spcPct val="0"/>
              </a:spcBef>
              <a:buFontTx/>
              <a:buNone/>
            </a:pPr>
            <a:endParaRPr lang="es-CL" altLang="es-CL" sz="2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s-CL" altLang="es-CL" sz="2200">
              <a:latin typeface="Courier New" panose="02070309020205020404" pitchFamily="49" charset="0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699165" y="627996"/>
            <a:ext cx="7772400" cy="4429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CL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Program that uses the classes</a:t>
            </a:r>
            <a:endParaRPr lang="es-CL" altLang="es-CL" sz="3200" b="1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23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1034085" y="182526"/>
            <a:ext cx="8964612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b="1" smtClean="0">
                <a:solidFill>
                  <a:srgbClr val="C00000"/>
                </a:solidFill>
              </a:rPr>
              <a:t>                        “Transitive” inheritance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200" b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s-ES_tradnl" altLang="es-CL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__init__(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self.a=x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self.a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B(A)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__init__(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self,x,y):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A.__init__(self,x)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self.b=y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self.b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C(B)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endParaRPr lang="es-ES_tradnl" altLang="es-CL" sz="2200" b="1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__init__(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self,x,y,z):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B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.__init__(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self,x,y)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self.c=z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def </a:t>
            </a:r>
            <a:r>
              <a:rPr lang="es-ES_tradnl" altLang="es-CL" sz="22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</a:t>
            </a:r>
            <a:r>
              <a:rPr lang="es-ES_tradnl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 return self.c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b="1">
                <a:ea typeface="Times New Roman" panose="02020603050405020304" pitchFamily="18" charset="0"/>
                <a:cs typeface="Courier New" panose="02070309020205020404" pitchFamily="49" charset="0"/>
              </a:rPr>
              <a:t>Use?</a:t>
            </a:r>
            <a:r>
              <a:rPr lang="en-US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&gt;&gt;&gt;c=C(1,2,3)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&gt;&gt;&gt;c.f()+c.g()+c.h()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8112126" y="1196976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A</a:t>
            </a:r>
            <a:endParaRPr lang="es-CL" altLang="es-CL" sz="240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8183564" y="2349501"/>
            <a:ext cx="1081087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B</a:t>
            </a:r>
            <a:endParaRPr lang="es-CL" altLang="es-CL" sz="2400"/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8183564" y="3429001"/>
            <a:ext cx="11525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C</a:t>
            </a:r>
            <a:endParaRPr lang="es-CL" altLang="es-CL" sz="2400"/>
          </a:p>
        </p:txBody>
      </p:sp>
      <p:sp>
        <p:nvSpPr>
          <p:cNvPr id="12294" name="Line 10"/>
          <p:cNvSpPr>
            <a:spLocks noChangeShapeType="1"/>
          </p:cNvSpPr>
          <p:nvPr/>
        </p:nvSpPr>
        <p:spPr bwMode="auto">
          <a:xfrm flipV="1">
            <a:off x="8688388" y="170021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11"/>
          <p:cNvSpPr>
            <a:spLocks noChangeShapeType="1"/>
          </p:cNvSpPr>
          <p:nvPr/>
        </p:nvSpPr>
        <p:spPr bwMode="auto">
          <a:xfrm flipV="1">
            <a:off x="8759825" y="28527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810705" y="-670"/>
            <a:ext cx="9621625" cy="670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b="1" dirty="0" smtClean="0">
                <a:solidFill>
                  <a:srgbClr val="C00000"/>
                </a:solidFill>
              </a:rPr>
              <a:t>                       “</a:t>
            </a:r>
            <a:r>
              <a:rPr lang="es-ES_tradnl" altLang="es-CL" b="1" dirty="0" err="1" smtClean="0">
                <a:solidFill>
                  <a:srgbClr val="C00000"/>
                </a:solidFill>
              </a:rPr>
              <a:t>Multiple</a:t>
            </a:r>
            <a:r>
              <a:rPr lang="es-ES_tradnl" altLang="es-CL" b="1" dirty="0">
                <a:solidFill>
                  <a:srgbClr val="C00000"/>
                </a:solidFill>
              </a:rPr>
              <a:t>” </a:t>
            </a:r>
            <a:r>
              <a:rPr lang="es-ES_tradnl" altLang="es-CL" b="1" dirty="0" err="1">
                <a:solidFill>
                  <a:srgbClr val="C00000"/>
                </a:solidFill>
              </a:rPr>
              <a:t>inheritance</a:t>
            </a:r>
            <a:endParaRPr lang="es-ES_tradnl" altLang="es-CL" b="1" dirty="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self.a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=x  #una 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self.a</a:t>
            </a:r>
            <a:endParaRPr lang="es-ES_tradnl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self.b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=x  #una 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self.b</a:t>
            </a:r>
            <a:endParaRPr lang="es-ES_tradnl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C(A,B)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self,x,y,z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4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B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self,y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self.c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=z  #3 variables a &amp; b are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inherited</a:t>
            </a:r>
            <a:endParaRPr lang="es-ES_tradnl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self.c</a:t>
            </a:r>
            <a:endParaRPr lang="es-ES_tradnl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b="1" dirty="0">
                <a:ea typeface="Times New Roman" panose="02020603050405020304" pitchFamily="18" charset="0"/>
                <a:cs typeface="Courier New" panose="02070309020205020404" pitchFamily="49" charset="0"/>
              </a:rPr>
              <a:t>Use?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&gt;&gt;&gt;c=C(1,2,3)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&gt;&gt;&gt;</a:t>
            </a: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c.f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</a:t>
            </a: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c.g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()+</a:t>
            </a: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c.h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34998" y="1918552"/>
            <a:ext cx="1008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A</a:t>
            </a:r>
            <a:endParaRPr lang="es-CL" altLang="es-CL" sz="2400"/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9847886" y="1918552"/>
            <a:ext cx="936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B</a:t>
            </a:r>
            <a:endParaRPr lang="es-CL" altLang="es-CL" sz="2400"/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9200185" y="3071077"/>
            <a:ext cx="86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C</a:t>
            </a:r>
            <a:endParaRPr lang="es-CL" altLang="es-CL" sz="2400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H="1" flipV="1">
            <a:off x="8984285" y="242337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9776447" y="242337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Understanding Method Resolution Order (MRO)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determines the order in which methods are looked up </a:t>
            </a:r>
            <a:r>
              <a:rPr lang="en-US" b="1" dirty="0"/>
              <a:t>using MRO</a:t>
            </a:r>
            <a:r>
              <a:rPr lang="en-US" dirty="0"/>
              <a:t>, which follows the </a:t>
            </a:r>
            <a:r>
              <a:rPr lang="en-US" b="1" dirty="0"/>
              <a:t>C3 linearization algorithm</a:t>
            </a:r>
            <a:r>
              <a:rPr lang="en-US" dirty="0"/>
              <a:t>.</a:t>
            </a:r>
          </a:p>
          <a:p>
            <a:r>
              <a:rPr lang="en-US" dirty="0" smtClean="0"/>
              <a:t>MRO </a:t>
            </a:r>
            <a:r>
              <a:rPr lang="en-US" dirty="0"/>
              <a:t>ensures that:</a:t>
            </a:r>
          </a:p>
          <a:p>
            <a:pPr lvl="1"/>
            <a:r>
              <a:rPr lang="en-US" dirty="0"/>
              <a:t>A method is </a:t>
            </a:r>
            <a:r>
              <a:rPr lang="en-US" b="1" dirty="0"/>
              <a:t>searched in the current class first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not found, it searches in </a:t>
            </a:r>
            <a:r>
              <a:rPr lang="en-US" b="1" dirty="0"/>
              <a:t>parent classes from left to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multiple paths lead to the same class, it is considered </a:t>
            </a:r>
            <a:r>
              <a:rPr lang="en-US" b="1" dirty="0"/>
              <a:t>only once</a:t>
            </a:r>
            <a:r>
              <a:rPr lang="en-US" dirty="0"/>
              <a:t> (avoiding duplicate calls).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7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810705" y="1539965"/>
            <a:ext cx="1138129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CL" sz="2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s-ES_tradnl" altLang="es-CL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s-ES_tradnl" altLang="es-CL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</a:t>
            </a:r>
            <a:r>
              <a:rPr lang="es-ES_tradnl" altLang="es-CL" sz="2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init</a:t>
            </a:r>
            <a:r>
              <a:rPr lang="es-ES_tradnl" altLang="es-CL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__(</a:t>
            </a:r>
            <a:r>
              <a:rPr lang="es-ES_tradnl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self,x</a:t>
            </a:r>
            <a:r>
              <a:rPr lang="es-ES_tradnl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show(self):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print("Class A")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B: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show(self):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print("Class B")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C(A, B):  # Multiple Inheritance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pass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obj.show</a:t>
            </a:r>
            <a:r>
              <a:rPr lang="en-US" altLang="es-CL" sz="22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 # ✅ Output: Class A (left-to-right MRO</a:t>
            </a:r>
            <a:r>
              <a:rPr lang="en-US" altLang="es-CL" sz="22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altLang="es-CL" sz="2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34998" y="1918552"/>
            <a:ext cx="1008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A</a:t>
            </a:r>
            <a:endParaRPr lang="es-CL" altLang="es-CL" sz="2400"/>
          </a:p>
        </p:txBody>
      </p:sp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9847886" y="1918552"/>
            <a:ext cx="9366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B</a:t>
            </a:r>
            <a:endParaRPr lang="es-CL" altLang="es-CL" sz="2400"/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9200185" y="3071077"/>
            <a:ext cx="863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CL" sz="2400"/>
              <a:t>C</a:t>
            </a:r>
            <a:endParaRPr lang="es-CL" altLang="es-CL" sz="2400"/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 flipH="1" flipV="1">
            <a:off x="8984285" y="242337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10"/>
          <p:cNvSpPr>
            <a:spLocks noChangeShapeType="1"/>
          </p:cNvSpPr>
          <p:nvPr/>
        </p:nvSpPr>
        <p:spPr bwMode="auto">
          <a:xfrm flipV="1">
            <a:off x="9776447" y="2423376"/>
            <a:ext cx="4318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ángulo 1"/>
          <p:cNvSpPr/>
          <p:nvPr/>
        </p:nvSpPr>
        <p:spPr>
          <a:xfrm>
            <a:off x="821483" y="236822"/>
            <a:ext cx="94947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es-ES_tradnl" alt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How</a:t>
            </a:r>
            <a:r>
              <a:rPr lang="es-ES_tradnl" altLang="es-CL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Python </a:t>
            </a:r>
            <a:r>
              <a:rPr lang="es-ES_tradnl" alt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Solves</a:t>
            </a:r>
            <a:r>
              <a:rPr lang="es-ES_tradnl" altLang="es-CL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Multiple</a:t>
            </a:r>
            <a:r>
              <a:rPr lang="es-ES_tradnl" altLang="es-CL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Inheritance</a:t>
            </a:r>
            <a:r>
              <a:rPr lang="es-ES_tradnl" altLang="es-CL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s-ES_tradnl" altLang="es-CL" sz="32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Ambiguities</a:t>
            </a:r>
            <a:endParaRPr lang="es-ES_tradnl" altLang="es-CL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5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7772400" cy="1143001"/>
          </a:xfrm>
        </p:spPr>
        <p:txBody>
          <a:bodyPr>
            <a:normAutofit/>
          </a:bodyPr>
          <a:lstStyle/>
          <a:p>
            <a:r>
              <a:rPr lang="es-CL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Inheritance in C++:base class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2063750" y="1052513"/>
            <a:ext cx="85677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s-ES_tradnl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 Base class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Shape {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public: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void setWidth(int w) {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 width = w;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void setHeight(int h) {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 height = h;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protected: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int width;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int height;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  <a:endParaRPr lang="es-CL" altLang="en-US" sz="9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97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7772400" cy="1143001"/>
          </a:xfrm>
        </p:spPr>
        <p:txBody>
          <a:bodyPr>
            <a:normAutofit/>
          </a:bodyPr>
          <a:lstStyle/>
          <a:p>
            <a:r>
              <a:rPr lang="es-CL" altLang="en-US" sz="32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Inheritance in C++:Extended class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063750" y="1052513"/>
            <a:ext cx="85677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class Rectangle: public Shape {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public: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int getArea() { 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   return (width * height); 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//usage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int main(void) {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Rectangle Rect;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Rect.setWidth(5);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Rect.setHeight(7);</a:t>
            </a:r>
          </a:p>
          <a:p>
            <a:endParaRPr lang="es-ES_tradnl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// Print the area of the object.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cout &lt;&lt; "Total area: " &lt;&lt; Rect.getArea() &lt;&lt; endl;</a:t>
            </a:r>
          </a:p>
          <a:p>
            <a:endParaRPr lang="es-ES_tradnl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es-ES_tradnl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CL" altLang="en-US" sz="9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4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22501" y="538163"/>
          <a:ext cx="7720013" cy="56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Document" r:id="rId4" imgW="8044978" imgH="5925025" progId="Word.Document.8">
                  <p:embed/>
                </p:oleObj>
              </mc:Choice>
              <mc:Fallback>
                <p:oleObj name="Document" r:id="rId4" imgW="8044978" imgH="5925025" progId="Word.Documen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538163"/>
                        <a:ext cx="7720013" cy="568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ángulo 1"/>
          <p:cNvSpPr/>
          <p:nvPr/>
        </p:nvSpPr>
        <p:spPr>
          <a:xfrm>
            <a:off x="669303" y="1141479"/>
            <a:ext cx="1011001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Java for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the perimeter of a circumference according to the following dialog:</a:t>
            </a:r>
          </a:p>
          <a:p>
            <a:pPr>
              <a:defRPr/>
            </a:pPr>
            <a:r>
              <a:rPr lang="en-US" sz="900" dirty="0">
                <a:ea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radius?__</a:t>
            </a:r>
            <a:endParaRPr lang="en-US" sz="9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perimeter=N</a:t>
            </a:r>
            <a:endParaRPr lang="en-US" sz="9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a typeface="Times New Roman" panose="02020603050405020304" pitchFamily="18" charset="0"/>
              </a:rPr>
              <a:t> </a:t>
            </a:r>
            <a:endParaRPr lang="en-US" sz="9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1. ad-hoc</a:t>
            </a:r>
          </a:p>
          <a:p>
            <a:pPr>
              <a:defRPr/>
            </a:pPr>
            <a:endParaRPr lang="en-US" sz="2000" smtClean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00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.*; 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class Program{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static public void main(String[]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Scanner U = new Scanner(System.in);  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("radius ?");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double r =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U.nextDouble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("perimeter="+2*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Math.PI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*r);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a typeface="Times New Roman" panose="02020603050405020304" pitchFamily="18" charset="0"/>
              </a:rPr>
              <a:t> </a:t>
            </a:r>
            <a:endParaRPr lang="en-US" sz="900" dirty="0">
              <a:ea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59118" y="332254"/>
            <a:ext cx="830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smtClean="0">
                <a:solidFill>
                  <a:srgbClr val="C00000"/>
                </a:solidFill>
              </a:rPr>
              <a:t>Why, when and how to use Inheritance</a:t>
            </a:r>
            <a:endParaRPr lang="en-US" sz="4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8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9483168" cy="1143001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Inheritance in C++: Diamond Problem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3756" y="1052513"/>
            <a:ext cx="11978244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show() {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A\n";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 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 };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C 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 };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D 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B,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C { 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 {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obj.show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// ❌ Error: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Ambiguous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because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there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are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two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copies.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0;</a:t>
            </a:r>
          </a:p>
          <a:p>
            <a:r>
              <a:rPr lang="es-ES_tradnl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ES_tradnl" altLang="en-US" sz="2000" dirty="0" smtClean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76509" y="1086961"/>
            <a:ext cx="252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A</a:t>
            </a:r>
            <a:endParaRPr lang="en-US" sz="3200" dirty="0"/>
          </a:p>
          <a:p>
            <a:r>
              <a:rPr lang="en-US" sz="3200" dirty="0"/>
              <a:t>     / \</a:t>
            </a:r>
          </a:p>
          <a:p>
            <a:r>
              <a:rPr lang="en-US" sz="3200" dirty="0"/>
              <a:t>    B   C</a:t>
            </a:r>
          </a:p>
          <a:p>
            <a:r>
              <a:rPr lang="en-US" sz="3200" dirty="0"/>
              <a:t>     \ /</a:t>
            </a:r>
          </a:p>
          <a:p>
            <a:r>
              <a:rPr lang="en-US" sz="3200" dirty="0"/>
              <a:t>      D</a:t>
            </a:r>
          </a:p>
        </p:txBody>
      </p:sp>
    </p:spTree>
    <p:extLst>
      <p:ext uri="{BB962C8B-B14F-4D97-AF65-F5344CB8AC3E}">
        <p14:creationId xmlns:p14="http://schemas.microsoft.com/office/powerpoint/2010/main" val="169979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9483168" cy="1143001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Virtual Inheritance in C++: Avoid ambiguity 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3756" y="1052513"/>
            <a:ext cx="1197824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include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iostream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show() {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A\n";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 : virtual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 };  // Virtual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inheritance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C : virtual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 };  // Virtual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inheritance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D 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B,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C { 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 {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obj.show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// ✅ Works fine: Single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copy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of A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exists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0;</a:t>
            </a:r>
          </a:p>
          <a:p>
            <a:r>
              <a:rPr lang="es-ES_tradnl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76509" y="1086961"/>
            <a:ext cx="252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A</a:t>
            </a:r>
            <a:endParaRPr lang="en-US" sz="3200" dirty="0"/>
          </a:p>
          <a:p>
            <a:r>
              <a:rPr lang="en-US" sz="3200" dirty="0"/>
              <a:t>     / \</a:t>
            </a:r>
          </a:p>
          <a:p>
            <a:r>
              <a:rPr lang="en-US" sz="3200" dirty="0"/>
              <a:t>    B   C</a:t>
            </a:r>
          </a:p>
          <a:p>
            <a:r>
              <a:rPr lang="en-US" sz="3200" dirty="0"/>
              <a:t>     \ /</a:t>
            </a:r>
          </a:p>
          <a:p>
            <a:r>
              <a:rPr lang="en-US" sz="3200" dirty="0"/>
              <a:t>      D</a:t>
            </a:r>
          </a:p>
        </p:txBody>
      </p:sp>
    </p:spTree>
    <p:extLst>
      <p:ext uri="{BB962C8B-B14F-4D97-AF65-F5344CB8AC3E}">
        <p14:creationId xmlns:p14="http://schemas.microsoft.com/office/powerpoint/2010/main" val="3723062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How</a:t>
            </a: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ES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it</a:t>
            </a:r>
            <a:r>
              <a:rPr lang="es-E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s-ES" sz="32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works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165769" cy="4351338"/>
          </a:xfrm>
        </p:spPr>
        <p:txBody>
          <a:bodyPr/>
          <a:lstStyle/>
          <a:p>
            <a:r>
              <a:rPr lang="en-US" dirty="0"/>
              <a:t>B and C virtually inherit from A, ensuring that A appears only once in 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 </a:t>
            </a:r>
            <a:r>
              <a:rPr lang="en-US" dirty="0"/>
              <a:t>now has a single instance of A, eliminating ambiguity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call </a:t>
            </a:r>
            <a:r>
              <a:rPr lang="en-US" dirty="0" err="1"/>
              <a:t>obj.show</a:t>
            </a:r>
            <a:r>
              <a:rPr lang="en-US" dirty="0"/>
              <a:t>(); works correctly.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476509" y="1086961"/>
            <a:ext cx="252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 A</a:t>
            </a:r>
            <a:endParaRPr lang="en-US" sz="3200" dirty="0"/>
          </a:p>
          <a:p>
            <a:r>
              <a:rPr lang="en-US" sz="3200" dirty="0"/>
              <a:t>     / \</a:t>
            </a:r>
          </a:p>
          <a:p>
            <a:r>
              <a:rPr lang="en-US" sz="3200" dirty="0"/>
              <a:t>    B   C</a:t>
            </a:r>
          </a:p>
          <a:p>
            <a:r>
              <a:rPr lang="en-US" sz="3200" dirty="0"/>
              <a:t>     \ /</a:t>
            </a:r>
          </a:p>
          <a:p>
            <a:r>
              <a:rPr lang="en-US" sz="3200" dirty="0"/>
              <a:t>      D</a:t>
            </a:r>
          </a:p>
        </p:txBody>
      </p:sp>
    </p:spTree>
    <p:extLst>
      <p:ext uri="{BB962C8B-B14F-4D97-AF65-F5344CB8AC3E}">
        <p14:creationId xmlns:p14="http://schemas.microsoft.com/office/powerpoint/2010/main" val="418677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9483168" cy="1143001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Multiple Inheritance </a:t>
            </a:r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Conflict 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3756" y="1052513"/>
            <a:ext cx="11978244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include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iostream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&gt;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 {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show() {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A\n";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 {</a:t>
            </a: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void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show() {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B\n"; }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class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C 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A,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public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B { };</a:t>
            </a:r>
          </a:p>
          <a:p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 {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//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obj.show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// ❌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Compilation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Error: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Ambiguous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call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s-ES_tradnl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0;</a:t>
            </a:r>
          </a:p>
          <a:p>
            <a:r>
              <a:rPr lang="es-ES_tradnl" altLang="en-US" sz="20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s-ES_tradnl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476509" y="1086961"/>
            <a:ext cx="252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endParaRPr lang="en-US" sz="3200" dirty="0"/>
          </a:p>
          <a:p>
            <a:r>
              <a:rPr lang="en-US" sz="3200" dirty="0"/>
              <a:t>    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A   B</a:t>
            </a:r>
            <a:endParaRPr lang="en-US" sz="3200" dirty="0"/>
          </a:p>
          <a:p>
            <a:r>
              <a:rPr lang="en-US" sz="3200" dirty="0"/>
              <a:t>     \ /</a:t>
            </a:r>
          </a:p>
          <a:p>
            <a:r>
              <a:rPr lang="en-US" sz="3200" dirty="0"/>
              <a:t>      </a:t>
            </a:r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6914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03388" y="-90488"/>
            <a:ext cx="9483168" cy="1143001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Solution 1: specify the class to use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3756" y="1052513"/>
            <a:ext cx="119782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obj.A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::show();  // Calls show() from A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obj.B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::show();  // Calls show() from B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476509" y="1086961"/>
            <a:ext cx="25294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 smtClean="0"/>
              <a:t>    </a:t>
            </a:r>
            <a:endParaRPr lang="en-US" sz="3200" dirty="0"/>
          </a:p>
          <a:p>
            <a:r>
              <a:rPr lang="en-US" sz="3200" dirty="0"/>
              <a:t>    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A   B</a:t>
            </a:r>
            <a:endParaRPr lang="en-US" sz="3200" dirty="0"/>
          </a:p>
          <a:p>
            <a:r>
              <a:rPr lang="en-US" sz="3200" dirty="0"/>
              <a:t>     \ /</a:t>
            </a:r>
          </a:p>
          <a:p>
            <a:r>
              <a:rPr lang="en-US" sz="3200"/>
              <a:t>      </a:t>
            </a:r>
            <a:r>
              <a:rPr lang="en-US" sz="3200" smtClean="0"/>
              <a:t>C</a:t>
            </a:r>
            <a:endParaRPr lang="en-US" sz="3200" dirty="0"/>
          </a:p>
        </p:txBody>
      </p:sp>
      <p:sp>
        <p:nvSpPr>
          <p:cNvPr id="2" name="Rectángulo 1"/>
          <p:cNvSpPr/>
          <p:nvPr/>
        </p:nvSpPr>
        <p:spPr>
          <a:xfrm>
            <a:off x="311996" y="4021517"/>
            <a:ext cx="104232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C : public A, public B {</a:t>
            </a:r>
          </a:p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void show() {  // Override function to resolve ambiguity</a:t>
            </a:r>
          </a:p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&lt;&lt; "Class C\n";</a:t>
            </a:r>
          </a:p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61294" y="2878516"/>
            <a:ext cx="9483168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Solution 2: override the function in conflict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756" y="5714999"/>
            <a:ext cx="12231585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+mn-cs"/>
              </a:rPr>
              <a:t>Solution 3: use virtual inheritance as seen for the diamond problem 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121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OOP Aspects Related to </a:t>
            </a:r>
            <a:r>
              <a:rPr lang="es-CL" dirty="0" err="1"/>
              <a:t>Inheritance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98228"/>
              </p:ext>
            </p:extLst>
          </p:nvPr>
        </p:nvGraphicFramePr>
        <p:xfrm>
          <a:off x="486886" y="1868626"/>
          <a:ext cx="110084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1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sz="240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sz="2400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Advantage</a:t>
                      </a:r>
                      <a:r>
                        <a:rPr sz="2400" dirty="0"/>
                        <a:t>: Strongly enforced through `extends` and `implements` keywords.</a:t>
                      </a:r>
                    </a:p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Disadvantage</a:t>
                      </a:r>
                      <a:r>
                        <a:rPr sz="2400" dirty="0"/>
                        <a:t>: Single inheritance for classes; multiple inheritance via interfaces only.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Advantage</a:t>
                      </a:r>
                      <a:r>
                        <a:rPr sz="2400" dirty="0"/>
                        <a:t>: Supports multiple inheritance.</a:t>
                      </a:r>
                    </a:p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Disadvantage</a:t>
                      </a:r>
                      <a:r>
                        <a:rPr sz="2400" dirty="0"/>
                        <a:t>: Can lead to complexity (e.g., diamond problem).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Advantage</a:t>
                      </a:r>
                      <a:r>
                        <a:rPr sz="2400" dirty="0"/>
                        <a:t>: Flexible multiple inheritance support.</a:t>
                      </a:r>
                    </a:p>
                    <a:p>
                      <a:r>
                        <a:rPr sz="2400" dirty="0"/>
                        <a:t>- </a:t>
                      </a:r>
                      <a:r>
                        <a:rPr sz="2400" b="1" dirty="0"/>
                        <a:t>Disadvantage</a:t>
                      </a:r>
                      <a:r>
                        <a:rPr sz="2400" dirty="0"/>
                        <a:t>: May lead to ambiguity or harder debugging if misused.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ángulo 1"/>
          <p:cNvSpPr>
            <a:spLocks noChangeArrowheads="1"/>
          </p:cNvSpPr>
          <p:nvPr/>
        </p:nvSpPr>
        <p:spPr bwMode="auto">
          <a:xfrm>
            <a:off x="584462" y="333376"/>
            <a:ext cx="9543789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800" b="1">
                <a:cs typeface="Times New Roman" panose="02020603050405020304" pitchFamily="18" charset="0"/>
              </a:rPr>
              <a:t>Solution 2.</a:t>
            </a:r>
            <a:r>
              <a:rPr lang="en-US" altLang="es-CL" sz="2800">
                <a:cs typeface="Times New Roman" panose="02020603050405020304" pitchFamily="18" charset="0"/>
              </a:rPr>
              <a:t> With a class for circumference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Circumference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private double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Circumference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(double x){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r=x;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public double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perimeter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return 2*Math.PI*r;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Program{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static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public void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main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(String[]args){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</a:t>
            </a: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Scanner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U = new Scanner(System.in);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radius ?</a:t>
            </a:r>
            <a:r>
              <a:rPr lang="en-US" altLang="es-CL" sz="1800" b="1" i="1"/>
              <a:t> 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double r=U.nextDouble();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Circumference c=new Circumference(r));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perimeter=</a:t>
            </a:r>
            <a:r>
              <a:rPr lang="en-US" altLang="es-CL" sz="1800" b="1" i="1"/>
              <a:t>"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+c.perimeter());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smtClean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6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35291" y="299564"/>
            <a:ext cx="1021551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area and the perimeter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class Circumference, add method area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</a:rPr>
              <a:t>No way ! Circumferences have no area</a:t>
            </a:r>
          </a:p>
          <a:p>
            <a:pPr>
              <a:defRPr/>
            </a:pPr>
            <a:r>
              <a:rPr lang="en-US" sz="1600" b="1" dirty="0">
                <a:solidFill>
                  <a:srgbClr val="FF0000"/>
                </a:solidFill>
                <a:ea typeface="Times New Roman" panose="02020603050405020304" pitchFamily="18" charset="0"/>
              </a:rPr>
              <a:t> </a:t>
            </a:r>
          </a:p>
          <a:p>
            <a:pPr>
              <a:defRPr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 2.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write and use a new class Circle which: 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 class circumference with method area 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Inherits other components (data and methods).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ea typeface="Times New Roman" panose="02020603050405020304" pitchFamily="18" charset="0"/>
              </a:rPr>
              <a:t> </a:t>
            </a:r>
            <a:endParaRPr lang="en-US" sz="90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/>
              <a:t>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?</a:t>
            </a:r>
            <a:r>
              <a:rPr lang="en-US" sz="2000" b="1" i="1" dirty="0"/>
              <a:t> 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r =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U.nextDouble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Circle c=new Circle(r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a typeface="Times New Roman" panose="02020603050405020304" pitchFamily="18" charset="0"/>
            </a:endParaRPr>
          </a:p>
          <a:p>
            <a:pPr indent="449580"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//use method from class Circle</a:t>
            </a:r>
            <a:endParaRPr lang="en-US" sz="105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/>
              <a:t>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area=</a:t>
            </a:r>
            <a:r>
              <a:rPr lang="en-US" sz="2000" b="1" i="1" dirty="0"/>
              <a:t>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c.area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5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//use inherited method from Circumference</a:t>
            </a:r>
            <a:endParaRPr lang="en-US" sz="1050" dirty="0"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/>
              <a:t>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perimeter=</a:t>
            </a:r>
            <a:r>
              <a:rPr lang="en-US" sz="2000" b="1" i="1" dirty="0"/>
              <a:t>"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c.perimeter</a:t>
            </a:r>
            <a:r>
              <a:rPr lang="en-US" sz="20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ángulo 1"/>
          <p:cNvSpPr>
            <a:spLocks noChangeArrowheads="1"/>
          </p:cNvSpPr>
          <p:nvPr/>
        </p:nvSpPr>
        <p:spPr bwMode="auto">
          <a:xfrm>
            <a:off x="867265" y="738728"/>
            <a:ext cx="9505165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//base or superior class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Circumference{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   protected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double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;  //visible for extensions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Circumference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(double x){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r=x;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double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perimeter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2*Math.PI*r;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//extended or derived class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class Circle extends Circumference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double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(){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return Math.PI*r*r;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public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Circle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(double x){//constructor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   </a:t>
            </a:r>
            <a:r>
              <a:rPr lang="en-US" altLang="es-CL" sz="2000" b="1">
                <a:latin typeface="Courier New" panose="02070309020205020404" pitchFamily="49" charset="0"/>
                <a:cs typeface="Times New Roman" panose="02020603050405020304" pitchFamily="18" charset="0"/>
              </a:rPr>
              <a:t>super(x);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//constructor of super class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   }  </a:t>
            </a:r>
            <a:endParaRPr lang="en-US" altLang="es-CL" sz="20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s-CL" sz="2000"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62812" y="153953"/>
            <a:ext cx="750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Solution by extending class circumference</a:t>
            </a:r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9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ángulo 1"/>
          <p:cNvSpPr>
            <a:spLocks noChangeArrowheads="1"/>
          </p:cNvSpPr>
          <p:nvPr/>
        </p:nvSpPr>
        <p:spPr bwMode="auto">
          <a:xfrm>
            <a:off x="188535" y="0"/>
            <a:ext cx="11425287" cy="73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800" b="1">
                <a:cs typeface="Times New Roman" panose="02020603050405020304" pitchFamily="18" charset="0"/>
              </a:rPr>
              <a:t>Problem 3. </a:t>
            </a:r>
            <a:r>
              <a:rPr lang="en-US" altLang="es-CL" sz="2800">
                <a:cs typeface="Times New Roman" panose="02020603050405020304" pitchFamily="18" charset="0"/>
              </a:rPr>
              <a:t>compute the area and perimeter of a circle or a square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Circle(1) or Square(2)? __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radius?__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area=N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perimeter=N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 b="1">
                <a:cs typeface="Times New Roman" panose="02020603050405020304" pitchFamily="18" charset="0"/>
              </a:rPr>
              <a:t>Program: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int n=U.readInt();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if(n==1){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Circle c=new Circle(U.nextDouble());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area=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+c.area());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perimeter=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+c.perimeter());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}else if(n==2){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Square c=new Square(U.nextDouble());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area=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+c.area());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System.out.println(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perimeter=</a:t>
            </a:r>
            <a:r>
              <a:rPr lang="en-US" altLang="es-CL" sz="2000" b="1" i="1"/>
              <a:t>"</a:t>
            </a: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+c.perimeter());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}else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  System.exit(1);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220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20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n-US" altLang="es-CL" sz="2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801278" y="127190"/>
            <a:ext cx="9976260" cy="64940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s-CL" sz="2800" b="1">
                <a:cs typeface="Times New Roman" panose="02020603050405020304" pitchFamily="18" charset="0"/>
              </a:rPr>
              <a:t>Solution 1. </a:t>
            </a:r>
            <a:r>
              <a:rPr lang="en-US" altLang="es-CL" sz="2800">
                <a:cs typeface="Times New Roman" panose="02020603050405020304" pitchFamily="18" charset="0"/>
              </a:rPr>
              <a:t>independent classes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Circle{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r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Circle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(double x){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  r=x; 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Math.PI*r*r;}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perimeter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2*Math.PI*r;}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s-CL" sz="240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class Square{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</a:t>
            </a:r>
            <a:r>
              <a:rPr lang="en-US" altLang="es-CL" sz="200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Square(double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x){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  a=x;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  <a:endParaRPr lang="en-US" altLang="es-CL" sz="10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a*a;}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cs typeface="Times New Roman" panose="02020603050405020304" pitchFamily="18" charset="0"/>
              </a:rPr>
              <a:t>perimeter</a:t>
            </a: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(){return 4*a;}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27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56181" y="80359"/>
            <a:ext cx="10111819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s-CL" sz="2800" b="1">
                <a:cs typeface="Times New Roman" panose="02020603050405020304" pitchFamily="18" charset="0"/>
              </a:rPr>
              <a:t>Solution 2. With class hierarchy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altLang="es-CL" sz="2400" b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protected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en-US" altLang="es-CL" sz="2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Figure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x){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this.x=x; 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Circle extends </a:t>
            </a:r>
            <a:r>
              <a:rPr lang="en-US" altLang="es-CL" sz="2400" b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Circle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x){super(x);}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Math.PI*x*x;}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2*Math.PI*x;}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altLang="es-CL" sz="2400"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Square extends </a:t>
            </a:r>
            <a:r>
              <a:rPr lang="en-US" altLang="es-CL" sz="2400" b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Shape{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Square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(double x){super(x);}</a:t>
            </a:r>
            <a:endParaRPr lang="en-US" altLang="es-CL" sz="1000"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area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x*x;}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public double </a:t>
            </a:r>
            <a:r>
              <a:rPr lang="en-US" altLang="es-CL" sz="24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perimeter</a:t>
            </a: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(){return 4*x;}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s-CL" sz="24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96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1480207" y="1174750"/>
            <a:ext cx="95303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n-US" b="1" smtClean="0">
                <a:cs typeface="Times New Roman" panose="02020603050405020304" pitchFamily="18" charset="0"/>
              </a:rPr>
              <a:t>Same Problem:  </a:t>
            </a:r>
            <a:r>
              <a:rPr lang="es-ES_tradnl" altLang="en-US" b="1">
                <a:cs typeface="Times New Roman" panose="02020603050405020304" pitchFamily="18" charset="0"/>
              </a:rPr>
              <a:t>compute </a:t>
            </a:r>
            <a:r>
              <a:rPr lang="es-ES_tradnl" altLang="en-US" b="1" smtClean="0">
                <a:cs typeface="Times New Roman" panose="02020603050405020304" pitchFamily="18" charset="0"/>
              </a:rPr>
              <a:t>area </a:t>
            </a:r>
            <a:r>
              <a:rPr lang="es-ES_tradnl" altLang="en-US" b="1">
                <a:cs typeface="Times New Roman" panose="02020603050405020304" pitchFamily="18" charset="0"/>
              </a:rPr>
              <a:t>and perimeter of circle or square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 b="1">
                <a:cs typeface="Times New Roman" panose="02020603050405020304" pitchFamily="18" charset="0"/>
              </a:rPr>
              <a:t>Program: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#input type of figure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r=raw_input(“circle or square?").lower()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#créate objet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if r==”circle”: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s-C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c=Circle(input("radius?"))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elif r==”square”: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  c=Square(input(“side?"))</a:t>
            </a:r>
            <a:endParaRPr lang="es-CL" altLang="en-US" sz="1000">
              <a:cs typeface="Times New Roman" panose="02020603050405020304" pitchFamily="18" charset="0"/>
            </a:endParaRPr>
          </a:p>
          <a:p>
            <a:endParaRPr lang="es-CL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s-ES_tradnl" altLang="en-US" b="1">
                <a:latin typeface="Courier New" panose="02070309020205020404" pitchFamily="49" charset="0"/>
                <a:cs typeface="Times New Roman" panose="02020603050405020304" pitchFamily="18" charset="0"/>
              </a:rPr>
              <a:t>#show area &amp; perimeter </a:t>
            </a: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print "area=",c.area()</a:t>
            </a:r>
            <a:endParaRPr lang="es-CL" altLang="en-US" sz="1000">
              <a:cs typeface="Times New Roman" panose="02020603050405020304" pitchFamily="18" charset="0"/>
            </a:endParaRPr>
          </a:p>
          <a:p>
            <a:r>
              <a:rPr lang="es-ES_tradnl" altLang="en-US">
                <a:latin typeface="Courier New" panose="02070309020205020404" pitchFamily="49" charset="0"/>
                <a:cs typeface="Times New Roman" panose="02020603050405020304" pitchFamily="18" charset="0"/>
              </a:rPr>
              <a:t>print "perimeter=",c.perimeter()</a:t>
            </a:r>
            <a:endParaRPr lang="es-CL" altLang="en-US"/>
          </a:p>
        </p:txBody>
      </p:sp>
      <p:sp>
        <p:nvSpPr>
          <p:cNvPr id="4" name="CuadroTexto 3"/>
          <p:cNvSpPr txBox="1"/>
          <p:nvPr/>
        </p:nvSpPr>
        <p:spPr>
          <a:xfrm>
            <a:off x="2912883" y="329938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C00000"/>
                </a:solidFill>
                <a:latin typeface="Times New Roman" panose="02020603050405020304" pitchFamily="18" charset="0"/>
              </a:rPr>
              <a:t>Inheritance in Python</a:t>
            </a:r>
            <a:endParaRPr lang="en-US" sz="3200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157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1664</Words>
  <Application>Microsoft Office PowerPoint</Application>
  <PresentationFormat>Panorámica</PresentationFormat>
  <Paragraphs>426</Paragraphs>
  <Slides>25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Symbol</vt:lpstr>
      <vt:lpstr>Times New Roman</vt:lpstr>
      <vt:lpstr>Tema de Office</vt:lpstr>
      <vt:lpstr>Document</vt:lpstr>
      <vt:lpstr>Inheritance in JAVA C++ and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Other figures?</vt:lpstr>
      <vt:lpstr>Presentación de PowerPoint</vt:lpstr>
      <vt:lpstr>Presentación de PowerPoint</vt:lpstr>
      <vt:lpstr>Presentación de PowerPoint</vt:lpstr>
      <vt:lpstr>Understanding Method Resolution Order (MRO)</vt:lpstr>
      <vt:lpstr>Presentación de PowerPoint</vt:lpstr>
      <vt:lpstr>Inheritance in C++:base class</vt:lpstr>
      <vt:lpstr>Inheritance in C++:Extended class</vt:lpstr>
      <vt:lpstr>Inheritance in C++: Diamond Problem</vt:lpstr>
      <vt:lpstr>Virtual Inheritance in C++: Avoid ambiguity </vt:lpstr>
      <vt:lpstr>How it works</vt:lpstr>
      <vt:lpstr>Multiple Inheritance Conflict </vt:lpstr>
      <vt:lpstr>Solution 1: specify the class to use</vt:lpstr>
      <vt:lpstr>OOP Aspects Related to 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 C++ and Python</dc:title>
  <dc:creator>N. Baloian</dc:creator>
  <cp:lastModifiedBy>N. Baloian</cp:lastModifiedBy>
  <cp:revision>8</cp:revision>
  <dcterms:created xsi:type="dcterms:W3CDTF">2025-01-26T19:49:15Z</dcterms:created>
  <dcterms:modified xsi:type="dcterms:W3CDTF">2025-02-05T06:22:45Z</dcterms:modified>
</cp:coreProperties>
</file>