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1" r:id="rId14"/>
    <p:sldId id="264" r:id="rId15"/>
    <p:sldId id="280" r:id="rId16"/>
    <p:sldId id="281" r:id="rId17"/>
    <p:sldId id="282" r:id="rId18"/>
    <p:sldId id="265" r:id="rId19"/>
    <p:sldId id="283" r:id="rId20"/>
    <p:sldId id="284" r:id="rId21"/>
    <p:sldId id="285" r:id="rId22"/>
    <p:sldId id="286" r:id="rId23"/>
    <p:sldId id="279" r:id="rId24"/>
    <p:sldId id="267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5C19E-01E0-4EF1-8355-8DDBC867D34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394CA-36A3-426F-99D7-EB442BE15A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2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200"/>
              <a:t>Clase 11: Herencia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200"/>
              <a:t>15-abril (J.Alvarez)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0987A5-C867-4C46-A261-2B6A58604067}" type="slidenum">
              <a:rPr lang="es-ES_tradnl" altLang="es-CL" sz="1200" smtClean="0"/>
              <a:pPr/>
              <a:t>9</a:t>
            </a:fld>
            <a:endParaRPr lang="es-ES_tradnl" altLang="es-CL" sz="1200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388391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A0A0-C360-4077-9E1B-FAB0737A841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6B85-4C08-488C-907A-34EC46DC7A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A0A0-C360-4077-9E1B-FAB0737A841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6B85-4C08-488C-907A-34EC46DC7A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2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A0A0-C360-4077-9E1B-FAB0737A841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6B85-4C08-488C-907A-34EC46DC7A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3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A0A0-C360-4077-9E1B-FAB0737A841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6B85-4C08-488C-907A-34EC46DC7A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5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A0A0-C360-4077-9E1B-FAB0737A841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6B85-4C08-488C-907A-34EC46DC7A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9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A0A0-C360-4077-9E1B-FAB0737A841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6B85-4C08-488C-907A-34EC46DC7A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A0A0-C360-4077-9E1B-FAB0737A841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6B85-4C08-488C-907A-34EC46DC7A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9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A0A0-C360-4077-9E1B-FAB0737A841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6B85-4C08-488C-907A-34EC46DC7A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A0A0-C360-4077-9E1B-FAB0737A841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6B85-4C08-488C-907A-34EC46DC7A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1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A0A0-C360-4077-9E1B-FAB0737A841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6B85-4C08-488C-907A-34EC46DC7A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7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A0A0-C360-4077-9E1B-FAB0737A841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6B85-4C08-488C-907A-34EC46DC7A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2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BA0A0-C360-4077-9E1B-FAB0737A841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56B85-4C08-488C-907A-34EC46DC7A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Polymorphism 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98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279181" y="94268"/>
          <a:ext cx="8350250" cy="748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435103" imgH="7554762" progId="Word.Document.8">
                  <p:embed/>
                </p:oleObj>
              </mc:Choice>
              <mc:Fallback>
                <p:oleObj name="Document" r:id="rId2" imgW="8435103" imgH="7554762" progId="Word.Document.8">
                  <p:embed/>
                  <p:pic>
                    <p:nvPicPr>
                      <p:cNvPr id="143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181" y="94268"/>
                        <a:ext cx="8350250" cy="748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429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ángulo 1"/>
          <p:cNvSpPr>
            <a:spLocks noChangeArrowheads="1"/>
          </p:cNvSpPr>
          <p:nvPr/>
        </p:nvSpPr>
        <p:spPr bwMode="auto">
          <a:xfrm>
            <a:off x="1836738" y="333376"/>
            <a:ext cx="882015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sz="2200" b="1">
                <a:latin typeface="Courier New" panose="02070309020205020404" pitchFamily="49" charset="0"/>
                <a:cs typeface="Times New Roman" panose="02020603050405020304" pitchFamily="18" charset="0"/>
              </a:rPr>
              <a:t>class Box implements Shape {</a:t>
            </a:r>
            <a:endParaRPr lang="en-US" altLang="es-CL" sz="2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  protected double l,a,h;//three dimensions</a:t>
            </a:r>
            <a:endParaRPr lang="en-US" altLang="es-CL" sz="2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  public </a:t>
            </a:r>
            <a:r>
              <a:rPr lang="en-US" altLang="es-CL" sz="2200" b="1">
                <a:latin typeface="Courier New" panose="02070309020205020404" pitchFamily="49" charset="0"/>
                <a:cs typeface="Times New Roman" panose="02020603050405020304" pitchFamily="18" charset="0"/>
              </a:rPr>
              <a:t>Box</a:t>
            </a: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(double x,double y,double z){</a:t>
            </a:r>
            <a:endParaRPr lang="en-US" altLang="es-CL" sz="2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    l=x; a=y; h=z;</a:t>
            </a:r>
            <a:endParaRPr lang="en-US" altLang="es-CL" sz="2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s-CL" sz="2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  public double </a:t>
            </a:r>
            <a:r>
              <a:rPr lang="en-US" altLang="es-CL" sz="2200" b="1">
                <a:latin typeface="Courier New" panose="02070309020205020404" pitchFamily="49" charset="0"/>
                <a:cs typeface="Times New Roman" panose="02020603050405020304" pitchFamily="18" charset="0"/>
              </a:rPr>
              <a:t>area</a:t>
            </a: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en-US" altLang="es-CL" sz="2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    return 2*(l*a + l*h + a*h);</a:t>
            </a:r>
            <a:endParaRPr lang="en-US" altLang="es-CL" sz="2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s-CL" sz="2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  public double </a:t>
            </a:r>
            <a:r>
              <a:rPr lang="en-US" altLang="es-CL" sz="2200" b="1">
                <a:latin typeface="Courier New" panose="02070309020205020404" pitchFamily="49" charset="0"/>
                <a:cs typeface="Times New Roman" panose="02020603050405020304" pitchFamily="18" charset="0"/>
              </a:rPr>
              <a:t>volume</a:t>
            </a: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en-US" altLang="es-CL" sz="2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    return l*a*h;</a:t>
            </a:r>
            <a:endParaRPr lang="en-US" altLang="es-CL" sz="2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s-CL" sz="2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s-CL" sz="2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s-CL" sz="2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 b="1">
                <a:cs typeface="Times New Roman" panose="02020603050405020304" pitchFamily="18" charset="0"/>
              </a:rPr>
              <a:t>Nota</a:t>
            </a:r>
            <a:r>
              <a:rPr lang="en-US" altLang="es-CL" sz="2200">
                <a:cs typeface="Times New Roman" panose="02020603050405020304" pitchFamily="18" charset="0"/>
              </a:rPr>
              <a:t>. A Cube can also be implemented based on Box with three equal sides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class Cube extends Box {</a:t>
            </a:r>
            <a:endParaRPr lang="en-US" altLang="es-CL" sz="2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public Cube(double x){super(x,x,x);}</a:t>
            </a:r>
            <a:endParaRPr lang="en-US" altLang="es-CL" sz="22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74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ángulo 1"/>
          <p:cNvSpPr>
            <a:spLocks noChangeArrowheads="1"/>
          </p:cNvSpPr>
          <p:nvPr/>
        </p:nvSpPr>
        <p:spPr bwMode="auto">
          <a:xfrm>
            <a:off x="1364025" y="337679"/>
            <a:ext cx="8713787" cy="664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/>
              <a:t>Now we can write: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Shape c;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Scanner U = new Scanner(System.in);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System.out.print(</a:t>
            </a:r>
            <a:r>
              <a:rPr lang="en-US" altLang="es-CL" sz="1800" b="1" i="1"/>
              <a:t>"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Cube(1),Sphere(2), Box(3) ?</a:t>
            </a:r>
            <a:r>
              <a:rPr lang="en-US" altLang="es-CL" sz="1800" b="1" i="1"/>
              <a:t> "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Switch (U.nextInt()) {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case 1: System.out.print(</a:t>
            </a:r>
            <a:r>
              <a:rPr lang="en-US" altLang="es-CL" sz="1800" b="1" i="1"/>
              <a:t>"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side ?</a:t>
            </a:r>
            <a:r>
              <a:rPr lang="en-US" altLang="es-CL" sz="1800" b="1" i="1"/>
              <a:t> "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        c=new Cube(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U.nextDouble()); 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     break;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case 2: System.out.print(</a:t>
            </a:r>
            <a:r>
              <a:rPr lang="en-US" altLang="es-CL" sz="1800" b="1" i="1"/>
              <a:t>"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radius ?</a:t>
            </a:r>
            <a:r>
              <a:rPr lang="en-US" altLang="es-CL" sz="1800" b="1" i="1"/>
              <a:t> "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        c=new Sphere(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U.nextDouble()); 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     break;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case 3: System.out.print(</a:t>
            </a:r>
            <a:r>
              <a:rPr lang="en-US" altLang="es-CL" sz="1800" b="1" i="1"/>
              <a:t>"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three sides a b c ?</a:t>
            </a:r>
            <a:r>
              <a:rPr lang="en-US" altLang="es-CL" sz="1800" b="1" i="1"/>
              <a:t> "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        c=new Box(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U.nextDouble(),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U.nextDouble(),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U.nextDouble());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break;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System.out.println(</a:t>
            </a:r>
            <a:r>
              <a:rPr lang="en-US" altLang="es-CL" sz="1800" b="1" i="1"/>
              <a:t>"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volume=</a:t>
            </a:r>
            <a:r>
              <a:rPr lang="en-US" altLang="es-CL" sz="1800" b="1" i="1"/>
              <a:t>"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+ </a:t>
            </a:r>
            <a:r>
              <a:rPr lang="en-US" altLang="es-CL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c.volume()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en-US" altLang="es-CL" sz="20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System.out.println(</a:t>
            </a:r>
            <a:r>
              <a:rPr lang="en-US" altLang="es-CL" sz="1800" b="1" i="1"/>
              <a:t>"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area=</a:t>
            </a:r>
            <a:r>
              <a:rPr lang="en-US" altLang="es-CL" sz="1800" b="1" i="1"/>
              <a:t>"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+ </a:t>
            </a:r>
            <a:r>
              <a:rPr lang="en-US" altLang="es-CL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c.area()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en-US" altLang="es-CL" sz="20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2896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Lets</a:t>
            </a:r>
            <a:r>
              <a:rPr lang="es-CL" dirty="0"/>
              <a:t> </a:t>
            </a:r>
            <a:r>
              <a:rPr lang="es-CL" dirty="0" err="1"/>
              <a:t>see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case of figures </a:t>
            </a:r>
            <a:r>
              <a:rPr lang="es-CL" dirty="0" err="1"/>
              <a:t>with</a:t>
            </a:r>
            <a:r>
              <a:rPr lang="es-CL" dirty="0"/>
              <a:t> </a:t>
            </a:r>
            <a:r>
              <a:rPr lang="es-CL" dirty="0" err="1"/>
              <a:t>all</a:t>
            </a:r>
            <a:r>
              <a:rPr lang="es-CL" dirty="0"/>
              <a:t> 3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 err="1"/>
              <a:t>We</a:t>
            </a:r>
            <a:r>
              <a:rPr lang="es-CL" dirty="0"/>
              <a:t> </a:t>
            </a:r>
            <a:r>
              <a:rPr lang="es-CL" dirty="0" err="1"/>
              <a:t>will</a:t>
            </a:r>
            <a:r>
              <a:rPr lang="es-CL" dirty="0"/>
              <a:t> </a:t>
            </a:r>
            <a:r>
              <a:rPr lang="es-CL" dirty="0" err="1"/>
              <a:t>have</a:t>
            </a:r>
            <a:r>
              <a:rPr lang="es-CL" dirty="0"/>
              <a:t> a base </a:t>
            </a:r>
            <a:r>
              <a:rPr lang="es-CL" dirty="0" err="1"/>
              <a:t>class</a:t>
            </a:r>
            <a:r>
              <a:rPr lang="es-CL" dirty="0"/>
              <a:t> </a:t>
            </a:r>
            <a:r>
              <a:rPr lang="es-CL" dirty="0" err="1"/>
              <a:t>Gfigure</a:t>
            </a:r>
            <a:endParaRPr lang="es-CL" dirty="0"/>
          </a:p>
          <a:p>
            <a:r>
              <a:rPr lang="es-CL" dirty="0" err="1"/>
              <a:t>From</a:t>
            </a:r>
            <a:r>
              <a:rPr lang="es-CL" dirty="0"/>
              <a:t> </a:t>
            </a:r>
            <a:r>
              <a:rPr lang="es-CL" dirty="0" err="1"/>
              <a:t>this</a:t>
            </a:r>
            <a:r>
              <a:rPr lang="es-CL" dirty="0"/>
              <a:t> </a:t>
            </a:r>
            <a:r>
              <a:rPr lang="es-CL" dirty="0" err="1"/>
              <a:t>one</a:t>
            </a:r>
            <a:r>
              <a:rPr lang="es-CL" dirty="0"/>
              <a:t> </a:t>
            </a:r>
            <a:r>
              <a:rPr lang="es-CL" dirty="0" err="1"/>
              <a:t>we</a:t>
            </a:r>
            <a:r>
              <a:rPr lang="es-CL" dirty="0"/>
              <a:t> </a:t>
            </a:r>
            <a:r>
              <a:rPr lang="es-CL" dirty="0" err="1"/>
              <a:t>will</a:t>
            </a:r>
            <a:r>
              <a:rPr lang="es-CL" dirty="0"/>
              <a:t> “derive” </a:t>
            </a:r>
            <a:r>
              <a:rPr lang="es-CL" dirty="0" err="1"/>
              <a:t>Grectangle</a:t>
            </a:r>
            <a:r>
              <a:rPr lang="es-CL" dirty="0"/>
              <a:t>, </a:t>
            </a:r>
            <a:r>
              <a:rPr lang="es-CL" dirty="0" err="1"/>
              <a:t>Gcircle</a:t>
            </a:r>
            <a:r>
              <a:rPr lang="es-CL" dirty="0"/>
              <a:t> and </a:t>
            </a:r>
            <a:r>
              <a:rPr lang="es-CL" dirty="0" err="1"/>
              <a:t>Gtriangle</a:t>
            </a:r>
            <a:endParaRPr lang="es-CL" dirty="0"/>
          </a:p>
          <a:p>
            <a:r>
              <a:rPr lang="es-CL" dirty="0" err="1"/>
              <a:t>They</a:t>
            </a:r>
            <a:r>
              <a:rPr lang="es-CL" dirty="0"/>
              <a:t> </a:t>
            </a:r>
            <a:r>
              <a:rPr lang="es-CL" dirty="0" err="1"/>
              <a:t>have</a:t>
            </a:r>
            <a:r>
              <a:rPr lang="es-CL" dirty="0"/>
              <a:t> a </a:t>
            </a:r>
            <a:r>
              <a:rPr lang="es-CL" dirty="0" err="1"/>
              <a:t>origin</a:t>
            </a:r>
            <a:r>
              <a:rPr lang="es-CL" dirty="0"/>
              <a:t> </a:t>
            </a:r>
            <a:r>
              <a:rPr lang="es-CL" dirty="0" err="1"/>
              <a:t>point</a:t>
            </a:r>
            <a:r>
              <a:rPr lang="es-CL" dirty="0"/>
              <a:t> (</a:t>
            </a:r>
            <a:r>
              <a:rPr lang="es-CL" dirty="0" err="1"/>
              <a:t>x,y</a:t>
            </a:r>
            <a:r>
              <a:rPr lang="es-CL" dirty="0"/>
              <a:t>) and can be </a:t>
            </a:r>
            <a:r>
              <a:rPr lang="es-CL" dirty="0" err="1"/>
              <a:t>drawn</a:t>
            </a:r>
            <a:r>
              <a:rPr lang="es-CL" dirty="0"/>
              <a:t> </a:t>
            </a:r>
            <a:r>
              <a:rPr lang="es-CL" dirty="0" err="1"/>
              <a:t>over</a:t>
            </a:r>
            <a:r>
              <a:rPr lang="es-CL" dirty="0"/>
              <a:t> a </a:t>
            </a:r>
            <a:r>
              <a:rPr lang="es-CL" dirty="0" err="1"/>
              <a:t>Console</a:t>
            </a:r>
            <a:r>
              <a:rPr lang="es-CL" dirty="0"/>
              <a:t> </a:t>
            </a:r>
            <a:r>
              <a:rPr lang="es-CL" dirty="0" err="1"/>
              <a:t>object</a:t>
            </a:r>
            <a:endParaRPr lang="es-CL" dirty="0"/>
          </a:p>
          <a:p>
            <a:pPr lvl="1"/>
            <a:r>
              <a:rPr lang="es-CL" dirty="0" err="1"/>
              <a:t>Console</a:t>
            </a:r>
            <a:r>
              <a:rPr lang="es-CL" dirty="0"/>
              <a:t> </a:t>
            </a:r>
            <a:r>
              <a:rPr lang="es-CL" dirty="0" err="1"/>
              <a:t>class</a:t>
            </a:r>
            <a:r>
              <a:rPr lang="es-CL" dirty="0"/>
              <a:t> </a:t>
            </a:r>
            <a:r>
              <a:rPr lang="es-CL" dirty="0" err="1"/>
              <a:t>created</a:t>
            </a:r>
            <a:r>
              <a:rPr lang="es-CL" dirty="0"/>
              <a:t>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this</a:t>
            </a:r>
            <a:r>
              <a:rPr lang="es-CL" dirty="0"/>
              <a:t> lectura to </a:t>
            </a:r>
            <a:r>
              <a:rPr lang="es-CL" dirty="0" err="1"/>
              <a:t>easy</a:t>
            </a:r>
            <a:r>
              <a:rPr lang="es-CL" dirty="0"/>
              <a:t> </a:t>
            </a:r>
            <a:r>
              <a:rPr lang="es-CL" dirty="0" err="1"/>
              <a:t>drawings</a:t>
            </a:r>
            <a:endParaRPr lang="es-CL" dirty="0"/>
          </a:p>
          <a:p>
            <a:r>
              <a:rPr lang="es-CL" dirty="0" err="1"/>
              <a:t>We</a:t>
            </a:r>
            <a:r>
              <a:rPr lang="es-CL" dirty="0"/>
              <a:t> </a:t>
            </a:r>
            <a:r>
              <a:rPr lang="es-CL" dirty="0" err="1"/>
              <a:t>want</a:t>
            </a:r>
            <a:r>
              <a:rPr lang="es-CL" dirty="0"/>
              <a:t> to </a:t>
            </a:r>
            <a:r>
              <a:rPr lang="es-CL" dirty="0" err="1"/>
              <a:t>easily</a:t>
            </a:r>
            <a:r>
              <a:rPr lang="es-CL" dirty="0"/>
              <a:t> </a:t>
            </a:r>
            <a:r>
              <a:rPr lang="es-CL" dirty="0" err="1"/>
              <a:t>resize</a:t>
            </a:r>
            <a:r>
              <a:rPr lang="es-CL" dirty="0"/>
              <a:t> and </a:t>
            </a:r>
            <a:r>
              <a:rPr lang="es-CL" dirty="0" err="1"/>
              <a:t>move</a:t>
            </a:r>
            <a:r>
              <a:rPr lang="es-CL" dirty="0"/>
              <a:t> figures </a:t>
            </a:r>
            <a:r>
              <a:rPr lang="es-CL" dirty="0" err="1"/>
              <a:t>on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Console</a:t>
            </a:r>
            <a:endParaRPr lang="es-CL" dirty="0"/>
          </a:p>
          <a:p>
            <a:r>
              <a:rPr lang="es-CL" dirty="0"/>
              <a:t>Folder figures simple </a:t>
            </a:r>
            <a:r>
              <a:rPr lang="es-CL" dirty="0" err="1"/>
              <a:t>inheritance</a:t>
            </a:r>
            <a:r>
              <a:rPr lang="es-CL" dirty="0"/>
              <a:t> </a:t>
            </a:r>
            <a:r>
              <a:rPr lang="es-CL" dirty="0" err="1"/>
              <a:t>implements</a:t>
            </a:r>
            <a:r>
              <a:rPr lang="es-CL" dirty="0"/>
              <a:t> </a:t>
            </a:r>
            <a:r>
              <a:rPr lang="es-CL" dirty="0" err="1"/>
              <a:t>this</a:t>
            </a:r>
            <a:r>
              <a:rPr lang="es-CL" dirty="0"/>
              <a:t> </a:t>
            </a:r>
            <a:r>
              <a:rPr lang="es-CL" dirty="0" err="1"/>
              <a:t>with</a:t>
            </a:r>
            <a:r>
              <a:rPr lang="es-CL" dirty="0"/>
              <a:t> simple </a:t>
            </a:r>
            <a:r>
              <a:rPr lang="es-CL" dirty="0" err="1"/>
              <a:t>inheritance</a:t>
            </a:r>
            <a:endParaRPr lang="es-CL" dirty="0"/>
          </a:p>
          <a:p>
            <a:r>
              <a:rPr lang="es-CL" dirty="0"/>
              <a:t>Folder figures </a:t>
            </a:r>
            <a:r>
              <a:rPr lang="es-CL" dirty="0" err="1"/>
              <a:t>abstract</a:t>
            </a:r>
            <a:r>
              <a:rPr lang="es-CL" dirty="0"/>
              <a:t> </a:t>
            </a:r>
            <a:r>
              <a:rPr lang="es-CL" dirty="0" err="1"/>
              <a:t>classes</a:t>
            </a:r>
            <a:r>
              <a:rPr lang="es-CL" dirty="0"/>
              <a:t> </a:t>
            </a:r>
            <a:r>
              <a:rPr lang="es-CL" dirty="0" err="1"/>
              <a:t>implements</a:t>
            </a:r>
            <a:r>
              <a:rPr lang="es-CL" dirty="0"/>
              <a:t> </a:t>
            </a:r>
            <a:r>
              <a:rPr lang="es-CL" dirty="0" err="1"/>
              <a:t>this</a:t>
            </a:r>
            <a:r>
              <a:rPr lang="es-CL" dirty="0"/>
              <a:t> </a:t>
            </a:r>
            <a:r>
              <a:rPr lang="es-CL" dirty="0" err="1"/>
              <a:t>with</a:t>
            </a:r>
            <a:r>
              <a:rPr lang="es-CL" dirty="0"/>
              <a:t> </a:t>
            </a:r>
            <a:r>
              <a:rPr lang="es-CL" dirty="0" err="1"/>
              <a:t>an</a:t>
            </a:r>
            <a:r>
              <a:rPr lang="es-CL" dirty="0"/>
              <a:t> </a:t>
            </a:r>
            <a:r>
              <a:rPr lang="es-CL" dirty="0" err="1"/>
              <a:t>abstract</a:t>
            </a:r>
            <a:r>
              <a:rPr lang="es-CL" dirty="0"/>
              <a:t> </a:t>
            </a:r>
            <a:r>
              <a:rPr lang="es-CL"/>
              <a:t>class</a:t>
            </a:r>
            <a:endParaRPr lang="es-CL" dirty="0"/>
          </a:p>
          <a:p>
            <a:r>
              <a:rPr lang="es-CL" dirty="0"/>
              <a:t>Folder figures interface </a:t>
            </a:r>
            <a:r>
              <a:rPr lang="es-CL" dirty="0" err="1"/>
              <a:t>implements</a:t>
            </a:r>
            <a:r>
              <a:rPr lang="es-CL" dirty="0"/>
              <a:t> </a:t>
            </a:r>
            <a:r>
              <a:rPr lang="es-CL" dirty="0" err="1"/>
              <a:t>this</a:t>
            </a:r>
            <a:r>
              <a:rPr lang="es-CL" dirty="0"/>
              <a:t> </a:t>
            </a:r>
            <a:r>
              <a:rPr lang="es-CL" dirty="0" err="1"/>
              <a:t>with</a:t>
            </a:r>
            <a:r>
              <a:rPr lang="es-CL" dirty="0"/>
              <a:t> </a:t>
            </a:r>
            <a:r>
              <a:rPr lang="es-CL" dirty="0" err="1"/>
              <a:t>an</a:t>
            </a:r>
            <a:r>
              <a:rPr lang="es-CL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366303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Key Components of Runtime Polymorphism</a:t>
            </a:r>
            <a:r>
              <a:rPr lang="es-ES"/>
              <a:t> in C++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Virtual Functions:</a:t>
            </a:r>
            <a:endParaRPr lang="es-ES"/>
          </a:p>
          <a:p>
            <a:pPr lvl="1"/>
            <a:r>
              <a:t>Declared with the 'virtual' keyword in the base class.</a:t>
            </a:r>
          </a:p>
          <a:p>
            <a:pPr marL="0" indent="0">
              <a:buNone/>
            </a:pPr>
            <a:endParaRPr/>
          </a:p>
          <a:p>
            <a:r>
              <a:t>Base Class Pointer:</a:t>
            </a:r>
            <a:endParaRPr lang="es-ES"/>
          </a:p>
          <a:p>
            <a:pPr lvl="1"/>
            <a:r>
              <a:t>Points to derived class objects.</a:t>
            </a:r>
          </a:p>
          <a:p>
            <a:pPr marL="0" indent="0">
              <a:buNone/>
            </a:pPr>
            <a:endParaRPr/>
          </a:p>
          <a:p>
            <a:r>
              <a:t>Dynamic Binding:</a:t>
            </a:r>
            <a:endParaRPr lang="es-ES"/>
          </a:p>
          <a:p>
            <a:pPr lvl="1"/>
            <a:r>
              <a:t>Resolves function calls at runtime.</a:t>
            </a:r>
          </a:p>
          <a:p>
            <a:pPr marL="0" indent="0">
              <a:buNone/>
            </a:pPr>
            <a:endParaRPr/>
          </a:p>
          <a:p>
            <a:r>
              <a:t>Virtual Table (vtable):</a:t>
            </a:r>
            <a:endParaRPr lang="es-ES"/>
          </a:p>
          <a:p>
            <a:pPr lvl="1"/>
            <a:r>
              <a:t>A mechanism to support dynamic dispatch.</a:t>
            </a:r>
          </a:p>
        </p:txBody>
      </p:sp>
    </p:spTree>
    <p:extLst>
      <p:ext uri="{BB962C8B-B14F-4D97-AF65-F5344CB8AC3E}">
        <p14:creationId xmlns:p14="http://schemas.microsoft.com/office/powerpoint/2010/main" val="1268604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EFA3A-4D1D-1D97-68A1-B83C29401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EB82-1F83-7BB7-1AAC-CAF8F300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Key </a:t>
            </a:r>
            <a:r>
              <a:rPr lang="es-CL" dirty="0" err="1"/>
              <a:t>concepts</a:t>
            </a:r>
            <a:r>
              <a:rPr lang="es-CL" dirty="0"/>
              <a:t>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implementing</a:t>
            </a:r>
            <a:r>
              <a:rPr lang="es-CL" dirty="0"/>
              <a:t> </a:t>
            </a:r>
            <a:r>
              <a:rPr dirty="0"/>
              <a:t>Polymorphism</a:t>
            </a:r>
            <a:r>
              <a:rPr lang="es-ES" dirty="0"/>
              <a:t> in C++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1079A-2BF8-581D-471C-38BC57E4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569"/>
            <a:ext cx="10515600" cy="4351338"/>
          </a:xfrm>
        </p:spPr>
        <p:txBody>
          <a:bodyPr>
            <a:normAutofit/>
          </a:bodyPr>
          <a:lstStyle/>
          <a:p>
            <a:r>
              <a:rPr dirty="0"/>
              <a:t>Virtual Functions:</a:t>
            </a:r>
            <a:endParaRPr lang="es-ES" dirty="0"/>
          </a:p>
          <a:p>
            <a:pPr lvl="1"/>
            <a:r>
              <a:rPr lang="en-US" dirty="0"/>
              <a:t>In </a:t>
            </a:r>
            <a:r>
              <a:rPr lang="en-US" b="1" dirty="0"/>
              <a:t>C++ there are virtual and pure virtual functions</a:t>
            </a:r>
          </a:p>
          <a:p>
            <a:pPr lvl="1"/>
            <a:r>
              <a:rPr lang="en-US" dirty="0"/>
              <a:t> the difference between </a:t>
            </a:r>
            <a:r>
              <a:rPr lang="en-US" b="1" dirty="0"/>
              <a:t>virtual functions</a:t>
            </a:r>
            <a:r>
              <a:rPr lang="en-US" dirty="0"/>
              <a:t> and </a:t>
            </a:r>
            <a:r>
              <a:rPr lang="en-US" b="1" dirty="0"/>
              <a:t>pure virtual functions</a:t>
            </a:r>
            <a:r>
              <a:rPr lang="en-US" dirty="0"/>
              <a:t> lies in their purpose, implementation, and the behavior they enforce on derived classes.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255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Virtual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Definition: A member function in a base class that can be overridden in derived classes.</a:t>
            </a:r>
          </a:p>
          <a:p>
            <a:r>
              <a:rPr dirty="0"/>
              <a:t>Implementation: Can have a body in the base class.</a:t>
            </a:r>
          </a:p>
          <a:p>
            <a:r>
              <a:rPr dirty="0" err="1"/>
              <a:t>Purpo</a:t>
            </a:r>
            <a:r>
              <a:rPr lang="es-CL" dirty="0"/>
              <a:t>se</a:t>
            </a:r>
            <a:r>
              <a:rPr dirty="0"/>
              <a:t>: Enables runtime polymorphism and provides default behavior.</a:t>
            </a:r>
          </a:p>
          <a:p>
            <a:r>
              <a:rPr dirty="0"/>
              <a:t>Key Feature: Overriding in the derived class is optional.</a:t>
            </a:r>
          </a:p>
          <a:p>
            <a:r>
              <a:rPr dirty="0"/>
              <a:t>Syntax: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  virtual void display() {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std::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"Base class display" &lt;&lt; std::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Pure Virtual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Definition: A virtual function with no implementation in the base class.</a:t>
            </a:r>
          </a:p>
          <a:p>
            <a:r>
              <a:rPr dirty="0"/>
              <a:t>Implementation: Declared using `= 0`.</a:t>
            </a:r>
          </a:p>
          <a:p>
            <a:r>
              <a:rPr dirty="0"/>
              <a:t>Purpose: Forces derived classes to provide their own implementation.</a:t>
            </a:r>
          </a:p>
          <a:p>
            <a:r>
              <a:rPr dirty="0"/>
              <a:t>Key Feature: Makes the base class abstract, preventing its instantiation.</a:t>
            </a:r>
          </a:p>
          <a:p>
            <a:r>
              <a:rPr dirty="0"/>
              <a:t>Syntax:</a:t>
            </a:r>
          </a:p>
          <a:p>
            <a:pPr marL="0" indent="0">
              <a:buNone/>
            </a:pPr>
            <a:r>
              <a:rPr lang="es-CL" dirty="0"/>
              <a:t> 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pPr marL="0" indent="0">
              <a:buNone/>
            </a:pPr>
            <a: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0" indent="0">
              <a:buNone/>
            </a:pPr>
            <a: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virtual void display() = 0; // Pure virtual function</a:t>
            </a:r>
          </a:p>
          <a:p>
            <a:pPr marL="0" indent="0">
              <a:buNone/>
            </a:pPr>
            <a: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Practical Example of </a:t>
            </a:r>
            <a:r>
              <a:rPr lang="es-CL" dirty="0"/>
              <a:t>virtual (</a:t>
            </a:r>
            <a:r>
              <a:rPr lang="es-CL" dirty="0" err="1"/>
              <a:t>not</a:t>
            </a:r>
            <a:r>
              <a:rPr lang="es-CL" dirty="0"/>
              <a:t> pure)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089" y="1690688"/>
            <a:ext cx="683435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Code Example:</a:t>
            </a:r>
          </a:p>
          <a:p>
            <a:pPr marL="0" indent="0">
              <a:buNone/>
            </a:pPr>
            <a:r>
              <a:rPr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class Shape {</a:t>
            </a:r>
          </a:p>
          <a:p>
            <a:pPr marL="0" indent="0">
              <a:buNone/>
            </a:pPr>
            <a:r>
              <a:rPr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public:</a:t>
            </a:r>
          </a:p>
          <a:p>
            <a:pPr marL="0" indent="0">
              <a:buNone/>
            </a:pPr>
            <a:r>
              <a:rPr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 virtual void draw() const {</a:t>
            </a:r>
          </a:p>
          <a:p>
            <a:pPr marL="0" indent="0">
              <a:buNone/>
            </a:pPr>
            <a:r>
              <a:rPr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s-CL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cout</a:t>
            </a:r>
            <a:r>
              <a:rPr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&lt;&lt; 'Drawing a shape.' &lt;&lt; </a:t>
            </a:r>
            <a:r>
              <a:rPr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endl</a:t>
            </a:r>
            <a:r>
              <a:rPr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 virtual ~Shape() {}</a:t>
            </a:r>
          </a:p>
          <a:p>
            <a:pPr marL="0" indent="0">
              <a:buNone/>
            </a:pPr>
            <a:r>
              <a:rPr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endParaRPr sz="1800" dirty="0"/>
          </a:p>
        </p:txBody>
      </p:sp>
      <p:sp>
        <p:nvSpPr>
          <p:cNvPr id="4" name="Rectángulo 3"/>
          <p:cNvSpPr/>
          <p:nvPr/>
        </p:nvSpPr>
        <p:spPr>
          <a:xfrm>
            <a:off x="6096000" y="2373860"/>
            <a:ext cx="656371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class Circle 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public Shape {</a:t>
            </a:r>
          </a:p>
          <a:p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public:</a:t>
            </a:r>
          </a:p>
          <a:p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draw() const override {</a:t>
            </a:r>
          </a:p>
          <a:p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&lt;&lt; 'Drawing a circle.' &lt;&lt;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</a:p>
          <a:p>
            <a:endParaRPr 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class Rectangle : public Shape {</a:t>
            </a:r>
          </a:p>
          <a:p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public:</a:t>
            </a:r>
          </a:p>
          <a:p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draw() const override {</a:t>
            </a:r>
          </a:p>
          <a:p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&lt;&lt; 'Drawing a rectangle.' &lt;&lt;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40471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87FB0-F4D0-A7C0-761B-43D5A54C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Components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2CE917-A392-C373-CAC0-BA2996156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virtual: Declares the destructor as virtual, allowing proper cleanup of derived class objects.</a:t>
            </a:r>
          </a:p>
          <a:p>
            <a:r>
              <a:rPr lang="en-US" dirty="0"/>
              <a:t>~Shape(): This is the destructor for the class Shape, which gets called when an object of Shape (or its derived class) is destroyed.</a:t>
            </a:r>
          </a:p>
          <a:p>
            <a:r>
              <a:rPr lang="en-US" dirty="0"/>
              <a:t>{}: Defines an empty destructor body (meaning it performs no additional cleanup beyond the default).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7976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L" sz="3200" b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cs"/>
              </a:rPr>
              <a:t>POLYMORPHISM </a:t>
            </a:r>
            <a:r>
              <a:rPr lang="en-US" altLang="en-US" sz="3200" b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br>
              <a:rPr lang="en-US" altLang="en-US" sz="3200" b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en-US" altLang="en-US" sz="3200" b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cs"/>
              </a:rPr>
              <a:t>from the Greek “having multiple forms”</a:t>
            </a:r>
            <a:br>
              <a:rPr lang="en-US" altLang="en-US" sz="3200" b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cs"/>
              </a:rPr>
            </a:br>
            <a:endParaRPr lang="es-CL" sz="32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9726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is polymorphism ?</a:t>
            </a:r>
          </a:p>
          <a:p>
            <a:pPr lvl="1"/>
            <a:r>
              <a:rPr lang="en-US" dirty="0"/>
              <a:t>The feature that allows an object of a certain class to be seen also as an object of </a:t>
            </a:r>
            <a:r>
              <a:rPr lang="en-US"/>
              <a:t>another </a:t>
            </a:r>
          </a:p>
          <a:p>
            <a:pPr lvl="1"/>
            <a:r>
              <a:rPr lang="en-US" altLang="en-US"/>
              <a:t>In programming languages, the ability to assign a different meaning or usage to something in different contexts</a:t>
            </a:r>
            <a:endParaRPr lang="en-US" dirty="0"/>
          </a:p>
          <a:p>
            <a:r>
              <a:rPr lang="en-US" dirty="0"/>
              <a:t>Why do we need it ?</a:t>
            </a:r>
          </a:p>
          <a:p>
            <a:pPr lvl="1"/>
            <a:r>
              <a:rPr lang="en-US" dirty="0"/>
              <a:t>Sometimes it makes </a:t>
            </a:r>
            <a:r>
              <a:rPr lang="en-US"/>
              <a:t>programming easier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We are dealing with different kinds of animals in a farm </a:t>
            </a:r>
          </a:p>
          <a:p>
            <a:pPr lvl="1"/>
            <a:r>
              <a:rPr lang="en-US" dirty="0"/>
              <a:t>We want to do the same things with them but they will react differently</a:t>
            </a:r>
          </a:p>
        </p:txBody>
      </p:sp>
    </p:spTree>
    <p:extLst>
      <p:ext uri="{BB962C8B-B14F-4D97-AF65-F5344CB8AC3E}">
        <p14:creationId xmlns:p14="http://schemas.microsoft.com/office/powerpoint/2010/main" val="3848677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FA2A-FBAE-AE1A-60EB-A4EFCF31D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68291-914E-CA50-F228-6C63EFB9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Virtual Destructor?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9E9F70-D0B0-20B6-D2D6-C39D92CD9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 Ensure Proper Cleanup in Polymorphism</a:t>
            </a:r>
          </a:p>
          <a:p>
            <a:r>
              <a:rPr lang="en-US" dirty="0"/>
              <a:t>When using </a:t>
            </a:r>
            <a:r>
              <a:rPr lang="en-US" b="1" dirty="0"/>
              <a:t>inheritance and polymorphism</a:t>
            </a:r>
            <a:r>
              <a:rPr lang="en-US" dirty="0"/>
              <a:t>, if a base class has a </a:t>
            </a:r>
            <a:r>
              <a:rPr lang="en-US" b="1" dirty="0"/>
              <a:t>non-virtual destructor</a:t>
            </a:r>
            <a:r>
              <a:rPr lang="en-US" dirty="0"/>
              <a:t>, deleting a derived object through a base class pointer will result in </a:t>
            </a:r>
            <a:r>
              <a:rPr lang="en-US" b="1" dirty="0"/>
              <a:t>undefined behavior or memory leaks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9332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599CA-3911-B254-C7EC-CCE66B03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630"/>
            <a:ext cx="10515600" cy="796701"/>
          </a:xfrm>
        </p:spPr>
        <p:txBody>
          <a:bodyPr/>
          <a:lstStyle/>
          <a:p>
            <a:r>
              <a:rPr lang="es-CL" dirty="0" err="1"/>
              <a:t>An</a:t>
            </a:r>
            <a:r>
              <a:rPr lang="es-CL" dirty="0"/>
              <a:t> </a:t>
            </a:r>
            <a:r>
              <a:rPr lang="es-CL" dirty="0" err="1"/>
              <a:t>example</a:t>
            </a:r>
            <a:r>
              <a:rPr lang="es-CL" dirty="0"/>
              <a:t> </a:t>
            </a:r>
            <a:r>
              <a:rPr lang="es-CL" dirty="0" err="1"/>
              <a:t>with</a:t>
            </a:r>
            <a:r>
              <a:rPr lang="es-CL" dirty="0"/>
              <a:t> non virtual destructor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959AB-B6E6-CE40-90B3-43048E636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092" y="1253331"/>
            <a:ext cx="570155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C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s-C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Allocating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base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pointer</a:t>
            </a:r>
          </a:p>
          <a:p>
            <a:pPr marL="0" indent="0">
              <a:spcBef>
                <a:spcPts val="600"/>
              </a:spcBef>
              <a:buNone/>
            </a:pPr>
            <a:endParaRPr lang="es-C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Calls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~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//NOT ~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s-CL" sz="20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E7806BD-D7D8-9AAC-FDBE-282C10F0EC17}"/>
              </a:ext>
            </a:extLst>
          </p:cNvPr>
          <p:cNvSpPr txBox="1">
            <a:spLocks/>
          </p:cNvSpPr>
          <p:nvPr/>
        </p:nvSpPr>
        <p:spPr>
          <a:xfrm>
            <a:off x="356797" y="11618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s-C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  // Non-virtual destructor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destructor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&lt;&lt;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s-C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. . 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  // Destructor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es-C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destructor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&lt;&lt;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s-CL" sz="1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3ADA14E-FD3F-78CF-D85A-6172EF6B7C38}"/>
              </a:ext>
            </a:extLst>
          </p:cNvPr>
          <p:cNvSpPr txBox="1"/>
          <p:nvPr/>
        </p:nvSpPr>
        <p:spPr>
          <a:xfrm>
            <a:off x="7010401" y="4702854"/>
            <a:ext cx="48248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Since Shape destructor </a:t>
            </a:r>
            <a:r>
              <a:rPr lang="en-US" sz="2400" dirty="0" err="1"/>
              <a:t>calledSince</a:t>
            </a:r>
            <a:r>
              <a:rPr lang="en-US" sz="2400" dirty="0"/>
              <a:t> ~Shape() is not virtual, the destructor of Circle never gets called, leading to potential memory leaks.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937193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F4F2D-D2CF-1B2A-5127-DF7695DD5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BD153-017E-3420-F6A7-C73A352E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630"/>
            <a:ext cx="10515600" cy="79670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With Virtual Destructor (Proper Cleanup)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64C01D-6451-0EF7-817F-B244BAC7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092" y="1253331"/>
            <a:ext cx="570155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C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s-C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Calls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~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//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~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s-CL" sz="20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519DF50-5A95-DEEE-D975-4D615C4FA85F}"/>
              </a:ext>
            </a:extLst>
          </p:cNvPr>
          <p:cNvSpPr txBox="1">
            <a:spLocks/>
          </p:cNvSpPr>
          <p:nvPr/>
        </p:nvSpPr>
        <p:spPr>
          <a:xfrm>
            <a:off x="356797" y="11618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s-C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virtual ~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  // Virtual destructor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destructor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&lt;&lt;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s-C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destructor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&lt;&lt; </a:t>
            </a:r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s-C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L" sz="1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C5AE68-E2C9-34DA-5436-A2D11EAA8F2A}"/>
              </a:ext>
            </a:extLst>
          </p:cNvPr>
          <p:cNvSpPr txBox="1"/>
          <p:nvPr/>
        </p:nvSpPr>
        <p:spPr>
          <a:xfrm>
            <a:off x="6663467" y="4135295"/>
            <a:ext cx="48248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Since ~Shape() is virtual, when delete shape is called, the derived destructor ~Circle() executes first, followed by the base destructor ~Shape(), ensuring proper cleanup.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368240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6175979" y="1500736"/>
            <a:ext cx="85693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// Extended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classes</a:t>
            </a:r>
            <a:endParaRPr lang="es-ES_tradnl" alt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Rectangle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Shape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</a:p>
          <a:p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getArea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() { </a:t>
            </a:r>
          </a:p>
          <a:p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(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width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*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height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); </a:t>
            </a:r>
          </a:p>
          <a:p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}</a:t>
            </a:r>
          </a:p>
          <a:p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</a:p>
          <a:p>
            <a:endParaRPr lang="es-ES_tradnl" alt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Triangle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Shape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</a:p>
          <a:p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getArea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() { </a:t>
            </a:r>
          </a:p>
          <a:p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(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width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*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height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)/2; </a:t>
            </a:r>
          </a:p>
          <a:p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}</a:t>
            </a:r>
          </a:p>
          <a:p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  <a:endParaRPr lang="es-CL" altLang="en-US" sz="900" dirty="0">
              <a:cs typeface="Times New Roman" panose="02020603050405020304" pitchFamily="18" charset="0"/>
            </a:endParaRPr>
          </a:p>
        </p:txBody>
      </p:sp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552944" y="612844"/>
            <a:ext cx="8569325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#include &lt;iostream&gt;</a:t>
            </a:r>
          </a:p>
          <a:p>
            <a:r>
              <a:rPr lang="es-ES_tradnl" altLang="en-US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using</a:t>
            </a:r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s-ES_tradnl" altLang="en-US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namespace</a:t>
            </a:r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s-ES_tradnl" altLang="en-US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std</a:t>
            </a:r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endParaRPr lang="es-ES_tradnl" altLang="en-US" sz="18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// Base </a:t>
            </a:r>
            <a:r>
              <a:rPr lang="es-ES_tradnl" altLang="en-US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endParaRPr lang="es-ES_tradnl" altLang="en-US" sz="18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s-ES_tradnl" altLang="en-US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s-ES_tradnl" altLang="en-US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Shape</a:t>
            </a:r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s-ES_tradnl" altLang="en-US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</a:p>
          <a:p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// pure virtual </a:t>
            </a:r>
            <a:r>
              <a:rPr lang="es-ES_tradnl" altLang="en-US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// </a:t>
            </a:r>
            <a:r>
              <a:rPr lang="es-ES_tradnl" altLang="en-US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providing</a:t>
            </a:r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interface </a:t>
            </a:r>
            <a:r>
              <a:rPr lang="es-ES_tradnl" altLang="en-US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framework</a:t>
            </a:r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</a:p>
          <a:p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virtual </a:t>
            </a:r>
            <a:r>
              <a:rPr lang="es-ES_tradnl" altLang="en-US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s-ES_tradnl" altLang="en-US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getArea</a:t>
            </a:r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() = 0;</a:t>
            </a:r>
          </a:p>
          <a:p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</a:t>
            </a:r>
            <a:r>
              <a:rPr lang="es-ES_tradnl" altLang="en-US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s-ES_tradnl" altLang="en-US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setWidth</a:t>
            </a:r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s-ES_tradnl" altLang="en-US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w) {</a:t>
            </a:r>
          </a:p>
          <a:p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 </a:t>
            </a:r>
            <a:r>
              <a:rPr lang="es-ES_tradnl" altLang="en-US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width</a:t>
            </a:r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= w;</a:t>
            </a:r>
          </a:p>
          <a:p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}</a:t>
            </a:r>
          </a:p>
          <a:p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</a:p>
          <a:p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</a:t>
            </a:r>
            <a:r>
              <a:rPr lang="es-ES_tradnl" altLang="en-US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s-ES_tradnl" altLang="en-US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setHeight</a:t>
            </a:r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s-ES_tradnl" altLang="en-US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h) {</a:t>
            </a:r>
          </a:p>
          <a:p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 </a:t>
            </a:r>
            <a:r>
              <a:rPr lang="es-ES_tradnl" altLang="en-US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height</a:t>
            </a:r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= h;</a:t>
            </a:r>
          </a:p>
          <a:p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}</a:t>
            </a:r>
          </a:p>
          <a:p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</a:p>
          <a:p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s-ES_tradnl" altLang="en-US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protected</a:t>
            </a:r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</a:p>
          <a:p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</a:t>
            </a:r>
            <a:r>
              <a:rPr lang="es-ES_tradnl" altLang="en-US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s-ES_tradnl" altLang="en-US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width</a:t>
            </a:r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</a:t>
            </a:r>
            <a:r>
              <a:rPr lang="es-ES_tradnl" altLang="en-US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s-ES_tradnl" altLang="en-US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height</a:t>
            </a:r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r>
              <a:rPr lang="es-ES_tradnl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endParaRPr lang="es-CL" altLang="en-US" sz="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9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</p:spPr>
        <p:txBody>
          <a:bodyPr>
            <a:normAutofit fontScale="90000"/>
          </a:bodyPr>
          <a:lstStyle/>
          <a:p>
            <a:r>
              <a:rPr lang="es-ES"/>
              <a:t>Polymorphism in Python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7688" y="1533394"/>
            <a:ext cx="4544505" cy="4351338"/>
          </a:xfrm>
        </p:spPr>
        <p:txBody>
          <a:bodyPr/>
          <a:lstStyle/>
          <a:p>
            <a:r>
              <a:rPr lang="es-ES"/>
              <a:t>Since Python is not a typed language it does not need any further declaration support</a:t>
            </a:r>
          </a:p>
          <a:p>
            <a:r>
              <a:rPr lang="es-ES"/>
              <a:t>This has advantages and drawbacks</a:t>
            </a:r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5495826" y="1165749"/>
            <a:ext cx="746602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class Shape: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def draw(self):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print("Drawing a generic shape.")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class Circle(Shape):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def draw(self):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print("Drawing a circle.")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class Rectangle(Shape):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def draw(self):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print("Drawing a rectangle.")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class Triangle(Shape):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def draw(self):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print("Drawing a triangle.")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 Demonstrate polymorphism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shapes = [Circle(), Rectangle(), Triangle()]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for shape in shapes: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shape.draw()</a:t>
            </a:r>
          </a:p>
        </p:txBody>
      </p:sp>
    </p:spTree>
    <p:extLst>
      <p:ext uri="{BB962C8B-B14F-4D97-AF65-F5344CB8AC3E}">
        <p14:creationId xmlns:p14="http://schemas.microsoft.com/office/powerpoint/2010/main" val="627770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3D545-DB8A-7638-EC04-6BFD36D8B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F91C-FC63-1F40-9EB4-246903B0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OOP Aspects Related to Polymorphism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562AD4-00E2-E82A-156F-64D37A483704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2091651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dirty="0"/>
                        <a:t>Polymorphism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- Advantage: Well-integrated via method overriding and interfaces.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- Advantage: Provides both compile-time (function overloading) and runtime (virtual functions) polymorphism.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- Advantage: Achieved effortlessly through dynamic typing and method overriding.</a:t>
                      </a:r>
                    </a:p>
                    <a:p>
                      <a:r>
                        <a:rPr dirty="0"/>
                        <a:t>- Disadvantage: Runtime-only polymorphism can affect performance.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43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3200" b="1" dirty="0" err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cs"/>
              </a:rPr>
              <a:t>Dealing</a:t>
            </a:r>
            <a:r>
              <a:rPr lang="es-CL" sz="32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s-CL" sz="3200" b="1" dirty="0" err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cs"/>
              </a:rPr>
              <a:t>with</a:t>
            </a:r>
            <a:r>
              <a:rPr lang="es-CL" sz="32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s-CL" sz="3200" b="1" dirty="0" err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cs"/>
              </a:rPr>
              <a:t>animals</a:t>
            </a:r>
            <a:endParaRPr lang="es-CL" sz="32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995"/>
          </a:xfrm>
        </p:spPr>
        <p:txBody>
          <a:bodyPr>
            <a:normAutofit/>
          </a:bodyPr>
          <a:lstStyle/>
          <a:p>
            <a:r>
              <a:rPr lang="es-CL" dirty="0" err="1"/>
              <a:t>Count</a:t>
            </a:r>
            <a:r>
              <a:rPr lang="es-CL" dirty="0"/>
              <a:t> </a:t>
            </a:r>
            <a:r>
              <a:rPr lang="es-CL" dirty="0" err="1"/>
              <a:t>how</a:t>
            </a:r>
            <a:r>
              <a:rPr lang="es-CL" dirty="0"/>
              <a:t> </a:t>
            </a:r>
            <a:r>
              <a:rPr lang="es-CL" dirty="0" err="1"/>
              <a:t>many</a:t>
            </a:r>
            <a:r>
              <a:rPr lang="es-CL" dirty="0"/>
              <a:t> </a:t>
            </a:r>
            <a:r>
              <a:rPr lang="es-CL" dirty="0" err="1"/>
              <a:t>legs</a:t>
            </a:r>
            <a:r>
              <a:rPr lang="es-CL" dirty="0"/>
              <a:t> </a:t>
            </a:r>
            <a:r>
              <a:rPr lang="es-CL" dirty="0" err="1"/>
              <a:t>we</a:t>
            </a:r>
            <a:r>
              <a:rPr lang="es-CL" dirty="0"/>
              <a:t> </a:t>
            </a:r>
            <a:r>
              <a:rPr lang="es-CL" dirty="0" err="1"/>
              <a:t>have</a:t>
            </a:r>
            <a:r>
              <a:rPr lang="es-CL" dirty="0"/>
              <a:t> in total in a </a:t>
            </a:r>
            <a:r>
              <a:rPr lang="es-CL" dirty="0" err="1"/>
              <a:t>list</a:t>
            </a:r>
            <a:r>
              <a:rPr lang="es-CL" dirty="0"/>
              <a:t> of </a:t>
            </a:r>
            <a:r>
              <a:rPr lang="es-CL" dirty="0" err="1"/>
              <a:t>animals</a:t>
            </a:r>
            <a:r>
              <a:rPr lang="es-CL" dirty="0"/>
              <a:t> 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legs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(Animal[] x) {  //x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of Animal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endParaRPr lang="es-C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nlegs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pPr marL="0" indent="0">
              <a:buNone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 = 1; i &lt;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x.length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(x[i].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name,equals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”)) </a:t>
            </a:r>
          </a:p>
          <a:p>
            <a:pPr marL="0" indent="0">
              <a:buNone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nlegs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4;</a:t>
            </a:r>
          </a:p>
          <a:p>
            <a:pPr marL="0" indent="0">
              <a:buNone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(x[i].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name.equals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Cock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”))</a:t>
            </a:r>
          </a:p>
          <a:p>
            <a:pPr marL="0" indent="0">
              <a:buNone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nlegs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+= 2;</a:t>
            </a:r>
          </a:p>
          <a:p>
            <a:pPr marL="0" indent="0">
              <a:buNone/>
            </a:pP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(. . . </a:t>
            </a:r>
          </a:p>
          <a:p>
            <a:r>
              <a:rPr lang="es-CL" dirty="0" err="1"/>
              <a:t>What</a:t>
            </a:r>
            <a:r>
              <a:rPr lang="es-CL" dirty="0"/>
              <a:t> </a:t>
            </a:r>
            <a:r>
              <a:rPr lang="es-CL" dirty="0" err="1"/>
              <a:t>happens</a:t>
            </a:r>
            <a:r>
              <a:rPr lang="es-CL" dirty="0"/>
              <a:t> </a:t>
            </a:r>
            <a:r>
              <a:rPr lang="es-CL" dirty="0" err="1"/>
              <a:t>if</a:t>
            </a:r>
            <a:r>
              <a:rPr lang="es-CL" dirty="0"/>
              <a:t> </a:t>
            </a:r>
            <a:r>
              <a:rPr lang="es-CL" dirty="0" err="1"/>
              <a:t>we</a:t>
            </a:r>
            <a:r>
              <a:rPr lang="es-CL" dirty="0"/>
              <a:t> </a:t>
            </a:r>
            <a:r>
              <a:rPr lang="es-CL" dirty="0" err="1"/>
              <a:t>have</a:t>
            </a:r>
            <a:r>
              <a:rPr lang="es-CL" dirty="0"/>
              <a:t> a new </a:t>
            </a:r>
            <a:r>
              <a:rPr lang="es-CL" dirty="0" err="1"/>
              <a:t>type</a:t>
            </a:r>
            <a:r>
              <a:rPr lang="es-CL" dirty="0"/>
              <a:t> of animal ?</a:t>
            </a:r>
          </a:p>
        </p:txBody>
      </p:sp>
    </p:spTree>
    <p:extLst>
      <p:ext uri="{BB962C8B-B14F-4D97-AF65-F5344CB8AC3E}">
        <p14:creationId xmlns:p14="http://schemas.microsoft.com/office/powerpoint/2010/main" val="211763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4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L" sz="3200" b="1" dirty="0" err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cs"/>
              </a:rPr>
              <a:t>Applying</a:t>
            </a:r>
            <a:r>
              <a:rPr lang="es-CL" sz="32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s-CL" sz="3200" b="1" dirty="0" err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cs"/>
              </a:rPr>
              <a:t>Polymorphism</a:t>
            </a:r>
            <a:r>
              <a:rPr lang="es-CL" sz="32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6995"/>
          </a:xfrm>
        </p:spPr>
        <p:txBody>
          <a:bodyPr>
            <a:normAutofit/>
          </a:bodyPr>
          <a:lstStyle/>
          <a:p>
            <a:r>
              <a:rPr lang="es-CL" dirty="0" err="1"/>
              <a:t>Lets</a:t>
            </a:r>
            <a:r>
              <a:rPr lang="es-CL" dirty="0"/>
              <a:t> </a:t>
            </a:r>
            <a:r>
              <a:rPr lang="es-CL" dirty="0" err="1"/>
              <a:t>have</a:t>
            </a:r>
            <a:r>
              <a:rPr lang="es-CL" dirty="0"/>
              <a:t> </a:t>
            </a:r>
            <a:r>
              <a:rPr lang="es-CL" dirty="0" err="1"/>
              <a:t>each</a:t>
            </a:r>
            <a:r>
              <a:rPr lang="es-CL" dirty="0"/>
              <a:t> animal </a:t>
            </a:r>
            <a:r>
              <a:rPr lang="es-CL" dirty="0" err="1"/>
              <a:t>defined</a:t>
            </a:r>
            <a:r>
              <a:rPr lang="es-CL" dirty="0"/>
              <a:t> as a </a:t>
            </a:r>
            <a:r>
              <a:rPr lang="es-CL" dirty="0" err="1"/>
              <a:t>differnt</a:t>
            </a:r>
            <a:r>
              <a:rPr lang="es-CL" dirty="0"/>
              <a:t> </a:t>
            </a:r>
            <a:r>
              <a:rPr lang="es-CL" dirty="0" err="1"/>
              <a:t>class</a:t>
            </a:r>
            <a:r>
              <a:rPr lang="es-CL" dirty="0"/>
              <a:t> </a:t>
            </a:r>
            <a:r>
              <a:rPr lang="es-CL" dirty="0" err="1"/>
              <a:t>but</a:t>
            </a:r>
            <a:r>
              <a:rPr lang="es-CL" dirty="0"/>
              <a:t> </a:t>
            </a:r>
            <a:r>
              <a:rPr lang="es-CL" dirty="0" err="1"/>
              <a:t>all</a:t>
            </a:r>
            <a:r>
              <a:rPr lang="es-CL" dirty="0"/>
              <a:t> of </a:t>
            </a:r>
            <a:r>
              <a:rPr lang="es-CL" dirty="0" err="1"/>
              <a:t>them</a:t>
            </a:r>
            <a:r>
              <a:rPr lang="es-CL" dirty="0"/>
              <a:t> </a:t>
            </a:r>
            <a:r>
              <a:rPr lang="es-CL" dirty="0" err="1"/>
              <a:t>have</a:t>
            </a:r>
            <a:r>
              <a:rPr lang="es-CL" dirty="0"/>
              <a:t> a </a:t>
            </a:r>
            <a:r>
              <a:rPr lang="es-CL" dirty="0" err="1"/>
              <a:t>method</a:t>
            </a:r>
            <a:r>
              <a:rPr lang="es-CL" dirty="0"/>
              <a:t> </a:t>
            </a:r>
            <a:r>
              <a:rPr lang="es-CL" dirty="0" err="1"/>
              <a:t>called</a:t>
            </a:r>
            <a:r>
              <a:rPr lang="es-CL" dirty="0"/>
              <a:t> </a:t>
            </a:r>
            <a:r>
              <a:rPr lang="es-CL" dirty="0" err="1"/>
              <a:t>legs</a:t>
            </a:r>
            <a:r>
              <a:rPr lang="es-CL" dirty="0"/>
              <a:t>()</a:t>
            </a:r>
          </a:p>
          <a:p>
            <a:endParaRPr lang="es-CL" dirty="0"/>
          </a:p>
        </p:txBody>
      </p:sp>
      <p:sp>
        <p:nvSpPr>
          <p:cNvPr id="4" name="CuadroTexto 3"/>
          <p:cNvSpPr txBox="1"/>
          <p:nvPr/>
        </p:nvSpPr>
        <p:spPr>
          <a:xfrm>
            <a:off x="540913" y="3013657"/>
            <a:ext cx="39068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Cock</a:t>
            </a:r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 Animal {</a:t>
            </a:r>
          </a:p>
          <a:p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legs</a:t>
            </a:r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 2;</a:t>
            </a:r>
          </a:p>
          <a:p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s-C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endParaRPr lang="es-C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5857742" y="3013657"/>
            <a:ext cx="5147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legs</a:t>
            </a:r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(Animal[] x) {</a:t>
            </a:r>
          </a:p>
          <a:p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 n = 0; </a:t>
            </a:r>
          </a:p>
          <a:p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 i = 1; i &lt; </a:t>
            </a:r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x.length</a:t>
            </a:r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      n += x[i].</a:t>
            </a:r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legs</a:t>
            </a:r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s-C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692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200" b="1" dirty="0" err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cs"/>
              </a:rPr>
              <a:t>Resources</a:t>
            </a:r>
            <a:r>
              <a:rPr lang="es-CL" sz="32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cs"/>
              </a:rPr>
              <a:t> in Java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In java </a:t>
            </a:r>
            <a:r>
              <a:rPr lang="es-CL" dirty="0" err="1"/>
              <a:t>we</a:t>
            </a:r>
            <a:r>
              <a:rPr lang="es-CL" dirty="0"/>
              <a:t> can </a:t>
            </a:r>
            <a:r>
              <a:rPr lang="es-CL" dirty="0" err="1"/>
              <a:t>have</a:t>
            </a:r>
            <a:r>
              <a:rPr lang="es-CL" dirty="0"/>
              <a:t> </a:t>
            </a:r>
            <a:r>
              <a:rPr lang="es-CL" dirty="0" err="1"/>
              <a:t>an</a:t>
            </a:r>
            <a:r>
              <a:rPr lang="es-CL" dirty="0"/>
              <a:t> </a:t>
            </a:r>
            <a:r>
              <a:rPr lang="es-CL" dirty="0" err="1"/>
              <a:t>object</a:t>
            </a:r>
            <a:r>
              <a:rPr lang="es-CL" dirty="0"/>
              <a:t> of </a:t>
            </a:r>
            <a:r>
              <a:rPr lang="es-CL" dirty="0" err="1"/>
              <a:t>class</a:t>
            </a:r>
            <a:r>
              <a:rPr lang="es-CL" dirty="0"/>
              <a:t> “</a:t>
            </a:r>
            <a:r>
              <a:rPr lang="es-CL" dirty="0" err="1"/>
              <a:t>Pig</a:t>
            </a:r>
            <a:r>
              <a:rPr lang="es-CL" dirty="0"/>
              <a:t>” and </a:t>
            </a:r>
            <a:r>
              <a:rPr lang="es-CL" dirty="0" err="1"/>
              <a:t>an</a:t>
            </a:r>
            <a:r>
              <a:rPr lang="es-CL" dirty="0"/>
              <a:t> </a:t>
            </a:r>
            <a:r>
              <a:rPr lang="es-CL" dirty="0" err="1"/>
              <a:t>object</a:t>
            </a:r>
            <a:r>
              <a:rPr lang="es-CL" dirty="0"/>
              <a:t> of </a:t>
            </a:r>
            <a:r>
              <a:rPr lang="es-CL" dirty="0" err="1"/>
              <a:t>class</a:t>
            </a:r>
            <a:r>
              <a:rPr lang="es-CL" dirty="0"/>
              <a:t> “</a:t>
            </a:r>
            <a:r>
              <a:rPr lang="es-CL" dirty="0" err="1"/>
              <a:t>Cock</a:t>
            </a:r>
            <a:r>
              <a:rPr lang="es-CL" dirty="0"/>
              <a:t>” </a:t>
            </a:r>
            <a:r>
              <a:rPr lang="es-CL" dirty="0" err="1"/>
              <a:t>which</a:t>
            </a:r>
            <a:r>
              <a:rPr lang="es-CL" dirty="0"/>
              <a:t> can </a:t>
            </a:r>
            <a:r>
              <a:rPr lang="es-CL" dirty="0" err="1"/>
              <a:t>bee</a:t>
            </a:r>
            <a:r>
              <a:rPr lang="es-CL" dirty="0"/>
              <a:t> </a:t>
            </a:r>
            <a:r>
              <a:rPr lang="es-CL" dirty="0" err="1"/>
              <a:t>also</a:t>
            </a:r>
            <a:r>
              <a:rPr lang="es-CL" dirty="0"/>
              <a:t> </a:t>
            </a:r>
            <a:r>
              <a:rPr lang="es-CL" dirty="0" err="1"/>
              <a:t>seen</a:t>
            </a:r>
            <a:r>
              <a:rPr lang="es-CL" dirty="0"/>
              <a:t> as of </a:t>
            </a:r>
            <a:r>
              <a:rPr lang="es-CL" dirty="0" err="1"/>
              <a:t>class</a:t>
            </a:r>
            <a:r>
              <a:rPr lang="es-CL" dirty="0"/>
              <a:t> “Animal” (</a:t>
            </a:r>
            <a:r>
              <a:rPr lang="es-CL" dirty="0" err="1"/>
              <a:t>thus</a:t>
            </a:r>
            <a:r>
              <a:rPr lang="es-CL" dirty="0"/>
              <a:t> </a:t>
            </a:r>
            <a:r>
              <a:rPr lang="es-CL" dirty="0" err="1"/>
              <a:t>having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same</a:t>
            </a:r>
            <a:r>
              <a:rPr lang="es-CL" dirty="0"/>
              <a:t> </a:t>
            </a:r>
            <a:r>
              <a:rPr lang="es-CL" dirty="0" err="1"/>
              <a:t>mthods</a:t>
            </a:r>
            <a:r>
              <a:rPr lang="es-CL" dirty="0"/>
              <a:t> </a:t>
            </a:r>
            <a:r>
              <a:rPr lang="es-CL" dirty="0" err="1"/>
              <a:t>but</a:t>
            </a:r>
            <a:r>
              <a:rPr lang="es-CL" dirty="0"/>
              <a:t> </a:t>
            </a:r>
            <a:r>
              <a:rPr lang="es-CL" dirty="0" err="1"/>
              <a:t>reacting</a:t>
            </a:r>
            <a:r>
              <a:rPr lang="es-CL" dirty="0"/>
              <a:t> </a:t>
            </a:r>
            <a:r>
              <a:rPr lang="es-CL" dirty="0" err="1"/>
              <a:t>differnt</a:t>
            </a:r>
            <a:r>
              <a:rPr lang="es-CL" dirty="0"/>
              <a:t> to </a:t>
            </a:r>
            <a:r>
              <a:rPr lang="es-CL" dirty="0" err="1"/>
              <a:t>it</a:t>
            </a:r>
            <a:r>
              <a:rPr lang="es-CL" dirty="0"/>
              <a:t>) </a:t>
            </a:r>
            <a:r>
              <a:rPr lang="es-CL" dirty="0" err="1"/>
              <a:t>by</a:t>
            </a:r>
            <a:r>
              <a:rPr lang="es-CL" dirty="0"/>
              <a:t>:</a:t>
            </a:r>
          </a:p>
          <a:p>
            <a:endParaRPr lang="es-CL" dirty="0"/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Simple </a:t>
            </a:r>
            <a:r>
              <a:rPr lang="es-CL" dirty="0" err="1"/>
              <a:t>inheritance</a:t>
            </a:r>
            <a:r>
              <a:rPr lang="es-CL" dirty="0"/>
              <a:t>: Animal declares </a:t>
            </a:r>
            <a:r>
              <a:rPr lang="es-CL" dirty="0" err="1"/>
              <a:t>nlegs</a:t>
            </a:r>
            <a:r>
              <a:rPr lang="es-CL" dirty="0"/>
              <a:t>(), </a:t>
            </a:r>
            <a:r>
              <a:rPr lang="es-CL" dirty="0" err="1"/>
              <a:t>Pig</a:t>
            </a:r>
            <a:r>
              <a:rPr lang="es-CL" dirty="0"/>
              <a:t> and </a:t>
            </a:r>
            <a:r>
              <a:rPr lang="es-CL" dirty="0" err="1"/>
              <a:t>Cock</a:t>
            </a:r>
            <a:r>
              <a:rPr lang="es-CL" dirty="0"/>
              <a:t> </a:t>
            </a:r>
            <a:r>
              <a:rPr lang="es-CL" dirty="0" err="1"/>
              <a:t>overwrite</a:t>
            </a:r>
            <a:r>
              <a:rPr lang="es-CL" dirty="0"/>
              <a:t> </a:t>
            </a:r>
            <a:r>
              <a:rPr lang="es-CL" dirty="0" err="1"/>
              <a:t>it</a:t>
            </a:r>
            <a:endParaRPr lang="es-CL" dirty="0"/>
          </a:p>
          <a:p>
            <a:pPr marL="914400" lvl="1" indent="-457200">
              <a:buFont typeface="+mj-lt"/>
              <a:buAutoNum type="arabicPeriod"/>
            </a:pPr>
            <a:r>
              <a:rPr lang="es-CL" dirty="0" err="1"/>
              <a:t>Abstract</a:t>
            </a:r>
            <a:r>
              <a:rPr lang="es-CL" dirty="0"/>
              <a:t> </a:t>
            </a:r>
            <a:r>
              <a:rPr lang="es-CL" dirty="0" err="1"/>
              <a:t>class</a:t>
            </a:r>
            <a:r>
              <a:rPr lang="es-CL" dirty="0"/>
              <a:t>: Animal declares </a:t>
            </a:r>
            <a:r>
              <a:rPr lang="es-CL" dirty="0" err="1"/>
              <a:t>nlegs</a:t>
            </a:r>
            <a:r>
              <a:rPr lang="es-CL" dirty="0"/>
              <a:t>() as </a:t>
            </a:r>
            <a:r>
              <a:rPr lang="es-CL" dirty="0" err="1"/>
              <a:t>abstract</a:t>
            </a:r>
            <a:r>
              <a:rPr lang="es-CL" dirty="0"/>
              <a:t>, </a:t>
            </a:r>
            <a:r>
              <a:rPr lang="es-CL" dirty="0" err="1"/>
              <a:t>Pig</a:t>
            </a:r>
            <a:r>
              <a:rPr lang="es-CL" dirty="0"/>
              <a:t> and </a:t>
            </a:r>
            <a:r>
              <a:rPr lang="es-CL" dirty="0" err="1"/>
              <a:t>Cock</a:t>
            </a:r>
            <a:r>
              <a:rPr lang="es-CL" dirty="0"/>
              <a:t> </a:t>
            </a:r>
            <a:r>
              <a:rPr lang="es-CL" dirty="0" err="1"/>
              <a:t>overwrite</a:t>
            </a:r>
            <a:r>
              <a:rPr lang="es-CL" dirty="0"/>
              <a:t> </a:t>
            </a:r>
            <a:r>
              <a:rPr lang="es-CL" dirty="0" err="1"/>
              <a:t>it</a:t>
            </a:r>
            <a:endParaRPr lang="es-CL" dirty="0"/>
          </a:p>
          <a:p>
            <a:pPr lvl="2"/>
            <a:r>
              <a:rPr lang="es-CL" dirty="0"/>
              <a:t>No </a:t>
            </a:r>
            <a:r>
              <a:rPr lang="es-CL" dirty="0" err="1"/>
              <a:t>difference</a:t>
            </a:r>
            <a:r>
              <a:rPr lang="es-CL" dirty="0"/>
              <a:t> </a:t>
            </a:r>
            <a:r>
              <a:rPr lang="es-CL" dirty="0" err="1"/>
              <a:t>with</a:t>
            </a:r>
            <a:r>
              <a:rPr lang="es-CL" dirty="0"/>
              <a:t> 1 </a:t>
            </a:r>
            <a:r>
              <a:rPr lang="es-CL" dirty="0" err="1"/>
              <a:t>when</a:t>
            </a:r>
            <a:r>
              <a:rPr lang="es-CL" dirty="0"/>
              <a:t> </a:t>
            </a:r>
            <a:r>
              <a:rPr lang="es-CL" dirty="0" err="1"/>
              <a:t>writing</a:t>
            </a:r>
            <a:r>
              <a:rPr lang="es-CL" dirty="0"/>
              <a:t> </a:t>
            </a:r>
            <a:r>
              <a:rPr lang="es-CL" dirty="0" err="1"/>
              <a:t>Pig</a:t>
            </a:r>
            <a:r>
              <a:rPr lang="es-CL" dirty="0"/>
              <a:t> and </a:t>
            </a:r>
            <a:r>
              <a:rPr lang="es-CL" dirty="0" err="1"/>
              <a:t>Cock</a:t>
            </a:r>
            <a:r>
              <a:rPr lang="es-CL" dirty="0"/>
              <a:t>, </a:t>
            </a:r>
          </a:p>
          <a:p>
            <a:pPr lvl="2"/>
            <a:r>
              <a:rPr lang="es-CL" dirty="0" err="1"/>
              <a:t>Prevent</a:t>
            </a:r>
            <a:r>
              <a:rPr lang="es-CL" dirty="0"/>
              <a:t> </a:t>
            </a:r>
            <a:r>
              <a:rPr lang="es-CL" dirty="0" err="1"/>
              <a:t>users</a:t>
            </a:r>
            <a:r>
              <a:rPr lang="es-CL" dirty="0"/>
              <a:t> </a:t>
            </a:r>
            <a:r>
              <a:rPr lang="es-CL" dirty="0" err="1"/>
              <a:t>from</a:t>
            </a:r>
            <a:r>
              <a:rPr lang="es-CL" dirty="0"/>
              <a:t> </a:t>
            </a:r>
            <a:r>
              <a:rPr lang="es-CL" dirty="0" err="1"/>
              <a:t>creating</a:t>
            </a:r>
            <a:r>
              <a:rPr lang="es-CL" dirty="0"/>
              <a:t> Animal </a:t>
            </a:r>
            <a:r>
              <a:rPr lang="es-CL" dirty="0" err="1"/>
              <a:t>objects</a:t>
            </a:r>
            <a:endParaRPr lang="es-CL" dirty="0"/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Interface: </a:t>
            </a:r>
            <a:r>
              <a:rPr lang="es-CL" dirty="0" err="1"/>
              <a:t>instead</a:t>
            </a:r>
            <a:r>
              <a:rPr lang="es-CL" dirty="0"/>
              <a:t> of </a:t>
            </a:r>
            <a:r>
              <a:rPr lang="es-CL" dirty="0" err="1"/>
              <a:t>writing</a:t>
            </a:r>
            <a:r>
              <a:rPr lang="es-CL" dirty="0"/>
              <a:t> </a:t>
            </a:r>
            <a:r>
              <a:rPr lang="es-CL" dirty="0" err="1"/>
              <a:t>class</a:t>
            </a:r>
            <a:r>
              <a:rPr lang="es-CL" dirty="0"/>
              <a:t> Animal </a:t>
            </a:r>
            <a:r>
              <a:rPr lang="es-CL" dirty="0" err="1"/>
              <a:t>we</a:t>
            </a:r>
            <a:r>
              <a:rPr lang="es-CL" dirty="0"/>
              <a:t> </a:t>
            </a:r>
            <a:r>
              <a:rPr lang="es-CL" dirty="0" err="1"/>
              <a:t>write</a:t>
            </a:r>
            <a:r>
              <a:rPr lang="es-CL" dirty="0"/>
              <a:t> interface Animal </a:t>
            </a:r>
            <a:r>
              <a:rPr lang="es-CL" dirty="0" err="1"/>
              <a:t>which</a:t>
            </a:r>
            <a:r>
              <a:rPr lang="es-CL" dirty="0"/>
              <a:t> declares </a:t>
            </a:r>
            <a:r>
              <a:rPr lang="es-CL" dirty="0" err="1"/>
              <a:t>method</a:t>
            </a:r>
            <a:r>
              <a:rPr lang="es-CL" dirty="0"/>
              <a:t> </a:t>
            </a:r>
            <a:r>
              <a:rPr lang="es-CL" dirty="0" err="1"/>
              <a:t>nlegs</a:t>
            </a:r>
            <a:r>
              <a:rPr lang="es-CL" dirty="0"/>
              <a:t>(), </a:t>
            </a:r>
            <a:r>
              <a:rPr lang="es-CL" dirty="0" err="1"/>
              <a:t>Pig</a:t>
            </a:r>
            <a:r>
              <a:rPr lang="es-CL" dirty="0"/>
              <a:t> and </a:t>
            </a:r>
            <a:r>
              <a:rPr lang="es-CL" dirty="0" err="1"/>
              <a:t>Cock</a:t>
            </a:r>
            <a:r>
              <a:rPr lang="es-CL" dirty="0"/>
              <a:t> </a:t>
            </a:r>
            <a:r>
              <a:rPr lang="es-CL" dirty="0" err="1"/>
              <a:t>implement</a:t>
            </a:r>
            <a:r>
              <a:rPr lang="es-CL" dirty="0"/>
              <a:t> </a:t>
            </a:r>
            <a:r>
              <a:rPr lang="es-CL" dirty="0" err="1"/>
              <a:t>it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1842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829559" y="260350"/>
            <a:ext cx="9587617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sz="2400" b="1">
                <a:ea typeface="Times New Roman" panose="02020603050405020304" pitchFamily="18" charset="0"/>
                <a:cs typeface="Courier New" panose="02070309020205020404" pitchFamily="49" charset="0"/>
              </a:rPr>
              <a:t>Solution 4: </a:t>
            </a:r>
            <a:r>
              <a:rPr lang="en-US" altLang="es-CL" sz="2400">
                <a:ea typeface="Times New Roman" panose="02020603050405020304" pitchFamily="18" charset="0"/>
                <a:cs typeface="Courier New" panose="02070309020205020404" pitchFamily="49" charset="0"/>
              </a:rPr>
              <a:t>With abstract class which compels redefine methods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s-CL" sz="2400" b="1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abstract class Figure{</a:t>
            </a:r>
            <a:endParaRPr lang="en-US" altLang="es-CL" sz="100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protected double </a:t>
            </a:r>
            <a:r>
              <a:rPr lang="en-US" altLang="es-CL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US" altLang="es-CL" sz="20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altLang="es-CL" sz="100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public </a:t>
            </a:r>
            <a:r>
              <a:rPr lang="en-US" altLang="es-CL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Figure</a:t>
            </a:r>
            <a:r>
              <a:rPr lang="en-US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(double x){</a:t>
            </a:r>
            <a:endParaRPr lang="en-US" altLang="es-CL" sz="100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this.x=x;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abstract</a:t>
            </a:r>
            <a:r>
              <a:rPr lang="en-US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public double </a:t>
            </a:r>
            <a:r>
              <a:rPr lang="en-US" altLang="es-CL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area</a:t>
            </a:r>
            <a:r>
              <a:rPr lang="en-US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abstract</a:t>
            </a:r>
            <a:r>
              <a:rPr lang="en-US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public double </a:t>
            </a:r>
            <a:r>
              <a:rPr lang="en-US" altLang="es-CL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perimeter</a:t>
            </a:r>
            <a:r>
              <a:rPr lang="en-US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altLang="es-CL" sz="100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 b="1">
                <a:ea typeface="Times New Roman" panose="02020603050405020304" pitchFamily="18" charset="0"/>
                <a:cs typeface="Courier New" panose="02070309020205020404" pitchFamily="49" charset="0"/>
              </a:rPr>
              <a:t>Notes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s-CL" sz="2400">
                <a:ea typeface="Times New Roman" panose="02020603050405020304" pitchFamily="18" charset="0"/>
                <a:cs typeface="Courier New" panose="02070309020205020404" pitchFamily="49" charset="0"/>
              </a:rPr>
              <a:t>This does not allow to create objects of class Figure (new Figure())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s-CL" sz="2400">
                <a:ea typeface="Times New Roman" panose="02020603050405020304" pitchFamily="18" charset="0"/>
                <a:cs typeface="Courier New" panose="02070309020205020404" pitchFamily="49" charset="0"/>
              </a:rPr>
              <a:t> should define at least one abstract method:</a:t>
            </a:r>
          </a:p>
          <a:p>
            <a:pPr marL="800100" lvl="1" indent="-342900">
              <a:spcBef>
                <a:spcPct val="0"/>
              </a:spcBef>
            </a:pPr>
            <a:r>
              <a:rPr lang="en-US" altLang="es-CL" sz="2400" b="1">
                <a:ea typeface="Times New Roman" panose="02020603050405020304" pitchFamily="18" charset="0"/>
                <a:cs typeface="Courier New" panose="02070309020205020404" pitchFamily="49" charset="0"/>
              </a:rPr>
              <a:t>abstract header;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s-CL" sz="2400">
                <a:ea typeface="Times New Roman" panose="02020603050405020304" pitchFamily="18" charset="0"/>
                <a:cs typeface="Courier New" panose="02070309020205020404" pitchFamily="49" charset="0"/>
              </a:rPr>
              <a:t>Compels extended classes to redefine the abstract methods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s-CL" sz="2400">
                <a:ea typeface="Times New Roman" panose="02020603050405020304" pitchFamily="18" charset="0"/>
                <a:cs typeface="Courier New" panose="02070309020205020404" pitchFamily="49" charset="0"/>
              </a:rPr>
              <a:t>We can define other figures</a:t>
            </a:r>
          </a:p>
        </p:txBody>
      </p:sp>
    </p:spTree>
    <p:extLst>
      <p:ext uri="{BB962C8B-B14F-4D97-AF65-F5344CB8AC3E}">
        <p14:creationId xmlns:p14="http://schemas.microsoft.com/office/powerpoint/2010/main" val="170486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945265" y="270614"/>
            <a:ext cx="10743971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b="1">
                <a:solidFill>
                  <a:srgbClr val="C00000"/>
                </a:solidFill>
              </a:rPr>
              <a:t>Classes extending Figure have to declare abstract methods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s-CL" sz="1800" b="1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1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Rectangle extends Figure{</a:t>
            </a:r>
            <a:endParaRPr lang="en-US" altLang="es-CL" sz="180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protected double </a:t>
            </a:r>
            <a:r>
              <a:rPr lang="en-US" altLang="es-CL" sz="1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</a:t>
            </a:r>
            <a:r>
              <a:rPr lang="en-US" altLang="es-CL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altLang="es-CL" sz="180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public </a:t>
            </a:r>
            <a:r>
              <a:rPr lang="en-US" altLang="es-CL" sz="1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Rectangle</a:t>
            </a:r>
            <a:r>
              <a:rPr lang="en-US" altLang="es-CL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(double x,double y){</a:t>
            </a:r>
            <a:endParaRPr lang="en-US" altLang="es-CL" sz="180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super(x); this.y=y;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public double </a:t>
            </a:r>
            <a:r>
              <a:rPr lang="en-US" altLang="es-CL" sz="1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area</a:t>
            </a:r>
            <a:r>
              <a:rPr lang="en-US" altLang="es-CL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(){return x*y;}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public double </a:t>
            </a:r>
            <a:r>
              <a:rPr lang="en-US" altLang="es-CL" sz="1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perimeter</a:t>
            </a:r>
            <a:r>
              <a:rPr lang="en-US" altLang="es-CL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(){return 2*(x+y);}</a:t>
            </a:r>
            <a:endParaRPr lang="en-US" altLang="es-CL" sz="180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en-US" altLang="es-CL" sz="1800"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1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Triangle extends Figure{</a:t>
            </a:r>
            <a:endParaRPr lang="en-US" altLang="es-CL" sz="180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protected double </a:t>
            </a:r>
            <a:r>
              <a:rPr lang="en-US" altLang="es-CL" sz="1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y,z</a:t>
            </a:r>
            <a:r>
              <a:rPr lang="en-US" altLang="es-CL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altLang="es-CL" sz="180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public </a:t>
            </a:r>
            <a:r>
              <a:rPr lang="en-US" altLang="es-CL" sz="1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Triangle</a:t>
            </a:r>
            <a:r>
              <a:rPr lang="en-US" altLang="es-CL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(double x,double y,double z){</a:t>
            </a:r>
            <a:endParaRPr lang="en-US" altLang="es-CL" sz="180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super(x); this.y=y; this.z=z;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public double </a:t>
            </a:r>
            <a:r>
              <a:rPr lang="en-US" altLang="es-CL" sz="1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perimeter</a:t>
            </a:r>
            <a:r>
              <a:rPr lang="en-US" altLang="es-CL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(){return x+y+z;}</a:t>
            </a:r>
            <a:endParaRPr lang="en-US" altLang="es-CL" sz="180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public double </a:t>
            </a:r>
            <a:r>
              <a:rPr lang="en-US" altLang="es-CL" sz="1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area</a:t>
            </a:r>
            <a:r>
              <a:rPr lang="en-US" altLang="es-CL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double s=(x+y+z)/2;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return Math.sqrt(s*(s-x)*(s-y)*(s-z));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488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317750" y="619125"/>
          <a:ext cx="7893050" cy="607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996744" imgH="6156829" progId="Word.Document.8">
                  <p:embed/>
                </p:oleObj>
              </mc:Choice>
              <mc:Fallback>
                <p:oleObj name="Document" r:id="rId2" imgW="7996744" imgH="6156829" progId="Word.Document.8">
                  <p:embed/>
                  <p:pic>
                    <p:nvPicPr>
                      <p:cNvPr id="17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619125"/>
                        <a:ext cx="7893050" cy="607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/>
          <p:cNvSpPr/>
          <p:nvPr/>
        </p:nvSpPr>
        <p:spPr>
          <a:xfrm>
            <a:off x="791852" y="596901"/>
            <a:ext cx="94459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</a:rPr>
              <a:t>                          Interfaces</a:t>
            </a:r>
          </a:p>
          <a:p>
            <a:pPr>
              <a:defRPr/>
            </a:pP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  <a:tabLst>
                <a:tab pos="228600" algn="l"/>
              </a:tabLst>
              <a:defRPr/>
            </a:pPr>
            <a:r>
              <a:rPr lang="en-US" sz="2400" dirty="0"/>
              <a:t>When classes do not share any thing but have to be “seen” as being from the same type then an interface is used</a:t>
            </a:r>
          </a:p>
          <a:p>
            <a:pPr marL="342900" indent="-342900">
              <a:buFont typeface="Symbol" panose="05050102010706020507" pitchFamily="18" charset="2"/>
              <a:buChar char=""/>
              <a:tabLst>
                <a:tab pos="228600" algn="l"/>
              </a:tabLst>
              <a:defRPr/>
            </a:pPr>
            <a:r>
              <a:rPr lang="en-US" sz="2400" dirty="0"/>
              <a:t>It defines implicitly only abstract methods</a:t>
            </a:r>
          </a:p>
          <a:p>
            <a:pPr marL="342900" indent="-342900">
              <a:buFont typeface="Symbol" panose="05050102010706020507" pitchFamily="18" charset="2"/>
              <a:buChar char=""/>
              <a:tabLst>
                <a:tab pos="228600" algn="l"/>
              </a:tabLst>
              <a:defRPr/>
            </a:pPr>
            <a:r>
              <a:rPr lang="en-US" sz="2400" dirty="0"/>
              <a:t>No data (variables)</a:t>
            </a:r>
          </a:p>
          <a:p>
            <a:pPr>
              <a:defRPr/>
            </a:pPr>
            <a:r>
              <a:rPr lang="en-US" sz="2800" dirty="0">
                <a:ea typeface="Times New Roman" panose="02020603050405020304" pitchFamily="18" charset="0"/>
              </a:rPr>
              <a:t> </a:t>
            </a:r>
            <a:endParaRPr lang="en-US" sz="1200" dirty="0">
              <a:ea typeface="Times New Roman" panose="02020603050405020304" pitchFamily="18" charset="0"/>
            </a:endParaRPr>
          </a:p>
          <a:p>
            <a:pPr>
              <a:defRPr/>
            </a:pPr>
            <a:r>
              <a:rPr lang="en-US" sz="2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Shape  </a:t>
            </a:r>
            <a:r>
              <a:rPr lang="en-US" sz="2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 geometrical 3D body</a:t>
            </a:r>
            <a:endParaRPr lang="en-US" sz="1100" dirty="0">
              <a:ea typeface="Times New Roman" panose="02020603050405020304" pitchFamily="18" charset="0"/>
            </a:endParaRPr>
          </a:p>
          <a:p>
            <a:pPr>
              <a:defRPr/>
            </a:pPr>
            <a:r>
              <a:rPr lang="en-US" sz="2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ea typeface="Times New Roman" panose="02020603050405020304" pitchFamily="18" charset="0"/>
            </a:endParaRPr>
          </a:p>
          <a:p>
            <a:pPr>
              <a:defRPr/>
            </a:pPr>
            <a:r>
              <a:rPr lang="en-US" sz="24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public 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100" dirty="0">
              <a:ea typeface="Times New Roman" panose="02020603050405020304" pitchFamily="18" charset="0"/>
            </a:endParaRPr>
          </a:p>
          <a:p>
            <a:pPr>
              <a:defRPr/>
            </a:pPr>
            <a:r>
              <a:rPr lang="en-US" sz="24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public 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100" dirty="0">
              <a:ea typeface="Times New Roman" panose="02020603050405020304" pitchFamily="18" charset="0"/>
            </a:endParaRPr>
          </a:p>
          <a:p>
            <a:pPr>
              <a:defRPr/>
            </a:pPr>
            <a:r>
              <a:rPr lang="en-US" sz="2400" dirty="0">
                <a:ea typeface="Times New Roman" panose="02020603050405020304" pitchFamily="18" charset="0"/>
              </a:rPr>
              <a:t>}</a:t>
            </a:r>
            <a:endParaRPr lang="en-US" sz="11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84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ángulo 1"/>
          <p:cNvSpPr>
            <a:spLocks noChangeArrowheads="1"/>
          </p:cNvSpPr>
          <p:nvPr/>
        </p:nvSpPr>
        <p:spPr bwMode="auto">
          <a:xfrm>
            <a:off x="1919288" y="333375"/>
            <a:ext cx="8424862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class Sphere implements Shape {</a:t>
            </a:r>
            <a:endParaRPr lang="es-CL" altLang="es-CL" sz="1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  protected double </a:t>
            </a:r>
            <a:r>
              <a:rPr lang="en-US" altLang="es-CL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r</a:t>
            </a: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es-CL" altLang="es-CL" sz="1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  public </a:t>
            </a:r>
            <a:r>
              <a:rPr lang="en-US" altLang="es-CL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Sphere</a:t>
            </a: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(double x){r=x;}</a:t>
            </a:r>
            <a:endParaRPr lang="es-CL" altLang="es-CL" sz="1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  public double </a:t>
            </a:r>
            <a:r>
              <a:rPr lang="en-US" altLang="es-CL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area</a:t>
            </a: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es-CL" altLang="es-CL" sz="1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    return 4*Math.PI*r*r;</a:t>
            </a:r>
            <a:endParaRPr lang="es-CL" altLang="es-CL" sz="1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s-CL" altLang="es-CL" sz="1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  public double </a:t>
            </a:r>
            <a:r>
              <a:rPr lang="en-US" altLang="es-CL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volume</a:t>
            </a: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es-CL" altLang="es-CL" sz="1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    return Math.PI*r*r*r*4/3;</a:t>
            </a:r>
            <a:endParaRPr lang="es-CL" altLang="es-CL" sz="1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s-CL" altLang="es-CL" sz="1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s-CL" altLang="es-CL" sz="1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class Cube implements Shape {</a:t>
            </a:r>
            <a:endParaRPr lang="es-CL" altLang="es-CL" sz="1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  protected double </a:t>
            </a:r>
            <a:r>
              <a:rPr lang="en-US" altLang="es-CL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es-CL" altLang="es-CL" sz="1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  public </a:t>
            </a:r>
            <a:r>
              <a:rPr lang="en-US" altLang="es-CL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Cube</a:t>
            </a: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(double x){a=x;}</a:t>
            </a:r>
            <a:endParaRPr lang="es-CL" altLang="es-CL" sz="1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  public double </a:t>
            </a:r>
            <a:r>
              <a:rPr lang="en-US" altLang="es-CL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area</a:t>
            </a: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(){return 6*a*a;}</a:t>
            </a:r>
            <a:endParaRPr lang="es-CL" altLang="es-CL" sz="1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  public double </a:t>
            </a:r>
            <a:r>
              <a:rPr lang="en-US" altLang="es-CL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volume</a:t>
            </a: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(){return a*a*a;}</a:t>
            </a:r>
            <a:endParaRPr lang="es-CL" altLang="es-CL" sz="1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s-CL" altLang="es-CL" sz="10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838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2259</Words>
  <Application>Microsoft Office PowerPoint</Application>
  <PresentationFormat>Panorámica</PresentationFormat>
  <Paragraphs>355</Paragraphs>
  <Slides>25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Symbol</vt:lpstr>
      <vt:lpstr>Times New Roman</vt:lpstr>
      <vt:lpstr>Tema de Office</vt:lpstr>
      <vt:lpstr>Document</vt:lpstr>
      <vt:lpstr>Polymorphism </vt:lpstr>
      <vt:lpstr>POLYMORPHISM   from the Greek “having multiple forms” </vt:lpstr>
      <vt:lpstr>Dealing with animals</vt:lpstr>
      <vt:lpstr>Applying Polymorphism </vt:lpstr>
      <vt:lpstr>Resources in Java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Lets see the case of figures with all 3 </vt:lpstr>
      <vt:lpstr>Key Components of Runtime Polymorphism in C++</vt:lpstr>
      <vt:lpstr>Key concepts for implementing Polymorphism in C++</vt:lpstr>
      <vt:lpstr>Virtual Functions</vt:lpstr>
      <vt:lpstr>Pure Virtual Functions</vt:lpstr>
      <vt:lpstr>Practical Example of virtual (not pure)</vt:lpstr>
      <vt:lpstr>Understanding the Components</vt:lpstr>
      <vt:lpstr>Why Use a Virtual Destructor?</vt:lpstr>
      <vt:lpstr>An example with non virtual destructor</vt:lpstr>
      <vt:lpstr>Example With Virtual Destructor (Proper Cleanup)</vt:lpstr>
      <vt:lpstr>Presentación de PowerPoint</vt:lpstr>
      <vt:lpstr>Polymorphism in Python</vt:lpstr>
      <vt:lpstr>OOP Aspects Related to Polymorphism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 </dc:title>
  <dc:creator>N. Baloian</dc:creator>
  <cp:lastModifiedBy>nelson baloian</cp:lastModifiedBy>
  <cp:revision>6</cp:revision>
  <dcterms:created xsi:type="dcterms:W3CDTF">2025-01-27T12:51:22Z</dcterms:created>
  <dcterms:modified xsi:type="dcterms:W3CDTF">2025-02-02T14:31:09Z</dcterms:modified>
</cp:coreProperties>
</file>