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256" r:id="rId2"/>
    <p:sldId id="288" r:id="rId3"/>
    <p:sldId id="289" r:id="rId4"/>
    <p:sldId id="291" r:id="rId5"/>
    <p:sldId id="292" r:id="rId6"/>
    <p:sldId id="290" r:id="rId7"/>
    <p:sldId id="293" r:id="rId8"/>
    <p:sldId id="294" r:id="rId9"/>
    <p:sldId id="295" r:id="rId10"/>
    <p:sldId id="296" r:id="rId11"/>
    <p:sldId id="297" r:id="rId12"/>
    <p:sldId id="298" r:id="rId13"/>
    <p:sldId id="299" r:id="rId14"/>
    <p:sldId id="300" r:id="rId15"/>
    <p:sldId id="301" r:id="rId16"/>
    <p:sldId id="302" r:id="rId17"/>
    <p:sldId id="303" r:id="rId18"/>
    <p:sldId id="304" r:id="rId19"/>
    <p:sldId id="305" r:id="rId20"/>
    <p:sldId id="306" r:id="rId21"/>
    <p:sldId id="307" r:id="rId22"/>
    <p:sldId id="308" r:id="rId23"/>
    <p:sldId id="309" r:id="rId24"/>
    <p:sldId id="310" r:id="rId25"/>
    <p:sldId id="311"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660"/>
  </p:normalViewPr>
  <p:slideViewPr>
    <p:cSldViewPr snapToGrid="0">
      <p:cViewPr varScale="1">
        <p:scale>
          <a:sx n="73" d="100"/>
          <a:sy n="73" d="100"/>
        </p:scale>
        <p:origin x="605" y="72"/>
      </p:cViewPr>
      <p:guideLst/>
    </p:cSldViewPr>
  </p:slideViewPr>
  <p:notesTextViewPr>
    <p:cViewPr>
      <p:scale>
        <a:sx n="1" d="1"/>
        <a:sy n="1" d="1"/>
      </p:scale>
      <p:origin x="0" y="0"/>
    </p:cViewPr>
  </p:notesTextViewPr>
  <p:notesViewPr>
    <p:cSldViewPr snapToGrid="0">
      <p:cViewPr varScale="1">
        <p:scale>
          <a:sx n="51" d="100"/>
          <a:sy n="51" d="100"/>
        </p:scale>
        <p:origin x="2692"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33DFD4-2478-47B0-962F-B99177E206D8}" type="datetimeFigureOut">
              <a:rPr lang="en-US" smtClean="0"/>
              <a:t>2/9/2025</a:t>
            </a:fld>
            <a:endParaRPr lang="en-U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5F7CDBB-B431-4EED-AEB8-20A3360E4589}" type="slidenum">
              <a:rPr lang="en-US" smtClean="0"/>
              <a:t>‹Nº›</a:t>
            </a:fld>
            <a:endParaRPr lang="en-US"/>
          </a:p>
        </p:txBody>
      </p:sp>
    </p:spTree>
    <p:extLst>
      <p:ext uri="{BB962C8B-B14F-4D97-AF65-F5344CB8AC3E}">
        <p14:creationId xmlns:p14="http://schemas.microsoft.com/office/powerpoint/2010/main" val="23116285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E64E4E-03BD-4390-B3F5-4E9C1E87CEBA}" type="datetimeFigureOut">
              <a:rPr lang="en-US" smtClean="0"/>
              <a:t>2/9/2025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F3FEE-2459-4E0F-B061-BF21BB1D9D76}" type="slidenum">
              <a:rPr lang="en-US" smtClean="0"/>
              <a:t>‹Nº›</a:t>
            </a:fld>
            <a:endParaRPr lang="en-US"/>
          </a:p>
        </p:txBody>
      </p:sp>
    </p:spTree>
    <p:extLst>
      <p:ext uri="{BB962C8B-B14F-4D97-AF65-F5344CB8AC3E}">
        <p14:creationId xmlns:p14="http://schemas.microsoft.com/office/powerpoint/2010/main" val="2002159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945E8CC8-599C-49BF-9572-94687D0529E8}" type="datetimeFigureOut">
              <a:rPr lang="en-US" smtClean="0"/>
              <a:t>2/9/2025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212667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945E8CC8-599C-49BF-9572-94687D0529E8}" type="datetimeFigureOut">
              <a:rPr lang="en-US" smtClean="0"/>
              <a:t>2/9/2025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3741135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945E8CC8-599C-49BF-9572-94687D0529E8}" type="datetimeFigureOut">
              <a:rPr lang="en-US" smtClean="0"/>
              <a:t>2/9/2025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2670333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945E8CC8-599C-49BF-9572-94687D0529E8}" type="datetimeFigureOut">
              <a:rPr lang="en-US" smtClean="0"/>
              <a:t>2/9/2025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312208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945E8CC8-599C-49BF-9572-94687D0529E8}" type="datetimeFigureOut">
              <a:rPr lang="en-US" smtClean="0"/>
              <a:t>2/9/2025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35319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945E8CC8-599C-49BF-9572-94687D0529E8}" type="datetimeFigureOut">
              <a:rPr lang="en-US" smtClean="0"/>
              <a:t>2/9/2025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4189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945E8CC8-599C-49BF-9572-94687D0529E8}" type="datetimeFigureOut">
              <a:rPr lang="en-US" smtClean="0"/>
              <a:t>2/9/2025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2428151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945E8CC8-599C-49BF-9572-94687D0529E8}" type="datetimeFigureOut">
              <a:rPr lang="en-US" smtClean="0"/>
              <a:t>2/9/2025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26192935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45E8CC8-599C-49BF-9572-94687D0529E8}" type="datetimeFigureOut">
              <a:rPr lang="en-US" smtClean="0"/>
              <a:t>2/9/2025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1611226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45E8CC8-599C-49BF-9572-94687D0529E8}" type="datetimeFigureOut">
              <a:rPr lang="en-US" smtClean="0"/>
              <a:t>2/9/2025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3185512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945E8CC8-599C-49BF-9572-94687D0529E8}" type="datetimeFigureOut">
              <a:rPr lang="en-US" smtClean="0"/>
              <a:t>2/9/2025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4F61AF38-FB5B-4BB7-8F9A-AB3779E14088}" type="slidenum">
              <a:rPr lang="en-US" smtClean="0"/>
              <a:t>‹Nº›</a:t>
            </a:fld>
            <a:endParaRPr lang="en-US"/>
          </a:p>
        </p:txBody>
      </p:sp>
    </p:spTree>
    <p:extLst>
      <p:ext uri="{BB962C8B-B14F-4D97-AF65-F5344CB8AC3E}">
        <p14:creationId xmlns:p14="http://schemas.microsoft.com/office/powerpoint/2010/main" val="4200945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5E8CC8-599C-49BF-9572-94687D0529E8}" type="datetimeFigureOut">
              <a:rPr lang="en-US" smtClean="0"/>
              <a:t>2/9/2025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1AF38-FB5B-4BB7-8F9A-AB3779E14088}" type="slidenum">
              <a:rPr lang="en-US" smtClean="0"/>
              <a:t>‹Nº›</a:t>
            </a:fld>
            <a:endParaRPr lang="en-US"/>
          </a:p>
        </p:txBody>
      </p:sp>
    </p:spTree>
    <p:extLst>
      <p:ext uri="{BB962C8B-B14F-4D97-AF65-F5344CB8AC3E}">
        <p14:creationId xmlns:p14="http://schemas.microsoft.com/office/powerpoint/2010/main" val="874062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a:t>Class design</a:t>
            </a:r>
            <a:endParaRPr lang="en-US"/>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32870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81200" y="274638"/>
            <a:ext cx="8229600" cy="1049337"/>
          </a:xfrm>
        </p:spPr>
        <p:txBody>
          <a:bodyPr>
            <a:normAutofit/>
          </a:bodyPr>
          <a:lstStyle/>
          <a:p>
            <a:r>
              <a:rPr lang="es-CL" b="1" dirty="0" err="1">
                <a:solidFill>
                  <a:srgbClr val="C00000"/>
                </a:solidFill>
              </a:rPr>
              <a:t>World</a:t>
            </a:r>
            <a:r>
              <a:rPr lang="es-CL" b="1" dirty="0">
                <a:solidFill>
                  <a:srgbClr val="C00000"/>
                </a:solidFill>
              </a:rPr>
              <a:t> of </a:t>
            </a:r>
            <a:r>
              <a:rPr lang="es-CL" b="1" dirty="0" err="1">
                <a:solidFill>
                  <a:srgbClr val="C00000"/>
                </a:solidFill>
              </a:rPr>
              <a:t>Zuul</a:t>
            </a:r>
            <a:endParaRPr lang="es-CL" b="1" dirty="0">
              <a:solidFill>
                <a:srgbClr val="C00000"/>
              </a:solidFill>
            </a:endParaRPr>
          </a:p>
        </p:txBody>
      </p:sp>
      <p:sp>
        <p:nvSpPr>
          <p:cNvPr id="3" name="2 Rectángulo"/>
          <p:cNvSpPr/>
          <p:nvPr/>
        </p:nvSpPr>
        <p:spPr>
          <a:xfrm>
            <a:off x="633563" y="1323975"/>
            <a:ext cx="10924874" cy="4996240"/>
          </a:xfrm>
          <a:prstGeom prst="rect">
            <a:avLst/>
          </a:prstGeom>
        </p:spPr>
        <p:txBody>
          <a:bodyPr wrap="square">
            <a:spAutoFit/>
          </a:bodyPr>
          <a:lstStyle/>
          <a:p>
            <a:pPr marL="342900" indent="-342900">
              <a:spcBef>
                <a:spcPts val="2000"/>
              </a:spcBef>
              <a:buClr>
                <a:schemeClr val="tx1">
                  <a:lumMod val="75000"/>
                  <a:lumOff val="25000"/>
                </a:schemeClr>
              </a:buClr>
              <a:buFont typeface="Arial" pitchFamily="34" charset="0"/>
              <a:buChar char="•"/>
            </a:pPr>
            <a:r>
              <a:rPr lang="en-US" sz="2800" dirty="0">
                <a:solidFill>
                  <a:schemeClr val="tx1">
                    <a:lumMod val="75000"/>
                    <a:lumOff val="25000"/>
                  </a:schemeClr>
                </a:solidFill>
              </a:rPr>
              <a:t>A classic for teaching OOP </a:t>
            </a:r>
          </a:p>
          <a:p>
            <a:pPr marL="342900" indent="-342900">
              <a:spcBef>
                <a:spcPts val="2000"/>
              </a:spcBef>
              <a:buClr>
                <a:schemeClr val="tx1">
                  <a:lumMod val="75000"/>
                  <a:lumOff val="25000"/>
                </a:schemeClr>
              </a:buClr>
              <a:buFont typeface="Arial" pitchFamily="34" charset="0"/>
              <a:buChar char="•"/>
            </a:pPr>
            <a:r>
              <a:rPr lang="en-US" sz="2800" dirty="0">
                <a:solidFill>
                  <a:schemeClr val="tx1">
                    <a:lumMod val="75000"/>
                    <a:lumOff val="25000"/>
                  </a:schemeClr>
                </a:solidFill>
              </a:rPr>
              <a:t>Developed at the beginning of the 70’ by Will Crowther and extended by Don Woods. Popularized by Unix distribution. </a:t>
            </a:r>
          </a:p>
          <a:p>
            <a:pPr marL="342900" indent="-342900">
              <a:spcBef>
                <a:spcPts val="2000"/>
              </a:spcBef>
              <a:buClr>
                <a:schemeClr val="tx1">
                  <a:lumMod val="75000"/>
                  <a:lumOff val="25000"/>
                </a:schemeClr>
              </a:buClr>
              <a:buFont typeface="Arial" pitchFamily="34" charset="0"/>
              <a:buChar char="•"/>
            </a:pPr>
            <a:r>
              <a:rPr lang="en-US" sz="2800" dirty="0">
                <a:solidFill>
                  <a:schemeClr val="tx1">
                    <a:lumMod val="75000"/>
                    <a:lumOff val="25000"/>
                  </a:schemeClr>
                </a:solidFill>
              </a:rPr>
              <a:t>Perhaps more known as </a:t>
            </a:r>
            <a:r>
              <a:rPr lang="en-US" sz="2800" dirty="0" err="1">
                <a:solidFill>
                  <a:schemeClr val="tx1">
                    <a:lumMod val="75000"/>
                    <a:lumOff val="25000"/>
                  </a:schemeClr>
                </a:solidFill>
              </a:rPr>
              <a:t>Colosal</a:t>
            </a:r>
            <a:r>
              <a:rPr lang="en-US" sz="2800" dirty="0">
                <a:solidFill>
                  <a:schemeClr val="tx1">
                    <a:lumMod val="75000"/>
                    <a:lumOff val="25000"/>
                  </a:schemeClr>
                </a:solidFill>
              </a:rPr>
              <a:t> Cave Adventure(see https://en.wikipedia.org/wiki/Colossal_Cave_Adventure ). </a:t>
            </a:r>
          </a:p>
          <a:p>
            <a:pPr marL="342900" indent="-342900">
              <a:spcBef>
                <a:spcPts val="2000"/>
              </a:spcBef>
              <a:buClr>
                <a:schemeClr val="tx1">
                  <a:lumMod val="75000"/>
                  <a:lumOff val="25000"/>
                </a:schemeClr>
              </a:buClr>
              <a:buFont typeface="Arial" pitchFamily="34" charset="0"/>
              <a:buChar char="•"/>
            </a:pPr>
            <a:r>
              <a:rPr lang="en-US" sz="2800" dirty="0">
                <a:solidFill>
                  <a:schemeClr val="tx1">
                    <a:lumMod val="75000"/>
                    <a:lumOff val="25000"/>
                  </a:schemeClr>
                </a:solidFill>
              </a:rPr>
              <a:t>Sophisticated and imaginative for its time, which was about founding the way through a cave finding and gathering treasures, drinking or eating things, fighting with various enemies using secret keywords</a:t>
            </a:r>
          </a:p>
          <a:p>
            <a:pPr marL="342900" indent="-342900">
              <a:spcBef>
                <a:spcPts val="2000"/>
              </a:spcBef>
              <a:buClr>
                <a:schemeClr val="tx1">
                  <a:lumMod val="75000"/>
                  <a:lumOff val="25000"/>
                </a:schemeClr>
              </a:buClr>
              <a:buFont typeface="Arial" pitchFamily="34" charset="0"/>
              <a:buChar char="•"/>
            </a:pPr>
            <a:r>
              <a:rPr lang="en-US" sz="2800" dirty="0">
                <a:solidFill>
                  <a:schemeClr val="tx1">
                    <a:lumMod val="75000"/>
                    <a:lumOff val="25000"/>
                  </a:schemeClr>
                </a:solidFill>
              </a:rPr>
              <a:t>We will use it to revisit some OOP concepts</a:t>
            </a:r>
          </a:p>
        </p:txBody>
      </p:sp>
    </p:spTree>
    <p:extLst>
      <p:ext uri="{BB962C8B-B14F-4D97-AF65-F5344CB8AC3E}">
        <p14:creationId xmlns:p14="http://schemas.microsoft.com/office/powerpoint/2010/main" val="304693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9" t="3065" r="369" b="-3065"/>
          <a:stretch/>
        </p:blipFill>
        <p:spPr bwMode="auto">
          <a:xfrm>
            <a:off x="3076018" y="1614566"/>
            <a:ext cx="7134782" cy="497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981200" y="274638"/>
            <a:ext cx="8229600" cy="1049337"/>
          </a:xfrm>
        </p:spPr>
        <p:txBody>
          <a:bodyPr>
            <a:normAutofit/>
          </a:bodyPr>
          <a:lstStyle/>
          <a:p>
            <a:r>
              <a:rPr lang="es-CL" b="1" dirty="0" err="1">
                <a:solidFill>
                  <a:srgbClr val="C00000"/>
                </a:solidFill>
              </a:rPr>
              <a:t>Class</a:t>
            </a:r>
            <a:r>
              <a:rPr lang="es-CL" b="1" dirty="0">
                <a:solidFill>
                  <a:srgbClr val="C00000"/>
                </a:solidFill>
              </a:rPr>
              <a:t> </a:t>
            </a:r>
            <a:r>
              <a:rPr lang="es-CL" b="1" dirty="0" err="1">
                <a:solidFill>
                  <a:srgbClr val="C00000"/>
                </a:solidFill>
              </a:rPr>
              <a:t>Diagram</a:t>
            </a:r>
            <a:endParaRPr lang="es-CL" b="1" dirty="0">
              <a:solidFill>
                <a:srgbClr val="C00000"/>
              </a:solidFill>
            </a:endParaRPr>
          </a:p>
        </p:txBody>
      </p:sp>
      <p:sp>
        <p:nvSpPr>
          <p:cNvPr id="6" name="5 Rectángulo"/>
          <p:cNvSpPr/>
          <p:nvPr/>
        </p:nvSpPr>
        <p:spPr>
          <a:xfrm>
            <a:off x="6842234" y="5088227"/>
            <a:ext cx="5181599" cy="1323439"/>
          </a:xfrm>
          <a:prstGeom prst="rect">
            <a:avLst/>
          </a:prstGeom>
        </p:spPr>
        <p:txBody>
          <a:bodyPr wrap="square">
            <a:spAutoFit/>
          </a:bodyPr>
          <a:lstStyle/>
          <a:p>
            <a:r>
              <a:rPr lang="en-US" sz="2000" dirty="0">
                <a:solidFill>
                  <a:schemeClr val="tx1">
                    <a:lumMod val="75000"/>
                    <a:lumOff val="25000"/>
                  </a:schemeClr>
                </a:solidFill>
              </a:rPr>
              <a:t>Command: represents a command the user entered. It has methods which allows an easy checking of its validity and obtains the first and second words of the command (like “go south”)</a:t>
            </a:r>
            <a:endParaRPr lang="en-US" sz="2000" dirty="0"/>
          </a:p>
        </p:txBody>
      </p:sp>
      <p:sp>
        <p:nvSpPr>
          <p:cNvPr id="5" name="4 Rectángulo"/>
          <p:cNvSpPr/>
          <p:nvPr/>
        </p:nvSpPr>
        <p:spPr>
          <a:xfrm>
            <a:off x="1501223" y="4074144"/>
            <a:ext cx="2401614" cy="1631216"/>
          </a:xfrm>
          <a:prstGeom prst="rect">
            <a:avLst/>
          </a:prstGeom>
        </p:spPr>
        <p:txBody>
          <a:bodyPr wrap="square">
            <a:spAutoFit/>
          </a:bodyPr>
          <a:lstStyle/>
          <a:p>
            <a:pPr>
              <a:spcBef>
                <a:spcPts val="2000"/>
              </a:spcBef>
              <a:buClr>
                <a:schemeClr val="tx1">
                  <a:lumMod val="75000"/>
                  <a:lumOff val="25000"/>
                </a:schemeClr>
              </a:buClr>
            </a:pPr>
            <a:r>
              <a:rPr lang="en-US" sz="2000" dirty="0"/>
              <a:t>Room: represent the current location. Rooms may have exits which connect to other rooms.</a:t>
            </a:r>
          </a:p>
        </p:txBody>
      </p:sp>
      <p:sp>
        <p:nvSpPr>
          <p:cNvPr id="7" name="6 Rectángulo"/>
          <p:cNvSpPr/>
          <p:nvPr/>
        </p:nvSpPr>
        <p:spPr>
          <a:xfrm>
            <a:off x="463978" y="1152640"/>
            <a:ext cx="3721100" cy="1631216"/>
          </a:xfrm>
          <a:prstGeom prst="rect">
            <a:avLst/>
          </a:prstGeom>
        </p:spPr>
        <p:txBody>
          <a:bodyPr wrap="square">
            <a:spAutoFit/>
          </a:bodyPr>
          <a:lstStyle/>
          <a:p>
            <a:pPr>
              <a:spcBef>
                <a:spcPts val="2000"/>
              </a:spcBef>
              <a:buClr>
                <a:schemeClr val="tx1">
                  <a:lumMod val="75000"/>
                  <a:lumOff val="25000"/>
                </a:schemeClr>
              </a:buClr>
            </a:pPr>
            <a:r>
              <a:rPr lang="en-US" sz="2000" dirty="0"/>
              <a:t>Game: principal class. Initializes the game and enters a loop which reads and performs commands. It also contains the code that implements each command</a:t>
            </a:r>
            <a:endParaRPr lang="en-US" sz="2000" dirty="0">
              <a:solidFill>
                <a:schemeClr val="tx1">
                  <a:lumMod val="75000"/>
                  <a:lumOff val="25000"/>
                </a:schemeClr>
              </a:solidFill>
            </a:endParaRPr>
          </a:p>
        </p:txBody>
      </p:sp>
    </p:spTree>
    <p:extLst>
      <p:ext uri="{BB962C8B-B14F-4D97-AF65-F5344CB8AC3E}">
        <p14:creationId xmlns:p14="http://schemas.microsoft.com/office/powerpoint/2010/main" val="14077343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5ADB8F11-FE72-3772-B29A-33FE0951D0B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69" t="3065" r="369" b="-3065"/>
          <a:stretch/>
        </p:blipFill>
        <p:spPr bwMode="auto">
          <a:xfrm>
            <a:off x="1010735" y="1323975"/>
            <a:ext cx="7134782" cy="49714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a:xfrm>
            <a:off x="1981200" y="274638"/>
            <a:ext cx="8229600" cy="1049337"/>
          </a:xfrm>
        </p:spPr>
        <p:txBody>
          <a:bodyPr>
            <a:normAutofit/>
          </a:bodyPr>
          <a:lstStyle/>
          <a:p>
            <a:r>
              <a:rPr lang="es-CL" b="1" dirty="0" err="1">
                <a:solidFill>
                  <a:srgbClr val="C00000"/>
                </a:solidFill>
              </a:rPr>
              <a:t>Class</a:t>
            </a:r>
            <a:r>
              <a:rPr lang="es-CL" b="1" dirty="0">
                <a:solidFill>
                  <a:srgbClr val="C00000"/>
                </a:solidFill>
              </a:rPr>
              <a:t> </a:t>
            </a:r>
            <a:r>
              <a:rPr lang="es-CL" b="1" dirty="0" err="1">
                <a:solidFill>
                  <a:srgbClr val="C00000"/>
                </a:solidFill>
              </a:rPr>
              <a:t>Diagram</a:t>
            </a:r>
            <a:endParaRPr lang="es-CL" b="1" dirty="0">
              <a:solidFill>
                <a:srgbClr val="C00000"/>
              </a:solidFill>
            </a:endParaRPr>
          </a:p>
        </p:txBody>
      </p:sp>
      <p:sp>
        <p:nvSpPr>
          <p:cNvPr id="3" name="2 Rectángulo"/>
          <p:cNvSpPr/>
          <p:nvPr/>
        </p:nvSpPr>
        <p:spPr>
          <a:xfrm>
            <a:off x="6394558" y="4871650"/>
            <a:ext cx="4283951" cy="1015663"/>
          </a:xfrm>
          <a:prstGeom prst="rect">
            <a:avLst/>
          </a:prstGeom>
        </p:spPr>
        <p:txBody>
          <a:bodyPr wrap="square">
            <a:spAutoFit/>
          </a:bodyPr>
          <a:lstStyle/>
          <a:p>
            <a:r>
              <a:rPr lang="en-US" sz="2000" dirty="0">
                <a:solidFill>
                  <a:schemeClr val="tx1">
                    <a:lumMod val="75000"/>
                    <a:lumOff val="25000"/>
                  </a:schemeClr>
                </a:solidFill>
              </a:rPr>
              <a:t>Defines the valid commands of the game. This is done storing the strings which represent them in an array</a:t>
            </a:r>
            <a:endParaRPr lang="en-US" sz="2000" dirty="0"/>
          </a:p>
        </p:txBody>
      </p:sp>
      <p:sp>
        <p:nvSpPr>
          <p:cNvPr id="4" name="3 Rectángulo"/>
          <p:cNvSpPr/>
          <p:nvPr/>
        </p:nvSpPr>
        <p:spPr>
          <a:xfrm>
            <a:off x="6842454" y="1447741"/>
            <a:ext cx="3921672" cy="1631216"/>
          </a:xfrm>
          <a:prstGeom prst="rect">
            <a:avLst/>
          </a:prstGeom>
        </p:spPr>
        <p:txBody>
          <a:bodyPr wrap="square">
            <a:spAutoFit/>
          </a:bodyPr>
          <a:lstStyle/>
          <a:p>
            <a:r>
              <a:rPr lang="es-CL" sz="2000" dirty="0" err="1">
                <a:solidFill>
                  <a:schemeClr val="tx1">
                    <a:lumMod val="75000"/>
                    <a:lumOff val="25000"/>
                  </a:schemeClr>
                </a:solidFill>
              </a:rPr>
              <a:t>Reads</a:t>
            </a:r>
            <a:r>
              <a:rPr lang="es-CL" sz="2000" dirty="0">
                <a:solidFill>
                  <a:schemeClr val="tx1">
                    <a:lumMod val="75000"/>
                    <a:lumOff val="25000"/>
                  </a:schemeClr>
                </a:solidFill>
              </a:rPr>
              <a:t> </a:t>
            </a:r>
            <a:r>
              <a:rPr lang="es-CL" sz="2000" dirty="0" err="1">
                <a:solidFill>
                  <a:schemeClr val="tx1">
                    <a:lumMod val="75000"/>
                    <a:lumOff val="25000"/>
                  </a:schemeClr>
                </a:solidFill>
              </a:rPr>
              <a:t>lines</a:t>
            </a:r>
            <a:r>
              <a:rPr lang="es-CL" sz="2000" dirty="0">
                <a:solidFill>
                  <a:schemeClr val="tx1">
                    <a:lumMod val="75000"/>
                    <a:lumOff val="25000"/>
                  </a:schemeClr>
                </a:solidFill>
              </a:rPr>
              <a:t> </a:t>
            </a:r>
            <a:r>
              <a:rPr lang="es-CL" sz="2000" dirty="0" err="1">
                <a:solidFill>
                  <a:schemeClr val="tx1">
                    <a:lumMod val="75000"/>
                    <a:lumOff val="25000"/>
                  </a:schemeClr>
                </a:solidFill>
              </a:rPr>
              <a:t>from</a:t>
            </a:r>
            <a:r>
              <a:rPr lang="es-CL" sz="2000" dirty="0">
                <a:solidFill>
                  <a:schemeClr val="tx1">
                    <a:lumMod val="75000"/>
                    <a:lumOff val="25000"/>
                  </a:schemeClr>
                </a:solidFill>
              </a:rPr>
              <a:t> </a:t>
            </a:r>
            <a:r>
              <a:rPr lang="es-CL" sz="2000" dirty="0" err="1">
                <a:solidFill>
                  <a:schemeClr val="tx1">
                    <a:lumMod val="75000"/>
                    <a:lumOff val="25000"/>
                  </a:schemeClr>
                </a:solidFill>
              </a:rPr>
              <a:t>the</a:t>
            </a:r>
            <a:r>
              <a:rPr lang="es-CL" sz="2000" dirty="0">
                <a:solidFill>
                  <a:schemeClr val="tx1">
                    <a:lumMod val="75000"/>
                    <a:lumOff val="25000"/>
                  </a:schemeClr>
                </a:solidFill>
              </a:rPr>
              <a:t> </a:t>
            </a:r>
            <a:r>
              <a:rPr lang="es-CL" sz="2000" dirty="0" err="1">
                <a:solidFill>
                  <a:schemeClr val="tx1">
                    <a:lumMod val="75000"/>
                    <a:lumOff val="25000"/>
                  </a:schemeClr>
                </a:solidFill>
              </a:rPr>
              <a:t>console</a:t>
            </a:r>
            <a:r>
              <a:rPr lang="es-CL" sz="2000" dirty="0">
                <a:solidFill>
                  <a:schemeClr val="tx1">
                    <a:lumMod val="75000"/>
                    <a:lumOff val="25000"/>
                  </a:schemeClr>
                </a:solidFill>
              </a:rPr>
              <a:t> and tries to </a:t>
            </a:r>
            <a:r>
              <a:rPr lang="es-CL" sz="2000" dirty="0" err="1">
                <a:solidFill>
                  <a:schemeClr val="tx1">
                    <a:lumMod val="75000"/>
                    <a:lumOff val="25000"/>
                  </a:schemeClr>
                </a:solidFill>
              </a:rPr>
              <a:t>interpret</a:t>
            </a:r>
            <a:r>
              <a:rPr lang="es-CL" sz="2000" dirty="0">
                <a:solidFill>
                  <a:schemeClr val="tx1">
                    <a:lumMod val="75000"/>
                    <a:lumOff val="25000"/>
                  </a:schemeClr>
                </a:solidFill>
              </a:rPr>
              <a:t> </a:t>
            </a:r>
            <a:r>
              <a:rPr lang="es-CL" sz="2000" dirty="0" err="1">
                <a:solidFill>
                  <a:schemeClr val="tx1">
                    <a:lumMod val="75000"/>
                    <a:lumOff val="25000"/>
                  </a:schemeClr>
                </a:solidFill>
              </a:rPr>
              <a:t>them</a:t>
            </a:r>
            <a:r>
              <a:rPr lang="es-CL" sz="2000" dirty="0">
                <a:solidFill>
                  <a:schemeClr val="tx1">
                    <a:lumMod val="75000"/>
                    <a:lumOff val="25000"/>
                  </a:schemeClr>
                </a:solidFill>
              </a:rPr>
              <a:t> as </a:t>
            </a:r>
            <a:r>
              <a:rPr lang="es-CL" sz="2000" dirty="0" err="1">
                <a:solidFill>
                  <a:schemeClr val="tx1">
                    <a:lumMod val="75000"/>
                    <a:lumOff val="25000"/>
                  </a:schemeClr>
                </a:solidFill>
              </a:rPr>
              <a:t>commands</a:t>
            </a:r>
            <a:r>
              <a:rPr lang="es-CL" sz="2000" dirty="0">
                <a:solidFill>
                  <a:schemeClr val="tx1">
                    <a:lumMod val="75000"/>
                    <a:lumOff val="25000"/>
                  </a:schemeClr>
                </a:solidFill>
              </a:rPr>
              <a:t>. </a:t>
            </a:r>
            <a:r>
              <a:rPr lang="es-CL" sz="2000" dirty="0" err="1">
                <a:solidFill>
                  <a:schemeClr val="tx1">
                    <a:lumMod val="75000"/>
                    <a:lumOff val="25000"/>
                  </a:schemeClr>
                </a:solidFill>
              </a:rPr>
              <a:t>Creates</a:t>
            </a:r>
            <a:r>
              <a:rPr lang="es-CL" sz="2000" dirty="0">
                <a:solidFill>
                  <a:schemeClr val="tx1">
                    <a:lumMod val="75000"/>
                    <a:lumOff val="25000"/>
                  </a:schemeClr>
                </a:solidFill>
              </a:rPr>
              <a:t> </a:t>
            </a:r>
            <a:r>
              <a:rPr lang="es-CL" sz="2000" dirty="0" err="1">
                <a:solidFill>
                  <a:schemeClr val="tx1">
                    <a:lumMod val="75000"/>
                    <a:lumOff val="25000"/>
                  </a:schemeClr>
                </a:solidFill>
              </a:rPr>
              <a:t>objects</a:t>
            </a:r>
            <a:r>
              <a:rPr lang="es-CL" sz="2000" dirty="0">
                <a:solidFill>
                  <a:schemeClr val="tx1">
                    <a:lumMod val="75000"/>
                    <a:lumOff val="25000"/>
                  </a:schemeClr>
                </a:solidFill>
              </a:rPr>
              <a:t> </a:t>
            </a:r>
            <a:r>
              <a:rPr lang="es-CL" sz="2000" dirty="0" err="1">
                <a:solidFill>
                  <a:schemeClr val="tx1">
                    <a:lumMod val="75000"/>
                    <a:lumOff val="25000"/>
                  </a:schemeClr>
                </a:solidFill>
              </a:rPr>
              <a:t>from</a:t>
            </a:r>
            <a:r>
              <a:rPr lang="es-CL" sz="2000" dirty="0">
                <a:solidFill>
                  <a:schemeClr val="tx1">
                    <a:lumMod val="75000"/>
                    <a:lumOff val="25000"/>
                  </a:schemeClr>
                </a:solidFill>
              </a:rPr>
              <a:t> </a:t>
            </a:r>
            <a:r>
              <a:rPr lang="es-CL" sz="2000" dirty="0" err="1">
                <a:solidFill>
                  <a:schemeClr val="tx1">
                    <a:lumMod val="75000"/>
                    <a:lumOff val="25000"/>
                  </a:schemeClr>
                </a:solidFill>
              </a:rPr>
              <a:t>the</a:t>
            </a:r>
            <a:r>
              <a:rPr lang="es-CL" sz="2000" dirty="0">
                <a:solidFill>
                  <a:schemeClr val="tx1">
                    <a:lumMod val="75000"/>
                    <a:lumOff val="25000"/>
                  </a:schemeClr>
                </a:solidFill>
              </a:rPr>
              <a:t> </a:t>
            </a:r>
            <a:r>
              <a:rPr lang="es-CL" sz="2000" dirty="0" err="1">
                <a:solidFill>
                  <a:schemeClr val="tx1">
                    <a:lumMod val="75000"/>
                    <a:lumOff val="25000"/>
                  </a:schemeClr>
                </a:solidFill>
              </a:rPr>
              <a:t>Command</a:t>
            </a:r>
            <a:r>
              <a:rPr lang="es-CL" sz="2000" dirty="0">
                <a:solidFill>
                  <a:schemeClr val="tx1">
                    <a:lumMod val="75000"/>
                    <a:lumOff val="25000"/>
                  </a:schemeClr>
                </a:solidFill>
              </a:rPr>
              <a:t> </a:t>
            </a:r>
            <a:r>
              <a:rPr lang="es-CL" sz="2000" dirty="0" err="1">
                <a:solidFill>
                  <a:schemeClr val="tx1">
                    <a:lumMod val="75000"/>
                    <a:lumOff val="25000"/>
                  </a:schemeClr>
                </a:solidFill>
              </a:rPr>
              <a:t>class</a:t>
            </a:r>
            <a:r>
              <a:rPr lang="es-CL" sz="2000" dirty="0">
                <a:solidFill>
                  <a:schemeClr val="tx1">
                    <a:lumMod val="75000"/>
                    <a:lumOff val="25000"/>
                  </a:schemeClr>
                </a:solidFill>
              </a:rPr>
              <a:t> </a:t>
            </a:r>
            <a:r>
              <a:rPr lang="es-CL" sz="2000" dirty="0" err="1">
                <a:solidFill>
                  <a:schemeClr val="tx1">
                    <a:lumMod val="75000"/>
                    <a:lumOff val="25000"/>
                  </a:schemeClr>
                </a:solidFill>
              </a:rPr>
              <a:t>which</a:t>
            </a:r>
            <a:r>
              <a:rPr lang="es-CL" sz="2000" dirty="0">
                <a:solidFill>
                  <a:schemeClr val="tx1">
                    <a:lumMod val="75000"/>
                    <a:lumOff val="25000"/>
                  </a:schemeClr>
                </a:solidFill>
              </a:rPr>
              <a:t> </a:t>
            </a:r>
            <a:r>
              <a:rPr lang="es-CL" sz="2000" dirty="0" err="1">
                <a:solidFill>
                  <a:schemeClr val="tx1">
                    <a:lumMod val="75000"/>
                    <a:lumOff val="25000"/>
                  </a:schemeClr>
                </a:solidFill>
              </a:rPr>
              <a:t>represent</a:t>
            </a:r>
            <a:r>
              <a:rPr lang="es-CL" sz="2000" dirty="0">
                <a:solidFill>
                  <a:schemeClr val="tx1">
                    <a:lumMod val="75000"/>
                    <a:lumOff val="25000"/>
                  </a:schemeClr>
                </a:solidFill>
              </a:rPr>
              <a:t> </a:t>
            </a:r>
            <a:r>
              <a:rPr lang="es-CL" sz="2000" dirty="0" err="1">
                <a:solidFill>
                  <a:schemeClr val="tx1">
                    <a:lumMod val="75000"/>
                    <a:lumOff val="25000"/>
                  </a:schemeClr>
                </a:solidFill>
              </a:rPr>
              <a:t>the</a:t>
            </a:r>
            <a:r>
              <a:rPr lang="es-CL" sz="2000" dirty="0">
                <a:solidFill>
                  <a:schemeClr val="tx1">
                    <a:lumMod val="75000"/>
                    <a:lumOff val="25000"/>
                  </a:schemeClr>
                </a:solidFill>
              </a:rPr>
              <a:t> </a:t>
            </a:r>
            <a:r>
              <a:rPr lang="es-CL" sz="2000" dirty="0" err="1">
                <a:solidFill>
                  <a:schemeClr val="tx1">
                    <a:lumMod val="75000"/>
                    <a:lumOff val="25000"/>
                  </a:schemeClr>
                </a:solidFill>
              </a:rPr>
              <a:t>entered</a:t>
            </a:r>
            <a:r>
              <a:rPr lang="es-CL" sz="2000" dirty="0">
                <a:solidFill>
                  <a:schemeClr val="tx1">
                    <a:lumMod val="75000"/>
                    <a:lumOff val="25000"/>
                  </a:schemeClr>
                </a:solidFill>
              </a:rPr>
              <a:t> </a:t>
            </a:r>
            <a:r>
              <a:rPr lang="es-CL" sz="2000" dirty="0" err="1">
                <a:solidFill>
                  <a:schemeClr val="tx1">
                    <a:lumMod val="75000"/>
                    <a:lumOff val="25000"/>
                  </a:schemeClr>
                </a:solidFill>
              </a:rPr>
              <a:t>command</a:t>
            </a:r>
            <a:endParaRPr lang="es-CL" sz="2000" dirty="0"/>
          </a:p>
        </p:txBody>
      </p:sp>
    </p:spTree>
    <p:extLst>
      <p:ext uri="{BB962C8B-B14F-4D97-AF65-F5344CB8AC3E}">
        <p14:creationId xmlns:p14="http://schemas.microsoft.com/office/powerpoint/2010/main" val="8250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a:solidFill>
                  <a:srgbClr val="C00000"/>
                </a:solidFill>
              </a:rPr>
              <a:t>Coupling &amp; cohesion</a:t>
            </a:r>
          </a:p>
        </p:txBody>
      </p:sp>
      <p:sp>
        <p:nvSpPr>
          <p:cNvPr id="3" name="2 Rectángulo"/>
          <p:cNvSpPr/>
          <p:nvPr/>
        </p:nvSpPr>
        <p:spPr>
          <a:xfrm>
            <a:off x="764650" y="1690688"/>
            <a:ext cx="10905733" cy="4893647"/>
          </a:xfrm>
          <a:prstGeom prst="rect">
            <a:avLst/>
          </a:prstGeom>
        </p:spPr>
        <p:txBody>
          <a:bodyPr wrap="square">
            <a:spAutoFit/>
          </a:bodyPr>
          <a:lstStyle/>
          <a:p>
            <a:pPr marL="342900" indent="-342900">
              <a:spcAft>
                <a:spcPts val="1800"/>
              </a:spcAft>
              <a:buClr>
                <a:schemeClr val="tx1">
                  <a:lumMod val="75000"/>
                  <a:lumOff val="25000"/>
                </a:schemeClr>
              </a:buClr>
              <a:buFont typeface="Arial" pitchFamily="34" charset="0"/>
              <a:buChar char="•"/>
            </a:pPr>
            <a:r>
              <a:rPr lang="en-US" sz="2800" b="1" dirty="0"/>
              <a:t>coupling</a:t>
            </a:r>
            <a:r>
              <a:rPr lang="en-US" sz="2800" dirty="0"/>
              <a:t> and </a:t>
            </a:r>
            <a:r>
              <a:rPr lang="en-US" sz="2800" b="1" dirty="0"/>
              <a:t>cohesion</a:t>
            </a:r>
            <a:r>
              <a:rPr lang="en-US" sz="2800" dirty="0"/>
              <a:t>: concepts which help to measure the quality of a design </a:t>
            </a:r>
          </a:p>
          <a:p>
            <a:pPr marL="342900" indent="-342900">
              <a:spcAft>
                <a:spcPts val="1800"/>
              </a:spcAft>
              <a:buClr>
                <a:schemeClr val="tx1">
                  <a:lumMod val="75000"/>
                  <a:lumOff val="25000"/>
                </a:schemeClr>
              </a:buClr>
              <a:buFont typeface="Arial" pitchFamily="34" charset="0"/>
              <a:buChar char="•"/>
            </a:pPr>
            <a:r>
              <a:rPr lang="en-US" sz="2800" b="1" dirty="0"/>
              <a:t>coupling</a:t>
            </a:r>
            <a:r>
              <a:rPr lang="en-US" sz="2800" dirty="0"/>
              <a:t>: interconnection among classes, indicates how tight are classes connected. The lower the better (loosely coupling).</a:t>
            </a:r>
          </a:p>
          <a:p>
            <a:pPr marL="342900" indent="-342900">
              <a:spcAft>
                <a:spcPts val="1800"/>
              </a:spcAft>
              <a:buClr>
                <a:schemeClr val="tx1">
                  <a:lumMod val="75000"/>
                  <a:lumOff val="25000"/>
                </a:schemeClr>
              </a:buClr>
              <a:buFont typeface="Arial" pitchFamily="34" charset="0"/>
              <a:buChar char="•"/>
            </a:pPr>
            <a:r>
              <a:rPr lang="en-US" sz="2800" dirty="0"/>
              <a:t>In a tight coupled class structures a change in a class may trigger changes in many others. </a:t>
            </a:r>
          </a:p>
          <a:p>
            <a:pPr marL="342900" indent="-342900">
              <a:spcAft>
                <a:spcPts val="1800"/>
              </a:spcAft>
              <a:buClr>
                <a:schemeClr val="tx1">
                  <a:lumMod val="75000"/>
                  <a:lumOff val="25000"/>
                </a:schemeClr>
              </a:buClr>
              <a:buFont typeface="Arial" pitchFamily="34" charset="0"/>
              <a:buChar char="•"/>
            </a:pPr>
            <a:r>
              <a:rPr lang="en-US" sz="2800" dirty="0"/>
              <a:t>The effect expands through the whole application is it has high coupling. </a:t>
            </a:r>
          </a:p>
          <a:p>
            <a:pPr marL="342900" indent="-342900">
              <a:spcAft>
                <a:spcPts val="1800"/>
              </a:spcAft>
              <a:buClr>
                <a:schemeClr val="tx1">
                  <a:lumMod val="75000"/>
                  <a:lumOff val="25000"/>
                </a:schemeClr>
              </a:buClr>
              <a:buFont typeface="Arial" pitchFamily="34" charset="0"/>
              <a:buChar char="•"/>
            </a:pPr>
            <a:r>
              <a:rPr lang="en-US" sz="2800" dirty="0"/>
              <a:t>This may difficult finding the places which the code must be changed. </a:t>
            </a:r>
          </a:p>
        </p:txBody>
      </p:sp>
    </p:spTree>
    <p:extLst>
      <p:ext uri="{BB962C8B-B14F-4D97-AF65-F5344CB8AC3E}">
        <p14:creationId xmlns:p14="http://schemas.microsoft.com/office/powerpoint/2010/main" val="2689799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a:solidFill>
                  <a:srgbClr val="C00000"/>
                </a:solidFill>
              </a:rPr>
              <a:t>Coupling &amp; cohesion</a:t>
            </a:r>
            <a:endParaRPr lang="es-CL" b="1" dirty="0">
              <a:solidFill>
                <a:srgbClr val="C00000"/>
              </a:solidFill>
            </a:endParaRPr>
          </a:p>
        </p:txBody>
      </p:sp>
      <p:sp>
        <p:nvSpPr>
          <p:cNvPr id="3" name="2 Rectángulo"/>
          <p:cNvSpPr/>
          <p:nvPr/>
        </p:nvSpPr>
        <p:spPr>
          <a:xfrm>
            <a:off x="838200" y="1637417"/>
            <a:ext cx="10515600" cy="5309146"/>
          </a:xfrm>
          <a:prstGeom prst="rect">
            <a:avLst/>
          </a:prstGeom>
        </p:spPr>
        <p:txBody>
          <a:bodyPr wrap="square">
            <a:spAutoFit/>
          </a:bodyPr>
          <a:lstStyle/>
          <a:p>
            <a:pPr marL="342900" indent="-342900">
              <a:spcAft>
                <a:spcPts val="1800"/>
              </a:spcAft>
              <a:buClr>
                <a:schemeClr val="tx1">
                  <a:lumMod val="75000"/>
                  <a:lumOff val="25000"/>
                </a:schemeClr>
              </a:buClr>
              <a:buFont typeface="Arial" pitchFamily="34" charset="0"/>
              <a:buChar char="•"/>
            </a:pPr>
            <a:r>
              <a:rPr lang="en-US" sz="2400" b="1" dirty="0"/>
              <a:t>Cohesion</a:t>
            </a:r>
            <a:r>
              <a:rPr lang="en-US" sz="2400" dirty="0"/>
              <a:t> relates to the number and variety of tasks a single unity is responsible inside the application. </a:t>
            </a:r>
          </a:p>
          <a:p>
            <a:pPr marL="342900" indent="-342900">
              <a:spcAft>
                <a:spcPts val="1800"/>
              </a:spcAft>
              <a:buClr>
                <a:schemeClr val="tx1">
                  <a:lumMod val="75000"/>
                  <a:lumOff val="25000"/>
                </a:schemeClr>
              </a:buClr>
              <a:buFont typeface="Arial" pitchFamily="34" charset="0"/>
              <a:buChar char="•"/>
            </a:pPr>
            <a:r>
              <a:rPr lang="en-US" sz="2400" dirty="0"/>
              <a:t>Ideally, one unit must be responsible of a single task (a task might be seen as a logic unity). </a:t>
            </a:r>
          </a:p>
          <a:p>
            <a:pPr marL="342900" indent="-342900">
              <a:spcAft>
                <a:spcPts val="1800"/>
              </a:spcAft>
              <a:buClr>
                <a:schemeClr val="tx1">
                  <a:lumMod val="75000"/>
                  <a:lumOff val="25000"/>
                </a:schemeClr>
              </a:buClr>
              <a:buFont typeface="Arial" pitchFamily="34" charset="0"/>
              <a:buChar char="•"/>
            </a:pPr>
            <a:r>
              <a:rPr lang="en-US" sz="2400" dirty="0"/>
              <a:t>A method must implement one logic operation, and one class must represent one type of entity. </a:t>
            </a:r>
          </a:p>
          <a:p>
            <a:pPr marL="342900" indent="-342900">
              <a:spcAft>
                <a:spcPts val="1800"/>
              </a:spcAft>
              <a:buClr>
                <a:schemeClr val="tx1">
                  <a:lumMod val="75000"/>
                  <a:lumOff val="25000"/>
                </a:schemeClr>
              </a:buClr>
              <a:buFont typeface="Arial" pitchFamily="34" charset="0"/>
              <a:buChar char="•"/>
            </a:pPr>
            <a:r>
              <a:rPr lang="en-US" sz="2400" b="1" dirty="0"/>
              <a:t>Reason for this: </a:t>
            </a:r>
            <a:r>
              <a:rPr lang="en-US" sz="2400" dirty="0"/>
              <a:t>re-use; if a single unity implements a well defined task then it is more probable that it will be used again in a different context. </a:t>
            </a:r>
          </a:p>
          <a:p>
            <a:pPr marL="342900" indent="-342900">
              <a:spcAft>
                <a:spcPts val="1800"/>
              </a:spcAft>
              <a:buClr>
                <a:schemeClr val="tx1">
                  <a:lumMod val="75000"/>
                  <a:lumOff val="25000"/>
                </a:schemeClr>
              </a:buClr>
              <a:buFont typeface="Arial" pitchFamily="34" charset="0"/>
              <a:buChar char="•"/>
            </a:pPr>
            <a:r>
              <a:rPr lang="en-US" sz="2400" b="1" dirty="0"/>
              <a:t>Another plus: </a:t>
            </a:r>
            <a:r>
              <a:rPr lang="en-US" sz="2400" dirty="0"/>
              <a:t>when doing a change for an aspect of the application, it is more probable that we find all relevant pieces in the same place.</a:t>
            </a:r>
          </a:p>
          <a:p>
            <a:pPr marL="342900" indent="-342900">
              <a:spcAft>
                <a:spcPts val="1800"/>
              </a:spcAft>
              <a:buClr>
                <a:schemeClr val="tx1">
                  <a:lumMod val="75000"/>
                  <a:lumOff val="25000"/>
                </a:schemeClr>
              </a:buClr>
              <a:buFont typeface="Arial" pitchFamily="34" charset="0"/>
              <a:buChar char="•"/>
            </a:pPr>
            <a:endParaRPr lang="es-CL" sz="2400" dirty="0"/>
          </a:p>
        </p:txBody>
      </p:sp>
    </p:spTree>
    <p:extLst>
      <p:ext uri="{BB962C8B-B14F-4D97-AF65-F5344CB8AC3E}">
        <p14:creationId xmlns:p14="http://schemas.microsoft.com/office/powerpoint/2010/main" val="36880866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Code</a:t>
            </a:r>
            <a:r>
              <a:rPr lang="es-CL" b="1" dirty="0">
                <a:solidFill>
                  <a:srgbClr val="C00000"/>
                </a:solidFill>
              </a:rPr>
              <a:t> </a:t>
            </a:r>
            <a:r>
              <a:rPr lang="es-CL" b="1" dirty="0" err="1">
                <a:solidFill>
                  <a:srgbClr val="C00000"/>
                </a:solidFill>
              </a:rPr>
              <a:t>Duplication</a:t>
            </a:r>
            <a:endParaRPr lang="es-CL" b="1" dirty="0">
              <a:solidFill>
                <a:srgbClr val="C00000"/>
              </a:solidFill>
            </a:endParaRPr>
          </a:p>
        </p:txBody>
      </p:sp>
      <p:sp>
        <p:nvSpPr>
          <p:cNvPr id="3" name="2 Rectángulo"/>
          <p:cNvSpPr/>
          <p:nvPr/>
        </p:nvSpPr>
        <p:spPr>
          <a:xfrm>
            <a:off x="838200" y="1799734"/>
            <a:ext cx="10276002" cy="3370153"/>
          </a:xfrm>
          <a:prstGeom prst="rect">
            <a:avLst/>
          </a:prstGeom>
        </p:spPr>
        <p:txBody>
          <a:bodyPr wrap="square">
            <a:spAutoFit/>
          </a:bodyPr>
          <a:lstStyle/>
          <a:p>
            <a:pPr marL="342900" indent="-342900">
              <a:spcAft>
                <a:spcPts val="1800"/>
              </a:spcAft>
              <a:buClr>
                <a:schemeClr val="tx1">
                  <a:lumMod val="75000"/>
                  <a:lumOff val="25000"/>
                </a:schemeClr>
              </a:buClr>
              <a:buFont typeface="Arial" pitchFamily="34" charset="0"/>
              <a:buChar char="•"/>
            </a:pPr>
            <a:r>
              <a:rPr lang="en-US" sz="2800" dirty="0"/>
              <a:t>The </a:t>
            </a:r>
            <a:r>
              <a:rPr lang="en-US" sz="2800" b="1" dirty="0"/>
              <a:t>code duplication </a:t>
            </a:r>
            <a:r>
              <a:rPr lang="en-US" sz="2800" dirty="0"/>
              <a:t>is an indicator of bad design </a:t>
            </a:r>
          </a:p>
          <a:p>
            <a:pPr marL="342900" indent="-342900">
              <a:spcAft>
                <a:spcPts val="1800"/>
              </a:spcAft>
              <a:buClr>
                <a:schemeClr val="tx1">
                  <a:lumMod val="75000"/>
                  <a:lumOff val="25000"/>
                </a:schemeClr>
              </a:buClr>
              <a:buFont typeface="Arial" pitchFamily="34" charset="0"/>
              <a:buChar char="•"/>
            </a:pPr>
            <a:r>
              <a:rPr lang="en-US" sz="2800" dirty="0"/>
              <a:t>A change in the version must be applied to all places which have the same code in order to avoid inconsistencies. </a:t>
            </a:r>
          </a:p>
          <a:p>
            <a:pPr marL="342900" indent="-342900">
              <a:spcAft>
                <a:spcPts val="1800"/>
              </a:spcAft>
              <a:buClr>
                <a:schemeClr val="tx1">
                  <a:lumMod val="75000"/>
                  <a:lumOff val="25000"/>
                </a:schemeClr>
              </a:buClr>
              <a:buFont typeface="Arial" pitchFamily="34" charset="0"/>
              <a:buChar char="•"/>
            </a:pPr>
            <a:r>
              <a:rPr lang="en-US" sz="2800" dirty="0"/>
              <a:t>Not only increases the work of the maintenance programmer but also introduces the possibility of inserting more bugs. </a:t>
            </a:r>
          </a:p>
          <a:p>
            <a:pPr marL="342900" indent="-342900">
              <a:spcAft>
                <a:spcPts val="1800"/>
              </a:spcAft>
              <a:buClr>
                <a:schemeClr val="tx1">
                  <a:lumMod val="75000"/>
                  <a:lumOff val="25000"/>
                </a:schemeClr>
              </a:buClr>
              <a:buFont typeface="Arial" pitchFamily="34" charset="0"/>
              <a:buChar char="•"/>
            </a:pPr>
            <a:r>
              <a:rPr lang="en-US" sz="2800" dirty="0"/>
              <a:t>The Game class presented now has examples of code duplication </a:t>
            </a:r>
          </a:p>
        </p:txBody>
      </p:sp>
    </p:spTree>
    <p:extLst>
      <p:ext uri="{BB962C8B-B14F-4D97-AF65-F5344CB8AC3E}">
        <p14:creationId xmlns:p14="http://schemas.microsoft.com/office/powerpoint/2010/main" val="7294998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2987" y="630621"/>
            <a:ext cx="10515600" cy="1325563"/>
          </a:xfrm>
        </p:spPr>
        <p:txBody>
          <a:bodyPr>
            <a:normAutofit/>
          </a:bodyPr>
          <a:lstStyle/>
          <a:p>
            <a:r>
              <a:rPr lang="es-CL" b="1" dirty="0" err="1">
                <a:solidFill>
                  <a:srgbClr val="C00000"/>
                </a:solidFill>
              </a:rPr>
              <a:t>Game</a:t>
            </a:r>
            <a:r>
              <a:rPr lang="es-CL" b="1" dirty="0">
                <a:solidFill>
                  <a:srgbClr val="C00000"/>
                </a:solidFill>
              </a:rPr>
              <a:t> </a:t>
            </a:r>
            <a:r>
              <a:rPr lang="es-CL" b="1" dirty="0" err="1">
                <a:solidFill>
                  <a:srgbClr val="C00000"/>
                </a:solidFill>
              </a:rPr>
              <a:t>class</a:t>
            </a:r>
            <a:endParaRPr lang="es-CL" b="1" dirty="0">
              <a:solidFill>
                <a:srgbClr val="C00000"/>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0551" y="161740"/>
            <a:ext cx="8868391" cy="63651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496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Game</a:t>
            </a:r>
            <a:r>
              <a:rPr lang="es-CL" b="1" dirty="0">
                <a:solidFill>
                  <a:srgbClr val="C00000"/>
                </a:solidFill>
              </a:rPr>
              <a:t> </a:t>
            </a:r>
            <a:r>
              <a:rPr lang="es-CL" b="1" dirty="0" err="1">
                <a:solidFill>
                  <a:srgbClr val="C00000"/>
                </a:solidFill>
              </a:rPr>
              <a:t>Class</a:t>
            </a:r>
            <a:r>
              <a:rPr lang="es-CL" b="1" dirty="0">
                <a:solidFill>
                  <a:srgbClr val="C00000"/>
                </a:solidFill>
              </a:rPr>
              <a:t>(2)</a:t>
            </a:r>
          </a:p>
        </p:txBody>
      </p:sp>
      <p:pic>
        <p:nvPicPr>
          <p:cNvPr id="3075"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l="2855" r="-2855"/>
          <a:stretch/>
        </p:blipFill>
        <p:spPr bwMode="auto">
          <a:xfrm>
            <a:off x="4764414" y="3063876"/>
            <a:ext cx="6879368" cy="34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4414" y="624162"/>
            <a:ext cx="6683835" cy="25462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68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Game</a:t>
            </a:r>
            <a:r>
              <a:rPr lang="es-CL" b="1" dirty="0">
                <a:solidFill>
                  <a:srgbClr val="C00000"/>
                </a:solidFill>
              </a:rPr>
              <a:t> </a:t>
            </a:r>
            <a:r>
              <a:rPr lang="es-CL" b="1" dirty="0" err="1">
                <a:solidFill>
                  <a:srgbClr val="C00000"/>
                </a:solidFill>
              </a:rPr>
              <a:t>Class</a:t>
            </a:r>
            <a:r>
              <a:rPr lang="es-CL" b="1" dirty="0">
                <a:solidFill>
                  <a:srgbClr val="C00000"/>
                </a:solidFill>
              </a:rPr>
              <a:t> (3</a:t>
            </a:r>
            <a:r>
              <a:rPr lang="es-CL" dirty="0"/>
              <a:t>)</a:t>
            </a:r>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21182"/>
          <a:stretch/>
        </p:blipFill>
        <p:spPr bwMode="auto">
          <a:xfrm>
            <a:off x="4789270" y="803055"/>
            <a:ext cx="4562475" cy="457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81212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Game</a:t>
            </a:r>
            <a:r>
              <a:rPr lang="es-CL" b="1" dirty="0">
                <a:solidFill>
                  <a:srgbClr val="C00000"/>
                </a:solidFill>
              </a:rPr>
              <a:t> </a:t>
            </a:r>
            <a:r>
              <a:rPr lang="es-CL" b="1" dirty="0" err="1">
                <a:solidFill>
                  <a:srgbClr val="C00000"/>
                </a:solidFill>
              </a:rPr>
              <a:t>Class</a:t>
            </a:r>
            <a:r>
              <a:rPr lang="es-CL" b="1" dirty="0">
                <a:solidFill>
                  <a:srgbClr val="C00000"/>
                </a:solidFill>
              </a:rPr>
              <a:t> (4)</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1771651"/>
            <a:ext cx="4391025"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0952" r="-10952"/>
          <a:stretch/>
        </p:blipFill>
        <p:spPr bwMode="auto">
          <a:xfrm>
            <a:off x="3432000" y="2371725"/>
            <a:ext cx="489585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2230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b="1">
                <a:solidFill>
                  <a:srgbClr val="C00000"/>
                </a:solidFill>
              </a:rPr>
              <a:t>Concepts</a:t>
            </a:r>
            <a:endParaRPr lang="en-US" b="1">
              <a:solidFill>
                <a:srgbClr val="C00000"/>
              </a:solidFill>
            </a:endParaRPr>
          </a:p>
        </p:txBody>
      </p:sp>
      <p:sp>
        <p:nvSpPr>
          <p:cNvPr id="3" name="Marcador de contenido 2"/>
          <p:cNvSpPr>
            <a:spLocks noGrp="1"/>
          </p:cNvSpPr>
          <p:nvPr>
            <p:ph idx="1"/>
          </p:nvPr>
        </p:nvSpPr>
        <p:spPr/>
        <p:txBody>
          <a:bodyPr>
            <a:normAutofit lnSpcReduction="10000"/>
          </a:bodyPr>
          <a:lstStyle/>
          <a:p>
            <a:pPr lvl="0"/>
            <a:r>
              <a:rPr lang="es-CL" b="1"/>
              <a:t>Composition</a:t>
            </a:r>
            <a:r>
              <a:rPr lang="es-CL"/>
              <a:t>:</a:t>
            </a:r>
            <a:endParaRPr lang="en-US"/>
          </a:p>
          <a:p>
            <a:pPr lvl="1"/>
            <a:r>
              <a:rPr lang="en-US"/>
              <a:t>Definition: "Has-a" relationship where one object contains another.</a:t>
            </a:r>
          </a:p>
          <a:p>
            <a:pPr lvl="1"/>
            <a:r>
              <a:rPr lang="en-US"/>
              <a:t>Example: A car "has-a" engine.</a:t>
            </a:r>
          </a:p>
          <a:p>
            <a:pPr lvl="1"/>
            <a:r>
              <a:rPr lang="en-US"/>
              <a:t>Advantages: Promotes loose coupling, easier to modify or replace parts.</a:t>
            </a:r>
          </a:p>
          <a:p>
            <a:pPr lvl="0"/>
            <a:r>
              <a:rPr lang="es-CL" b="1"/>
              <a:t>Aggregation</a:t>
            </a:r>
            <a:r>
              <a:rPr lang="es-CL"/>
              <a:t>:</a:t>
            </a:r>
            <a:endParaRPr lang="en-US"/>
          </a:p>
          <a:p>
            <a:pPr lvl="1"/>
            <a:r>
              <a:rPr lang="en-US"/>
              <a:t>Definition: "Has-a" relationship where objects can exist independently.</a:t>
            </a:r>
          </a:p>
          <a:p>
            <a:pPr lvl="1"/>
            <a:r>
              <a:rPr lang="en-US"/>
              <a:t>Example: A department "has-a" list of employees, but employees can exist without the department</a:t>
            </a:r>
          </a:p>
          <a:p>
            <a:pPr lvl="0"/>
            <a:r>
              <a:rPr lang="es-CL" b="1"/>
              <a:t>Inheritance</a:t>
            </a:r>
            <a:r>
              <a:rPr lang="es-CL"/>
              <a:t>:</a:t>
            </a:r>
            <a:endParaRPr lang="en-US"/>
          </a:p>
          <a:p>
            <a:pPr lvl="1"/>
            <a:r>
              <a:rPr lang="en-US"/>
              <a:t>Definition: "Is-a" relationship where one class derives from another.</a:t>
            </a:r>
          </a:p>
          <a:p>
            <a:pPr lvl="1"/>
            <a:r>
              <a:rPr lang="en-US"/>
              <a:t>Use sparingly to avoid tightly coupled code.</a:t>
            </a:r>
          </a:p>
          <a:p>
            <a:endParaRPr lang="en-US"/>
          </a:p>
        </p:txBody>
      </p:sp>
    </p:spTree>
    <p:extLst>
      <p:ext uri="{BB962C8B-B14F-4D97-AF65-F5344CB8AC3E}">
        <p14:creationId xmlns:p14="http://schemas.microsoft.com/office/powerpoint/2010/main" val="40308661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Code</a:t>
            </a:r>
            <a:r>
              <a:rPr lang="es-CL" b="1" dirty="0">
                <a:solidFill>
                  <a:srgbClr val="C00000"/>
                </a:solidFill>
              </a:rPr>
              <a:t> </a:t>
            </a:r>
            <a:r>
              <a:rPr lang="es-CL" b="1" dirty="0" err="1">
                <a:solidFill>
                  <a:srgbClr val="C00000"/>
                </a:solidFill>
              </a:rPr>
              <a:t>Duplication</a:t>
            </a:r>
            <a:endParaRPr lang="es-CL" b="1" dirty="0">
              <a:solidFill>
                <a:srgbClr val="C00000"/>
              </a:solidFill>
            </a:endParaRPr>
          </a:p>
        </p:txBody>
      </p:sp>
      <p:sp>
        <p:nvSpPr>
          <p:cNvPr id="3" name="2 Rectángulo"/>
          <p:cNvSpPr/>
          <p:nvPr/>
        </p:nvSpPr>
        <p:spPr>
          <a:xfrm>
            <a:off x="838200" y="1627990"/>
            <a:ext cx="10515600" cy="4955203"/>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n-US" dirty="0"/>
              <a:t>Both the </a:t>
            </a:r>
            <a:r>
              <a:rPr lang="en-US" b="1" dirty="0" err="1">
                <a:latin typeface="Courier New" panose="02070309020205020404" pitchFamily="49" charset="0"/>
                <a:cs typeface="Courier New" panose="02070309020205020404" pitchFamily="49" charset="0"/>
              </a:rPr>
              <a:t>printWelcome</a:t>
            </a:r>
            <a:r>
              <a:rPr lang="en-US" dirty="0"/>
              <a:t> and </a:t>
            </a:r>
            <a:r>
              <a:rPr lang="en-US" b="1" dirty="0" err="1">
                <a:latin typeface="Courier New" panose="02070309020205020404" pitchFamily="49" charset="0"/>
                <a:cs typeface="Courier New" panose="02070309020205020404" pitchFamily="49" charset="0"/>
              </a:rPr>
              <a:t>goRoom</a:t>
            </a:r>
            <a:r>
              <a:rPr lang="en-US" dirty="0"/>
              <a:t> methods contain the following lines of code</a:t>
            </a:r>
            <a:r>
              <a:rPr lang="es-CL" dirty="0"/>
              <a:t>:</a:t>
            </a:r>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r>
              <a:rPr lang="en-US" dirty="0"/>
              <a:t>Code duplication is usually a symptom of bad cohesion</a:t>
            </a:r>
            <a:r>
              <a:rPr lang="es-CL" dirty="0"/>
              <a:t>: </a:t>
            </a:r>
          </a:p>
          <a:p>
            <a:pPr marL="342900" indent="-342900">
              <a:spcAft>
                <a:spcPts val="1200"/>
              </a:spcAft>
              <a:buClr>
                <a:schemeClr val="tx1">
                  <a:lumMod val="75000"/>
                  <a:lumOff val="25000"/>
                </a:schemeClr>
              </a:buClr>
              <a:buFont typeface="Arial" pitchFamily="34" charset="0"/>
              <a:buChar char="•"/>
            </a:pPr>
            <a:r>
              <a:rPr lang="en-US" dirty="0"/>
              <a:t>both methods do two things: print the welcome message and </a:t>
            </a:r>
            <a:r>
              <a:rPr lang="en-US" dirty="0" err="1"/>
              <a:t>prins</a:t>
            </a:r>
            <a:r>
              <a:rPr lang="en-US" dirty="0"/>
              <a:t> the information about the current location</a:t>
            </a:r>
            <a:r>
              <a:rPr lang="es-CL" dirty="0"/>
              <a:t>. </a:t>
            </a:r>
          </a:p>
          <a:p>
            <a:pPr marL="342900" indent="-342900">
              <a:spcAft>
                <a:spcPts val="1200"/>
              </a:spcAft>
              <a:buClr>
                <a:schemeClr val="tx1">
                  <a:lumMod val="75000"/>
                  <a:lumOff val="25000"/>
                </a:schemeClr>
              </a:buClr>
              <a:buFont typeface="Arial" pitchFamily="34" charset="0"/>
              <a:buChar char="•"/>
            </a:pPr>
            <a:r>
              <a:rPr lang="es-CL" dirty="0" err="1"/>
              <a:t>This</a:t>
            </a:r>
            <a:r>
              <a:rPr lang="es-CL" dirty="0"/>
              <a:t> </a:t>
            </a:r>
            <a:r>
              <a:rPr lang="es-CL" dirty="0" err="1"/>
              <a:t>is</a:t>
            </a:r>
            <a:r>
              <a:rPr lang="es-CL" dirty="0"/>
              <a:t> a </a:t>
            </a:r>
            <a:r>
              <a:rPr lang="es-CL" dirty="0" err="1"/>
              <a:t>bad</a:t>
            </a:r>
            <a:r>
              <a:rPr lang="es-CL" dirty="0"/>
              <a:t> </a:t>
            </a:r>
            <a:r>
              <a:rPr lang="es-CL" dirty="0" err="1"/>
              <a:t>design</a:t>
            </a:r>
            <a:r>
              <a:rPr lang="es-CL" dirty="0"/>
              <a:t> .</a:t>
            </a:r>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537" y="2152650"/>
            <a:ext cx="6015037"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8399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Solution</a:t>
            </a:r>
            <a:r>
              <a:rPr lang="es-CL" dirty="0"/>
              <a:t> </a:t>
            </a:r>
          </a:p>
        </p:txBody>
      </p:sp>
      <p:sp>
        <p:nvSpPr>
          <p:cNvPr id="3" name="2 Rectángulo"/>
          <p:cNvSpPr/>
          <p:nvPr/>
        </p:nvSpPr>
        <p:spPr>
          <a:xfrm>
            <a:off x="838200" y="1790309"/>
            <a:ext cx="4261701" cy="2831544"/>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s-CL" sz="2400" dirty="0" err="1"/>
              <a:t>better</a:t>
            </a:r>
            <a:r>
              <a:rPr lang="es-CL" sz="2400" dirty="0"/>
              <a:t> </a:t>
            </a:r>
            <a:r>
              <a:rPr lang="es-CL" sz="2400" dirty="0" err="1"/>
              <a:t>design</a:t>
            </a:r>
            <a:r>
              <a:rPr lang="es-CL" sz="2400" dirty="0"/>
              <a:t> : use a </a:t>
            </a:r>
            <a:r>
              <a:rPr lang="es-CL" sz="2400" dirty="0" err="1"/>
              <a:t>separate</a:t>
            </a:r>
            <a:r>
              <a:rPr lang="es-CL" sz="2400" dirty="0"/>
              <a:t> </a:t>
            </a:r>
            <a:r>
              <a:rPr lang="es-CL" sz="2400" dirty="0" err="1"/>
              <a:t>method</a:t>
            </a:r>
            <a:r>
              <a:rPr lang="es-CL" sz="2400" dirty="0"/>
              <a:t> </a:t>
            </a:r>
            <a:r>
              <a:rPr lang="es-CL" sz="2400" dirty="0" err="1"/>
              <a:t>whose</a:t>
            </a:r>
            <a:r>
              <a:rPr lang="es-CL" sz="2400" dirty="0"/>
              <a:t> </a:t>
            </a:r>
            <a:r>
              <a:rPr lang="es-CL" sz="2400" dirty="0" err="1"/>
              <a:t>only</a:t>
            </a:r>
            <a:r>
              <a:rPr lang="es-CL" sz="2400" dirty="0"/>
              <a:t> </a:t>
            </a:r>
            <a:r>
              <a:rPr lang="es-CL" sz="2400" dirty="0" err="1"/>
              <a:t>task</a:t>
            </a:r>
            <a:r>
              <a:rPr lang="es-CL" sz="2400" dirty="0"/>
              <a:t> </a:t>
            </a:r>
            <a:r>
              <a:rPr lang="es-CL" sz="2400" dirty="0" err="1"/>
              <a:t>is</a:t>
            </a:r>
            <a:r>
              <a:rPr lang="es-CL" sz="2400" dirty="0"/>
              <a:t> to </a:t>
            </a:r>
            <a:r>
              <a:rPr lang="es-CL" sz="2400" dirty="0" err="1"/>
              <a:t>print</a:t>
            </a:r>
            <a:r>
              <a:rPr lang="es-CL" sz="2400" dirty="0"/>
              <a:t> </a:t>
            </a:r>
            <a:r>
              <a:rPr lang="es-CL" sz="2400" dirty="0" err="1"/>
              <a:t>the</a:t>
            </a:r>
            <a:r>
              <a:rPr lang="es-CL" sz="2400" dirty="0"/>
              <a:t> </a:t>
            </a:r>
            <a:r>
              <a:rPr lang="es-CL" sz="2400" dirty="0" err="1"/>
              <a:t>information</a:t>
            </a:r>
            <a:r>
              <a:rPr lang="es-CL" sz="2400" dirty="0"/>
              <a:t> of </a:t>
            </a:r>
            <a:r>
              <a:rPr lang="es-CL" sz="2400" dirty="0" err="1"/>
              <a:t>the</a:t>
            </a:r>
            <a:r>
              <a:rPr lang="es-CL" sz="2400" dirty="0"/>
              <a:t> </a:t>
            </a:r>
            <a:r>
              <a:rPr lang="es-CL" sz="2400" dirty="0" err="1"/>
              <a:t>current</a:t>
            </a:r>
            <a:r>
              <a:rPr lang="es-CL" sz="2400" dirty="0"/>
              <a:t> </a:t>
            </a:r>
            <a:r>
              <a:rPr lang="es-CL" sz="2400" dirty="0" err="1"/>
              <a:t>room</a:t>
            </a:r>
            <a:r>
              <a:rPr lang="es-CL" sz="2400" dirty="0"/>
              <a:t>. </a:t>
            </a:r>
          </a:p>
          <a:p>
            <a:pPr marL="342900" indent="-342900">
              <a:spcAft>
                <a:spcPts val="1200"/>
              </a:spcAft>
              <a:buClr>
                <a:schemeClr val="tx1">
                  <a:lumMod val="75000"/>
                  <a:lumOff val="25000"/>
                </a:schemeClr>
              </a:buClr>
              <a:buFont typeface="Arial" pitchFamily="34" charset="0"/>
              <a:buChar char="•"/>
            </a:pPr>
            <a:r>
              <a:rPr lang="es-CL" sz="2400" dirty="0" err="1"/>
              <a:t>both</a:t>
            </a:r>
            <a:r>
              <a:rPr lang="es-CL" sz="2400" dirty="0"/>
              <a:t> </a:t>
            </a:r>
            <a:r>
              <a:rPr lang="es-CL" sz="2400" dirty="0" err="1"/>
              <a:t>methods</a:t>
            </a:r>
            <a:r>
              <a:rPr lang="es-CL" sz="2400" dirty="0"/>
              <a:t> </a:t>
            </a:r>
            <a:r>
              <a:rPr lang="en-US" sz="2400" b="1" dirty="0" err="1">
                <a:latin typeface="Courier New" panose="02070309020205020404" pitchFamily="49" charset="0"/>
                <a:cs typeface="Courier New" panose="02070309020205020404" pitchFamily="49" charset="0"/>
              </a:rPr>
              <a:t>printWelcome</a:t>
            </a:r>
            <a:r>
              <a:rPr lang="en-US" sz="2400" dirty="0"/>
              <a:t> and </a:t>
            </a:r>
            <a:r>
              <a:rPr lang="en-US" sz="2400" b="1" dirty="0" err="1">
                <a:latin typeface="Courier New" panose="02070309020205020404" pitchFamily="49" charset="0"/>
                <a:cs typeface="Courier New" panose="02070309020205020404" pitchFamily="49" charset="0"/>
              </a:rPr>
              <a:t>goRoom</a:t>
            </a:r>
            <a:r>
              <a:rPr lang="en-US" sz="2400" dirty="0"/>
              <a:t> call this one</a:t>
            </a:r>
            <a:endParaRPr lang="es-CL" sz="3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8325" y="1861155"/>
            <a:ext cx="4681538" cy="3431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265918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Coupling</a:t>
            </a:r>
            <a:r>
              <a:rPr lang="es-CL" dirty="0"/>
              <a:t> </a:t>
            </a:r>
          </a:p>
        </p:txBody>
      </p:sp>
      <p:sp>
        <p:nvSpPr>
          <p:cNvPr id="3" name="2 Rectángulo"/>
          <p:cNvSpPr/>
          <p:nvPr/>
        </p:nvSpPr>
        <p:spPr>
          <a:xfrm>
            <a:off x="924582" y="1847194"/>
            <a:ext cx="9722397" cy="4493538"/>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n-US" sz="3200" dirty="0"/>
              <a:t>Problem: Now add two more exits: up and down. </a:t>
            </a:r>
          </a:p>
          <a:p>
            <a:pPr marL="800100" lvl="1" indent="-342900">
              <a:spcAft>
                <a:spcPts val="1200"/>
              </a:spcAft>
              <a:buClr>
                <a:schemeClr val="tx1">
                  <a:lumMod val="75000"/>
                  <a:lumOff val="25000"/>
                </a:schemeClr>
              </a:buClr>
              <a:buFont typeface="Arial" pitchFamily="34" charset="0"/>
              <a:buChar char="•"/>
            </a:pPr>
            <a:r>
              <a:rPr lang="en-US" sz="3200" dirty="0"/>
              <a:t>There are many places where all the existing exits are explicitly mentioned: a symptom of bad design. </a:t>
            </a:r>
          </a:p>
          <a:p>
            <a:pPr marL="800100" lvl="1" indent="-342900">
              <a:spcAft>
                <a:spcPts val="1200"/>
              </a:spcAft>
              <a:buClr>
                <a:schemeClr val="tx1">
                  <a:lumMod val="75000"/>
                  <a:lumOff val="25000"/>
                </a:schemeClr>
              </a:buClr>
              <a:buFont typeface="Arial" pitchFamily="34" charset="0"/>
              <a:buChar char="•"/>
            </a:pPr>
            <a:r>
              <a:rPr lang="en-US" sz="3200" dirty="0"/>
              <a:t>Two classes are involved in this change: Room and Game..</a:t>
            </a:r>
          </a:p>
          <a:p>
            <a:pPr marL="800100" lvl="1" indent="-342900">
              <a:spcAft>
                <a:spcPts val="1200"/>
              </a:spcAft>
              <a:buClr>
                <a:schemeClr val="tx1">
                  <a:lumMod val="75000"/>
                  <a:lumOff val="25000"/>
                </a:schemeClr>
              </a:buClr>
              <a:buFont typeface="Arial" pitchFamily="34" charset="0"/>
              <a:buChar char="•"/>
            </a:pPr>
            <a:r>
              <a:rPr lang="en-US" sz="3200" dirty="0"/>
              <a:t>To add two new directions, we would need to add two new exits (</a:t>
            </a:r>
            <a:r>
              <a:rPr lang="en-US" sz="3200" dirty="0" err="1"/>
              <a:t>upExit</a:t>
            </a:r>
            <a:r>
              <a:rPr lang="en-US" sz="3200" dirty="0"/>
              <a:t> and </a:t>
            </a:r>
            <a:r>
              <a:rPr lang="en-US" sz="3200" dirty="0" err="1"/>
              <a:t>downExit</a:t>
            </a:r>
            <a:r>
              <a:rPr lang="en-US" sz="3200" dirty="0"/>
              <a:t>) in these two places</a:t>
            </a:r>
          </a:p>
        </p:txBody>
      </p:sp>
    </p:spTree>
    <p:extLst>
      <p:ext uri="{BB962C8B-B14F-4D97-AF65-F5344CB8AC3E}">
        <p14:creationId xmlns:p14="http://schemas.microsoft.com/office/powerpoint/2010/main" val="17228782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9649" y="827047"/>
            <a:ext cx="5282466" cy="20107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Título"/>
          <p:cNvSpPr>
            <a:spLocks noGrp="1"/>
          </p:cNvSpPr>
          <p:nvPr>
            <p:ph type="title"/>
          </p:nvPr>
        </p:nvSpPr>
        <p:spPr/>
        <p:txBody>
          <a:bodyPr>
            <a:normAutofit/>
          </a:bodyPr>
          <a:lstStyle/>
          <a:p>
            <a:r>
              <a:rPr lang="es-CL" b="1" dirty="0" err="1">
                <a:solidFill>
                  <a:srgbClr val="C00000"/>
                </a:solidFill>
              </a:rPr>
              <a:t>The</a:t>
            </a:r>
            <a:r>
              <a:rPr lang="es-CL" b="1" dirty="0">
                <a:solidFill>
                  <a:srgbClr val="C00000"/>
                </a:solidFill>
              </a:rPr>
              <a:t> </a:t>
            </a:r>
            <a:r>
              <a:rPr lang="es-CL" b="1" dirty="0" err="1">
                <a:solidFill>
                  <a:srgbClr val="C00000"/>
                </a:solidFill>
              </a:rPr>
              <a:t>Room</a:t>
            </a:r>
            <a:r>
              <a:rPr lang="es-CL" b="1" dirty="0">
                <a:solidFill>
                  <a:srgbClr val="C00000"/>
                </a:solidFill>
              </a:rPr>
              <a:t> </a:t>
            </a:r>
            <a:r>
              <a:rPr lang="es-CL" b="1" dirty="0" err="1">
                <a:solidFill>
                  <a:srgbClr val="C00000"/>
                </a:solidFill>
              </a:rPr>
              <a:t>class</a:t>
            </a:r>
            <a:endParaRPr lang="es-CL" b="1" dirty="0">
              <a:solidFill>
                <a:srgbClr val="C00000"/>
              </a:solidFill>
            </a:endParaRPr>
          </a:p>
        </p:txBody>
      </p:sp>
      <p:sp>
        <p:nvSpPr>
          <p:cNvPr id="3" name="2 Rectángulo"/>
          <p:cNvSpPr/>
          <p:nvPr/>
        </p:nvSpPr>
        <p:spPr>
          <a:xfrm>
            <a:off x="745905" y="1690688"/>
            <a:ext cx="3805073" cy="5324535"/>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n-US" sz="2800" dirty="0"/>
              <a:t>Inside the Room class, the </a:t>
            </a:r>
            <a:r>
              <a:rPr lang="en-US" sz="2800" dirty="0" err="1"/>
              <a:t>setExits</a:t>
            </a:r>
            <a:r>
              <a:rPr lang="en-US" sz="2800" dirty="0"/>
              <a:t> method set the exits the room will have:</a:t>
            </a:r>
          </a:p>
          <a:p>
            <a:pPr marL="342900" indent="-342900">
              <a:spcAft>
                <a:spcPts val="1200"/>
              </a:spcAft>
              <a:buClr>
                <a:schemeClr val="tx1">
                  <a:lumMod val="75000"/>
                  <a:lumOff val="25000"/>
                </a:schemeClr>
              </a:buClr>
              <a:buFont typeface="Arial" pitchFamily="34" charset="0"/>
              <a:buChar char="•"/>
            </a:pPr>
            <a:endParaRPr lang="es-CL" sz="2800" dirty="0"/>
          </a:p>
          <a:p>
            <a:pPr marL="342900" indent="-342900">
              <a:spcAft>
                <a:spcPts val="1200"/>
              </a:spcAft>
              <a:buClr>
                <a:schemeClr val="tx1">
                  <a:lumMod val="75000"/>
                  <a:lumOff val="25000"/>
                </a:schemeClr>
              </a:buClr>
              <a:buFont typeface="Arial" pitchFamily="34" charset="0"/>
              <a:buChar char="•"/>
            </a:pPr>
            <a:endParaRPr lang="es-CL" sz="2800" dirty="0"/>
          </a:p>
          <a:p>
            <a:pPr marL="342900" indent="-342900">
              <a:spcAft>
                <a:spcPts val="1200"/>
              </a:spcAft>
              <a:buClr>
                <a:schemeClr val="tx1">
                  <a:lumMod val="75000"/>
                  <a:lumOff val="25000"/>
                </a:schemeClr>
              </a:buClr>
              <a:buFont typeface="Arial" pitchFamily="34" charset="0"/>
              <a:buChar char="•"/>
            </a:pPr>
            <a:endParaRPr lang="es-CL" sz="2800" dirty="0"/>
          </a:p>
          <a:p>
            <a:pPr marL="342900" indent="-342900">
              <a:spcAft>
                <a:spcPts val="1200"/>
              </a:spcAft>
              <a:buClr>
                <a:schemeClr val="tx1">
                  <a:lumMod val="75000"/>
                  <a:lumOff val="25000"/>
                </a:schemeClr>
              </a:buClr>
              <a:buFont typeface="Arial" pitchFamily="34" charset="0"/>
              <a:buChar char="•"/>
            </a:pPr>
            <a:endParaRPr lang="es-CL" sz="2800" dirty="0"/>
          </a:p>
          <a:p>
            <a:pPr marL="342900" indent="-342900">
              <a:spcAft>
                <a:spcPts val="1200"/>
              </a:spcAft>
              <a:buClr>
                <a:schemeClr val="tx1">
                  <a:lumMod val="75000"/>
                  <a:lumOff val="25000"/>
                </a:schemeClr>
              </a:buClr>
              <a:buFont typeface="Arial" pitchFamily="34" charset="0"/>
              <a:buChar char="•"/>
            </a:pPr>
            <a:endParaRPr lang="es-CL" sz="2800" dirty="0"/>
          </a:p>
          <a:p>
            <a:pPr marL="342900" indent="-342900">
              <a:spcAft>
                <a:spcPts val="1200"/>
              </a:spcAft>
              <a:buClr>
                <a:schemeClr val="tx1">
                  <a:lumMod val="75000"/>
                  <a:lumOff val="25000"/>
                </a:schemeClr>
              </a:buClr>
              <a:buFont typeface="Arial" pitchFamily="34" charset="0"/>
              <a:buChar char="•"/>
            </a:pPr>
            <a:endParaRPr lang="es-CL" sz="28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99649" y="2837791"/>
            <a:ext cx="6101043" cy="3825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740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Solution</a:t>
            </a:r>
            <a:endParaRPr lang="es-CL" b="1" dirty="0">
              <a:solidFill>
                <a:srgbClr val="C00000"/>
              </a:solidFill>
            </a:endParaRPr>
          </a:p>
        </p:txBody>
      </p:sp>
      <p:sp>
        <p:nvSpPr>
          <p:cNvPr id="3" name="2 Rectángulo"/>
          <p:cNvSpPr/>
          <p:nvPr/>
        </p:nvSpPr>
        <p:spPr>
          <a:xfrm>
            <a:off x="1387037" y="1690688"/>
            <a:ext cx="9966763" cy="8956298"/>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n-US" sz="2800" dirty="0"/>
              <a:t>A more flexible design: use a </a:t>
            </a:r>
            <a:r>
              <a:rPr lang="en-US" sz="2800" dirty="0" err="1"/>
              <a:t>HashMap</a:t>
            </a:r>
            <a:r>
              <a:rPr lang="en-US" sz="2800" dirty="0"/>
              <a:t> table to store all the exits a room has</a:t>
            </a:r>
          </a:p>
          <a:p>
            <a:pPr marL="342900" indent="-342900">
              <a:buClr>
                <a:schemeClr val="tx1">
                  <a:lumMod val="75000"/>
                  <a:lumOff val="25000"/>
                </a:schemeClr>
              </a:buClr>
              <a:buFont typeface="Arial" pitchFamily="34" charset="0"/>
              <a:buChar char="•"/>
            </a:pPr>
            <a:r>
              <a:rPr lang="en-US" sz="2800" dirty="0" err="1"/>
              <a:t>HashMap</a:t>
            </a:r>
            <a:r>
              <a:rPr lang="en-US" sz="2800" dirty="0"/>
              <a:t> associate direction name (for example “north”) and the room which can be reached in that direction : </a:t>
            </a:r>
          </a:p>
          <a:p>
            <a:pPr marL="342900" indent="-342900">
              <a:buClr>
                <a:schemeClr val="tx1">
                  <a:lumMod val="75000"/>
                  <a:lumOff val="25000"/>
                </a:schemeClr>
              </a:buClr>
              <a:buFont typeface="Arial" pitchFamily="34" charset="0"/>
              <a:buChar char="•"/>
            </a:pPr>
            <a:endParaRPr lang="en-US" sz="2800" dirty="0"/>
          </a:p>
          <a:p>
            <a:pPr>
              <a:buClr>
                <a:schemeClr val="tx1">
                  <a:lumMod val="75000"/>
                  <a:lumOff val="25000"/>
                </a:schemeClr>
              </a:buClr>
            </a:pPr>
            <a:r>
              <a:rPr lang="en-US" sz="2800" b="1" dirty="0">
                <a:solidFill>
                  <a:srgbClr val="FF9900"/>
                </a:solidFill>
                <a:latin typeface="Courier New" panose="02070309020205020404" pitchFamily="49" charset="0"/>
                <a:cs typeface="Courier New" panose="02070309020205020404" pitchFamily="49" charset="0"/>
              </a:rPr>
              <a:t>     </a:t>
            </a:r>
            <a:r>
              <a:rPr lang="en-US" sz="2800" b="1" dirty="0" err="1">
                <a:solidFill>
                  <a:srgbClr val="FF9900"/>
                </a:solidFill>
                <a:latin typeface="Courier New" panose="02070309020205020404" pitchFamily="49" charset="0"/>
                <a:cs typeface="Courier New" panose="02070309020205020404" pitchFamily="49" charset="0"/>
              </a:rPr>
              <a:t>HashMap</a:t>
            </a:r>
            <a:r>
              <a:rPr lang="en-US" sz="2800" b="1" dirty="0">
                <a:solidFill>
                  <a:srgbClr val="FF9900"/>
                </a:solidFill>
                <a:latin typeface="Courier New" panose="02070309020205020404" pitchFamily="49" charset="0"/>
                <a:cs typeface="Courier New" panose="02070309020205020404" pitchFamily="49" charset="0"/>
              </a:rPr>
              <a:t> exits = new </a:t>
            </a:r>
            <a:r>
              <a:rPr lang="en-US" sz="2800" b="1" dirty="0" err="1">
                <a:solidFill>
                  <a:srgbClr val="FF9900"/>
                </a:solidFill>
                <a:latin typeface="Courier New" panose="02070309020205020404" pitchFamily="49" charset="0"/>
                <a:cs typeface="Courier New" panose="02070309020205020404" pitchFamily="49" charset="0"/>
              </a:rPr>
              <a:t>HashMap</a:t>
            </a:r>
            <a:r>
              <a:rPr lang="en-US" sz="2800" b="1" dirty="0">
                <a:solidFill>
                  <a:srgbClr val="FF9900"/>
                </a:solidFill>
                <a:latin typeface="Courier New" panose="02070309020205020404" pitchFamily="49" charset="0"/>
                <a:cs typeface="Courier New" panose="02070309020205020404" pitchFamily="49" charset="0"/>
              </a:rPr>
              <a:t>();</a:t>
            </a:r>
          </a:p>
          <a:p>
            <a:pPr>
              <a:buClr>
                <a:schemeClr val="tx1">
                  <a:lumMod val="75000"/>
                  <a:lumOff val="25000"/>
                </a:schemeClr>
              </a:buClr>
            </a:pPr>
            <a:r>
              <a:rPr lang="en-US" sz="2800" b="1" dirty="0">
                <a:solidFill>
                  <a:srgbClr val="FF9900"/>
                </a:solidFill>
                <a:latin typeface="Courier New" panose="02070309020205020404" pitchFamily="49" charset="0"/>
                <a:cs typeface="Courier New" panose="02070309020205020404" pitchFamily="49" charset="0"/>
              </a:rPr>
              <a:t>     </a:t>
            </a:r>
            <a:r>
              <a:rPr lang="en-US" sz="2800" b="1" dirty="0" err="1">
                <a:solidFill>
                  <a:srgbClr val="FF9900"/>
                </a:solidFill>
                <a:latin typeface="Courier New" panose="02070309020205020404" pitchFamily="49" charset="0"/>
                <a:cs typeface="Courier New" panose="02070309020205020404" pitchFamily="49" charset="0"/>
              </a:rPr>
              <a:t>exits.put</a:t>
            </a:r>
            <a:r>
              <a:rPr lang="en-US" sz="2800" b="1" dirty="0">
                <a:solidFill>
                  <a:srgbClr val="FF9900"/>
                </a:solidFill>
                <a:latin typeface="Courier New" panose="02070309020205020404" pitchFamily="49" charset="0"/>
                <a:cs typeface="Courier New" panose="02070309020205020404" pitchFamily="49" charset="0"/>
              </a:rPr>
              <a:t>(“north”, </a:t>
            </a:r>
            <a:r>
              <a:rPr lang="en-US" sz="2800" b="1" dirty="0" err="1">
                <a:solidFill>
                  <a:srgbClr val="FF9900"/>
                </a:solidFill>
                <a:latin typeface="Courier New" panose="02070309020205020404" pitchFamily="49" charset="0"/>
                <a:cs typeface="Courier New" panose="02070309020205020404" pitchFamily="49" charset="0"/>
              </a:rPr>
              <a:t>aroom</a:t>
            </a:r>
            <a:r>
              <a:rPr lang="en-US" sz="2800" b="1" dirty="0">
                <a:solidFill>
                  <a:srgbClr val="FF9900"/>
                </a:solidFill>
                <a:latin typeface="Courier New" panose="02070309020205020404" pitchFamily="49" charset="0"/>
                <a:cs typeface="Courier New" panose="02070309020205020404" pitchFamily="49" charset="0"/>
              </a:rPr>
              <a:t>);</a:t>
            </a:r>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r>
              <a:rPr lang="en-US" sz="2800" dirty="0"/>
              <a:t>This will allow us to handle any number of exists to any direction. </a:t>
            </a:r>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endParaRPr lang="en-US" sz="2800" dirty="0"/>
          </a:p>
          <a:p>
            <a:pPr marL="342900" indent="-342900">
              <a:spcAft>
                <a:spcPts val="1200"/>
              </a:spcAft>
              <a:buClr>
                <a:schemeClr val="tx1">
                  <a:lumMod val="75000"/>
                  <a:lumOff val="25000"/>
                </a:schemeClr>
              </a:buClr>
              <a:buFont typeface="Arial" pitchFamily="34" charset="0"/>
              <a:buChar char="•"/>
            </a:pPr>
            <a:endParaRPr lang="en-US" sz="2800" dirty="0"/>
          </a:p>
        </p:txBody>
      </p:sp>
    </p:spTree>
    <p:extLst>
      <p:ext uri="{BB962C8B-B14F-4D97-AF65-F5344CB8AC3E}">
        <p14:creationId xmlns:p14="http://schemas.microsoft.com/office/powerpoint/2010/main" val="1132954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But</a:t>
            </a:r>
            <a:r>
              <a:rPr lang="es-CL" dirty="0"/>
              <a:t>…</a:t>
            </a:r>
          </a:p>
        </p:txBody>
      </p:sp>
      <p:sp>
        <p:nvSpPr>
          <p:cNvPr id="3" name="2 Rectángulo"/>
          <p:cNvSpPr/>
          <p:nvPr/>
        </p:nvSpPr>
        <p:spPr>
          <a:xfrm>
            <a:off x="1323973" y="1455883"/>
            <a:ext cx="10405572" cy="8063746"/>
          </a:xfrm>
          <a:prstGeom prst="rect">
            <a:avLst/>
          </a:prstGeom>
        </p:spPr>
        <p:txBody>
          <a:bodyPr wrap="square">
            <a:spAutoFit/>
          </a:bodyPr>
          <a:lstStyle/>
          <a:p>
            <a:pPr marL="342900" indent="-342900">
              <a:spcBef>
                <a:spcPts val="1200"/>
              </a:spcBef>
              <a:buFont typeface="Arial" panose="020B0604020202020204" pitchFamily="34" charset="0"/>
              <a:buChar char="•"/>
            </a:pPr>
            <a:r>
              <a:rPr lang="en-US" sz="2400" dirty="0"/>
              <a:t>This is a change in the way a room stores information internally about neighboring rooms. </a:t>
            </a:r>
          </a:p>
          <a:p>
            <a:pPr marL="342900" indent="-342900">
              <a:spcBef>
                <a:spcPts val="1200"/>
              </a:spcBef>
              <a:buFont typeface="Arial" panose="020B0604020202020204" pitchFamily="34" charset="0"/>
              <a:buChar char="•"/>
            </a:pPr>
            <a:r>
              <a:rPr lang="en-US" sz="2400" dirty="0"/>
              <a:t>Theoretically, should affect only the </a:t>
            </a:r>
            <a:r>
              <a:rPr lang="en-US" sz="2400" i="1" dirty="0"/>
              <a:t>implementation </a:t>
            </a:r>
            <a:r>
              <a:rPr lang="en-US" sz="2400" dirty="0"/>
              <a:t>of the Room class (</a:t>
            </a:r>
            <a:r>
              <a:rPr lang="en-US" sz="2400" i="1" dirty="0"/>
              <a:t>how </a:t>
            </a:r>
            <a:r>
              <a:rPr lang="en-US" sz="2400" dirty="0"/>
              <a:t>the exit information is stored), not the </a:t>
            </a:r>
            <a:r>
              <a:rPr lang="en-US" sz="2400" i="1" dirty="0"/>
              <a:t>interface </a:t>
            </a:r>
            <a:r>
              <a:rPr lang="en-US" sz="2400" dirty="0"/>
              <a:t>(</a:t>
            </a:r>
            <a:r>
              <a:rPr lang="en-US" sz="2400" i="1" dirty="0"/>
              <a:t>what </a:t>
            </a:r>
            <a:r>
              <a:rPr lang="en-US" sz="2400" dirty="0"/>
              <a:t>the room stores).</a:t>
            </a:r>
          </a:p>
          <a:p>
            <a:pPr marL="342900" indent="-342900">
              <a:spcBef>
                <a:spcPts val="1200"/>
              </a:spcBef>
              <a:buFont typeface="Arial" panose="020B0604020202020204" pitchFamily="34" charset="0"/>
              <a:buChar char="•"/>
            </a:pPr>
            <a:r>
              <a:rPr lang="en-US" sz="2400" dirty="0"/>
              <a:t>Ideally, when implementation of a class changes, other classes should not be affected (lose coupling) </a:t>
            </a:r>
          </a:p>
          <a:p>
            <a:pPr marL="342900" indent="-342900">
              <a:spcBef>
                <a:spcPts val="1200"/>
              </a:spcBef>
              <a:buFont typeface="Arial" panose="020B0604020202020204" pitchFamily="34" charset="0"/>
              <a:buChar char="•"/>
            </a:pPr>
            <a:r>
              <a:rPr lang="en-US" sz="2400" dirty="0"/>
              <a:t>In our example, if we remove the exit variables in the Room class and replace them with a </a:t>
            </a:r>
            <a:r>
              <a:rPr lang="en-US" sz="2400" dirty="0" err="1"/>
              <a:t>HashMap</a:t>
            </a:r>
            <a:r>
              <a:rPr lang="en-US" sz="2400" dirty="0"/>
              <a:t>, the Game class will not compile. </a:t>
            </a:r>
          </a:p>
          <a:p>
            <a:pPr marL="342900" indent="-342900">
              <a:spcBef>
                <a:spcPts val="1200"/>
              </a:spcBef>
              <a:buFont typeface="Arial" panose="020B0604020202020204" pitchFamily="34" charset="0"/>
              <a:buChar char="•"/>
            </a:pPr>
            <a:r>
              <a:rPr lang="en-US" sz="2400" dirty="0"/>
              <a:t>There are references to the room’s exit variables -&gt;cause errors.</a:t>
            </a:r>
          </a:p>
          <a:p>
            <a:pPr marL="342900" indent="-342900">
              <a:spcBef>
                <a:spcPts val="1200"/>
              </a:spcBef>
              <a:buFont typeface="Arial" panose="020B0604020202020204" pitchFamily="34" charset="0"/>
              <a:buChar char="•"/>
            </a:pPr>
            <a:r>
              <a:rPr lang="en-US" sz="2400" dirty="0"/>
              <a:t>Tight coupling.!!!!!!</a:t>
            </a:r>
          </a:p>
          <a:p>
            <a:pPr marL="342900" indent="-342900">
              <a:spcBef>
                <a:spcPts val="1200"/>
              </a:spcBef>
              <a:buFont typeface="Arial" panose="020B0604020202020204" pitchFamily="34" charset="0"/>
              <a:buChar char="•"/>
            </a:pPr>
            <a:r>
              <a:rPr lang="en-US" sz="2400" dirty="0"/>
              <a:t>First: decouple these classes before introducing the </a:t>
            </a:r>
            <a:r>
              <a:rPr lang="en-US" sz="2400" dirty="0" err="1"/>
              <a:t>HashMap</a:t>
            </a:r>
            <a:r>
              <a:rPr lang="en-US" sz="2400" dirty="0"/>
              <a:t>.</a:t>
            </a: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spTree>
    <p:extLst>
      <p:ext uri="{BB962C8B-B14F-4D97-AF65-F5344CB8AC3E}">
        <p14:creationId xmlns:p14="http://schemas.microsoft.com/office/powerpoint/2010/main" val="20973500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n-US" b="1" dirty="0">
                <a:solidFill>
                  <a:srgbClr val="C00000"/>
                </a:solidFill>
              </a:rPr>
              <a:t>Encapsulation to reduce coupling </a:t>
            </a:r>
          </a:p>
        </p:txBody>
      </p:sp>
      <p:sp>
        <p:nvSpPr>
          <p:cNvPr id="3" name="2 Rectángulo"/>
          <p:cNvSpPr/>
          <p:nvPr/>
        </p:nvSpPr>
        <p:spPr>
          <a:xfrm>
            <a:off x="838199" y="1669138"/>
            <a:ext cx="4995041" cy="5970865"/>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n-US" sz="2400" dirty="0"/>
              <a:t>Separate the “what” from the “how” using a getter. </a:t>
            </a:r>
          </a:p>
          <a:p>
            <a:pPr marL="342900" indent="-342900">
              <a:spcAft>
                <a:spcPts val="1200"/>
              </a:spcAft>
              <a:buClr>
                <a:schemeClr val="tx1">
                  <a:lumMod val="75000"/>
                  <a:lumOff val="25000"/>
                </a:schemeClr>
              </a:buClr>
              <a:buFont typeface="Arial" pitchFamily="34" charset="0"/>
              <a:buChar char="•"/>
            </a:pPr>
            <a:r>
              <a:rPr lang="en-US" sz="2400" dirty="0"/>
              <a:t>Encapsulates how the information is stored delivering the necessary information. </a:t>
            </a:r>
          </a:p>
          <a:p>
            <a:pPr marL="342900" indent="-342900">
              <a:spcAft>
                <a:spcPts val="1200"/>
              </a:spcAft>
              <a:buClr>
                <a:schemeClr val="tx1">
                  <a:lumMod val="75000"/>
                  <a:lumOff val="25000"/>
                </a:schemeClr>
              </a:buClr>
              <a:buFont typeface="Arial" pitchFamily="34" charset="0"/>
              <a:buChar char="•"/>
            </a:pPr>
            <a:r>
              <a:rPr lang="en-US" sz="2400" dirty="0"/>
              <a:t>Advantage: we can change this without breaking the rules for the other classes.</a:t>
            </a:r>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5525" y="1841897"/>
            <a:ext cx="4296506" cy="43207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27565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Redesigning</a:t>
            </a:r>
            <a:r>
              <a:rPr lang="es-CL" dirty="0"/>
              <a:t> </a:t>
            </a:r>
            <a:r>
              <a:rPr lang="es-CL" b="1" dirty="0" err="1">
                <a:solidFill>
                  <a:srgbClr val="C00000"/>
                </a:solidFill>
              </a:rPr>
              <a:t>Game</a:t>
            </a:r>
            <a:r>
              <a:rPr lang="es-CL" b="1" dirty="0">
                <a:solidFill>
                  <a:srgbClr val="C00000"/>
                </a:solidFill>
              </a:rPr>
              <a:t> </a:t>
            </a:r>
            <a:r>
              <a:rPr lang="es-CL" b="1" dirty="0" err="1">
                <a:solidFill>
                  <a:srgbClr val="C00000"/>
                </a:solidFill>
              </a:rPr>
              <a:t>class</a:t>
            </a:r>
            <a:endParaRPr lang="es-CL" b="1" dirty="0">
              <a:solidFill>
                <a:srgbClr val="C00000"/>
              </a:solidFill>
            </a:endParaRPr>
          </a:p>
        </p:txBody>
      </p:sp>
      <p:sp>
        <p:nvSpPr>
          <p:cNvPr id="3" name="2 Rectángulo"/>
          <p:cNvSpPr/>
          <p:nvPr/>
        </p:nvSpPr>
        <p:spPr>
          <a:xfrm>
            <a:off x="966623" y="1647169"/>
            <a:ext cx="10941598" cy="5139869"/>
          </a:xfrm>
          <a:prstGeom prst="rect">
            <a:avLst/>
          </a:prstGeom>
        </p:spPr>
        <p:txBody>
          <a:bodyPr wrap="square">
            <a:spAutoFit/>
          </a:bodyPr>
          <a:lstStyle/>
          <a:p>
            <a:pPr marL="285750" indent="-285750">
              <a:buFont typeface="Arial" panose="020B0604020202020204" pitchFamily="34" charset="0"/>
              <a:buChar char="•"/>
            </a:pPr>
            <a:r>
              <a:rPr lang="en-US" sz="2800" dirty="0"/>
              <a:t>Now we need to change the Game class as well.</a:t>
            </a:r>
          </a:p>
          <a:p>
            <a:pPr marL="285750" indent="-285750">
              <a:buFont typeface="Arial" panose="020B0604020202020204" pitchFamily="34" charset="0"/>
              <a:buChar char="•"/>
            </a:pPr>
            <a:r>
              <a:rPr lang="en-US" sz="2800" dirty="0"/>
              <a:t>Wherever an exit variable was accessed, we now use the accessor method.</a:t>
            </a:r>
          </a:p>
          <a:p>
            <a:pPr marL="285750" indent="-285750">
              <a:buFont typeface="Arial" panose="020B0604020202020204" pitchFamily="34" charset="0"/>
              <a:buChar char="•"/>
            </a:pPr>
            <a:r>
              <a:rPr lang="en-US" sz="2800" dirty="0"/>
              <a:t>I</a:t>
            </a:r>
            <a:r>
              <a:rPr lang="es-CL" sz="2800" dirty="0" err="1"/>
              <a:t>nstead</a:t>
            </a:r>
            <a:r>
              <a:rPr lang="es-CL" sz="2800" dirty="0"/>
              <a:t> </a:t>
            </a:r>
            <a:r>
              <a:rPr lang="es-CL" sz="2800" dirty="0" err="1"/>
              <a:t>of</a:t>
            </a:r>
            <a:endParaRPr lang="es-CL" sz="2800" dirty="0"/>
          </a:p>
          <a:p>
            <a:r>
              <a:rPr lang="es-CL" sz="2400" b="1" dirty="0">
                <a:solidFill>
                  <a:srgbClr val="FF9900"/>
                </a:solidFill>
                <a:latin typeface="Courier New" pitchFamily="49" charset="0"/>
                <a:cs typeface="Courier New" pitchFamily="49" charset="0"/>
              </a:rPr>
              <a:t>          </a:t>
            </a:r>
            <a:r>
              <a:rPr lang="es-CL" sz="2400" b="1" dirty="0" err="1">
                <a:latin typeface="Courier New" pitchFamily="49" charset="0"/>
                <a:cs typeface="Courier New" pitchFamily="49" charset="0"/>
              </a:rPr>
              <a:t>nextRoom</a:t>
            </a:r>
            <a:r>
              <a:rPr lang="es-CL" sz="2400" b="1" dirty="0">
                <a:latin typeface="Courier New" pitchFamily="49" charset="0"/>
                <a:cs typeface="Courier New" pitchFamily="49" charset="0"/>
              </a:rPr>
              <a:t> = </a:t>
            </a:r>
            <a:r>
              <a:rPr lang="es-CL" sz="2400" b="1" dirty="0" err="1">
                <a:latin typeface="Courier New" pitchFamily="49" charset="0"/>
                <a:cs typeface="Courier New" pitchFamily="49" charset="0"/>
              </a:rPr>
              <a:t>currentRoom.eastExit</a:t>
            </a:r>
            <a:r>
              <a:rPr lang="es-CL" sz="2400" b="1" dirty="0">
                <a:latin typeface="Courier New" pitchFamily="49" charset="0"/>
                <a:cs typeface="Courier New" pitchFamily="49" charset="0"/>
              </a:rPr>
              <a:t>;</a:t>
            </a:r>
          </a:p>
          <a:p>
            <a:endParaRPr lang="es-CL" sz="2400" b="1" dirty="0">
              <a:solidFill>
                <a:srgbClr val="FF9900"/>
              </a:solidFill>
              <a:latin typeface="Courier New" pitchFamily="49" charset="0"/>
              <a:cs typeface="Courier New" pitchFamily="49" charset="0"/>
            </a:endParaRPr>
          </a:p>
          <a:p>
            <a:r>
              <a:rPr lang="es-CL" sz="2800" dirty="0"/>
              <a:t>      </a:t>
            </a:r>
            <a:r>
              <a:rPr lang="es-CL" sz="2800" dirty="0" err="1"/>
              <a:t>we</a:t>
            </a:r>
            <a:r>
              <a:rPr lang="es-CL" sz="2800" dirty="0"/>
              <a:t> </a:t>
            </a:r>
            <a:r>
              <a:rPr lang="es-CL" sz="2800" dirty="0" err="1"/>
              <a:t>now</a:t>
            </a:r>
            <a:r>
              <a:rPr lang="es-CL" sz="2800" dirty="0"/>
              <a:t> can </a:t>
            </a:r>
            <a:r>
              <a:rPr lang="es-CL" sz="2800" dirty="0" err="1"/>
              <a:t>write</a:t>
            </a:r>
            <a:endParaRPr lang="es-CL" sz="2800" dirty="0"/>
          </a:p>
          <a:p>
            <a:endParaRPr lang="es-CL" sz="2800" dirty="0"/>
          </a:p>
          <a:p>
            <a:r>
              <a:rPr lang="es-CL" sz="2400" b="1" dirty="0">
                <a:solidFill>
                  <a:srgbClr val="FF9900"/>
                </a:solidFill>
                <a:latin typeface="Courier New" pitchFamily="49" charset="0"/>
                <a:cs typeface="Courier New" pitchFamily="49" charset="0"/>
              </a:rPr>
              <a:t>          </a:t>
            </a:r>
            <a:r>
              <a:rPr lang="es-CL" sz="2400" b="1" dirty="0" err="1">
                <a:latin typeface="Courier New" pitchFamily="49" charset="0"/>
                <a:cs typeface="Courier New" pitchFamily="49" charset="0"/>
              </a:rPr>
              <a:t>nextRoom</a:t>
            </a:r>
            <a:r>
              <a:rPr lang="es-CL" sz="2400" b="1" dirty="0">
                <a:latin typeface="Courier New" pitchFamily="49" charset="0"/>
                <a:cs typeface="Courier New" pitchFamily="49" charset="0"/>
              </a:rPr>
              <a:t> = </a:t>
            </a:r>
            <a:r>
              <a:rPr lang="es-CL" sz="2400" b="1" dirty="0" err="1">
                <a:latin typeface="Courier New" pitchFamily="49" charset="0"/>
                <a:cs typeface="Courier New" pitchFamily="49" charset="0"/>
              </a:rPr>
              <a:t>currentRoom.getExit</a:t>
            </a:r>
            <a:r>
              <a:rPr lang="es-CL" sz="2400" b="1" dirty="0">
                <a:latin typeface="Courier New" pitchFamily="49" charset="0"/>
                <a:cs typeface="Courier New" pitchFamily="49" charset="0"/>
              </a:rPr>
              <a:t>("</a:t>
            </a:r>
            <a:r>
              <a:rPr lang="es-CL" sz="2400" b="1" dirty="0" err="1">
                <a:latin typeface="Courier New" pitchFamily="49" charset="0"/>
                <a:cs typeface="Courier New" pitchFamily="49" charset="0"/>
              </a:rPr>
              <a:t>east</a:t>
            </a:r>
            <a:r>
              <a:rPr lang="es-CL" sz="2400" b="1" dirty="0">
                <a:latin typeface="Courier New" pitchFamily="49" charset="0"/>
                <a:cs typeface="Courier New" pitchFamily="49" charset="0"/>
              </a:rPr>
              <a:t>"); </a:t>
            </a:r>
          </a:p>
          <a:p>
            <a:pPr marL="342900" indent="-342900">
              <a:spcAft>
                <a:spcPts val="1200"/>
              </a:spcAft>
              <a:buClr>
                <a:schemeClr val="tx1">
                  <a:lumMod val="75000"/>
                  <a:lumOff val="25000"/>
                </a:schemeClr>
              </a:buClr>
              <a:buFont typeface="Arial" pitchFamily="34" charset="0"/>
              <a:buChar char="•"/>
            </a:pPr>
            <a:endParaRPr lang="es-CL" sz="2800" dirty="0"/>
          </a:p>
          <a:p>
            <a:pPr marL="342900" indent="-342900">
              <a:spcAft>
                <a:spcPts val="1200"/>
              </a:spcAft>
              <a:buClr>
                <a:schemeClr val="tx1">
                  <a:lumMod val="75000"/>
                  <a:lumOff val="25000"/>
                </a:schemeClr>
              </a:buClr>
              <a:buFont typeface="Arial" pitchFamily="34" charset="0"/>
              <a:buChar char="•"/>
            </a:pPr>
            <a:endParaRPr lang="es-CL" sz="2000" dirty="0"/>
          </a:p>
          <a:p>
            <a:pPr marL="342900" indent="-342900">
              <a:spcAft>
                <a:spcPts val="1200"/>
              </a:spcAft>
              <a:buClr>
                <a:schemeClr val="tx1">
                  <a:lumMod val="75000"/>
                  <a:lumOff val="25000"/>
                </a:schemeClr>
              </a:buClr>
            </a:pPr>
            <a:endParaRPr lang="es-CL" sz="2000" dirty="0"/>
          </a:p>
        </p:txBody>
      </p:sp>
      <p:sp>
        <p:nvSpPr>
          <p:cNvPr id="4" name="3 CuadroTexto"/>
          <p:cNvSpPr txBox="1"/>
          <p:nvPr/>
        </p:nvSpPr>
        <p:spPr>
          <a:xfrm>
            <a:off x="5246216" y="6123543"/>
            <a:ext cx="1699568" cy="369332"/>
          </a:xfrm>
          <a:prstGeom prst="rect">
            <a:avLst/>
          </a:prstGeom>
          <a:noFill/>
        </p:spPr>
        <p:txBody>
          <a:bodyPr wrap="none" rtlCol="0">
            <a:spAutoFit/>
          </a:bodyPr>
          <a:lstStyle/>
          <a:p>
            <a:r>
              <a:rPr lang="es-CL" dirty="0"/>
              <a:t>Can be </a:t>
            </a:r>
            <a:r>
              <a:rPr lang="es-CL" dirty="0" err="1"/>
              <a:t>anything</a:t>
            </a:r>
            <a:endParaRPr lang="es-CL" dirty="0"/>
          </a:p>
        </p:txBody>
      </p:sp>
      <p:cxnSp>
        <p:nvCxnSpPr>
          <p:cNvPr id="6" name="5 Conector recto de flecha"/>
          <p:cNvCxnSpPr/>
          <p:nvPr/>
        </p:nvCxnSpPr>
        <p:spPr>
          <a:xfrm flipV="1">
            <a:off x="7110829" y="5775201"/>
            <a:ext cx="1720416" cy="533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3753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Redesigning</a:t>
            </a:r>
            <a:r>
              <a:rPr lang="es-CL" dirty="0"/>
              <a:t> </a:t>
            </a:r>
            <a:r>
              <a:rPr lang="es-CL" b="1" dirty="0" err="1">
                <a:solidFill>
                  <a:srgbClr val="C00000"/>
                </a:solidFill>
              </a:rPr>
              <a:t>goRoom</a:t>
            </a:r>
            <a:endParaRPr lang="es-CL" b="1" dirty="0">
              <a:solidFill>
                <a:srgbClr val="C00000"/>
              </a:solidFill>
            </a:endParaRPr>
          </a:p>
        </p:txBody>
      </p:sp>
      <p:sp>
        <p:nvSpPr>
          <p:cNvPr id="3" name="2 Rectángulo"/>
          <p:cNvSpPr/>
          <p:nvPr/>
        </p:nvSpPr>
        <p:spPr>
          <a:xfrm>
            <a:off x="838200" y="1481959"/>
            <a:ext cx="9259615" cy="5170646"/>
          </a:xfrm>
          <a:prstGeom prst="rect">
            <a:avLst/>
          </a:prstGeom>
        </p:spPr>
        <p:txBody>
          <a:bodyPr wrap="square">
            <a:spAutoFit/>
          </a:bodyPr>
          <a:lstStyle/>
          <a:p>
            <a:r>
              <a:rPr lang="en-US" sz="2000" dirty="0"/>
              <a:t>Another advantage: In the </a:t>
            </a:r>
            <a:r>
              <a:rPr lang="en-US" sz="2000" dirty="0" err="1"/>
              <a:t>goRoom</a:t>
            </a:r>
            <a:r>
              <a:rPr lang="en-US" sz="2000" dirty="0"/>
              <a:t> method, the replacement will result in  </a:t>
            </a:r>
          </a:p>
          <a:p>
            <a:endParaRPr lang="en-US" sz="2000" dirty="0"/>
          </a:p>
          <a:p>
            <a:r>
              <a:rPr lang="es-CL" b="1" dirty="0" err="1">
                <a:solidFill>
                  <a:srgbClr val="FF9900"/>
                </a:solidFill>
                <a:latin typeface="Courier New" pitchFamily="49" charset="0"/>
                <a:cs typeface="Courier New" pitchFamily="49" charset="0"/>
              </a:rPr>
              <a:t>Room</a:t>
            </a:r>
            <a:r>
              <a:rPr lang="es-CL" b="1" dirty="0">
                <a:solidFill>
                  <a:srgbClr val="FF9900"/>
                </a:solidFill>
                <a:latin typeface="Courier New" pitchFamily="49" charset="0"/>
                <a:cs typeface="Courier New" pitchFamily="49" charset="0"/>
              </a:rPr>
              <a:t> </a:t>
            </a:r>
            <a:r>
              <a:rPr lang="es-CL" b="1" dirty="0" err="1">
                <a:solidFill>
                  <a:srgbClr val="FF9900"/>
                </a:solidFill>
                <a:latin typeface="Courier New" pitchFamily="49" charset="0"/>
                <a:cs typeface="Courier New" pitchFamily="49" charset="0"/>
              </a:rPr>
              <a:t>nextRoom</a:t>
            </a:r>
            <a:r>
              <a:rPr lang="es-CL" b="1" dirty="0">
                <a:solidFill>
                  <a:srgbClr val="FF9900"/>
                </a:solidFill>
                <a:latin typeface="Courier New" pitchFamily="49" charset="0"/>
                <a:cs typeface="Courier New" pitchFamily="49" charset="0"/>
              </a:rPr>
              <a:t> = </a:t>
            </a:r>
            <a:r>
              <a:rPr lang="es-CL" b="1" dirty="0" err="1">
                <a:solidFill>
                  <a:srgbClr val="FF9900"/>
                </a:solidFill>
                <a:latin typeface="Courier New" pitchFamily="49" charset="0"/>
                <a:cs typeface="Courier New" pitchFamily="49" charset="0"/>
              </a:rPr>
              <a:t>null</a:t>
            </a:r>
            <a:r>
              <a:rPr lang="es-CL" b="1" dirty="0">
                <a:solidFill>
                  <a:srgbClr val="FF9900"/>
                </a:solidFill>
                <a:latin typeface="Courier New" pitchFamily="49" charset="0"/>
                <a:cs typeface="Courier New" pitchFamily="49" charset="0"/>
              </a:rPr>
              <a:t>;</a:t>
            </a:r>
          </a:p>
          <a:p>
            <a:r>
              <a:rPr lang="es-CL" b="1" dirty="0" err="1">
                <a:solidFill>
                  <a:srgbClr val="FF9900"/>
                </a:solidFill>
                <a:latin typeface="Courier New" pitchFamily="49" charset="0"/>
                <a:cs typeface="Courier New" pitchFamily="49" charset="0"/>
              </a:rPr>
              <a:t>if</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direction.equals</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north</a:t>
            </a:r>
            <a:r>
              <a:rPr lang="es-CL" b="1" dirty="0">
                <a:solidFill>
                  <a:srgbClr val="FF9900"/>
                </a:solidFill>
                <a:latin typeface="Courier New" pitchFamily="49" charset="0"/>
                <a:cs typeface="Courier New" pitchFamily="49" charset="0"/>
              </a:rPr>
              <a:t>")) {</a:t>
            </a:r>
          </a:p>
          <a:p>
            <a:r>
              <a:rPr lang="es-CL" b="1" dirty="0">
                <a:solidFill>
                  <a:srgbClr val="FF9900"/>
                </a:solidFill>
                <a:latin typeface="Courier New" pitchFamily="49" charset="0"/>
                <a:cs typeface="Courier New" pitchFamily="49" charset="0"/>
              </a:rPr>
              <a:t>   </a:t>
            </a:r>
            <a:r>
              <a:rPr lang="es-CL" b="1" dirty="0" err="1">
                <a:solidFill>
                  <a:srgbClr val="FF9900"/>
                </a:solidFill>
                <a:latin typeface="Courier New" pitchFamily="49" charset="0"/>
                <a:cs typeface="Courier New" pitchFamily="49" charset="0"/>
              </a:rPr>
              <a:t>nextRoom</a:t>
            </a:r>
            <a:r>
              <a:rPr lang="es-CL" b="1" dirty="0">
                <a:solidFill>
                  <a:srgbClr val="FF9900"/>
                </a:solidFill>
                <a:latin typeface="Courier New" pitchFamily="49" charset="0"/>
                <a:cs typeface="Courier New" pitchFamily="49" charset="0"/>
              </a:rPr>
              <a:t> = </a:t>
            </a:r>
            <a:r>
              <a:rPr lang="es-CL" b="1" dirty="0" err="1">
                <a:solidFill>
                  <a:srgbClr val="FF9900"/>
                </a:solidFill>
                <a:latin typeface="Courier New" pitchFamily="49" charset="0"/>
                <a:cs typeface="Courier New" pitchFamily="49" charset="0"/>
              </a:rPr>
              <a:t>currentRoom.getExit</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north</a:t>
            </a:r>
            <a:r>
              <a:rPr lang="es-CL" b="1" dirty="0">
                <a:solidFill>
                  <a:srgbClr val="FF9900"/>
                </a:solidFill>
                <a:latin typeface="Courier New" pitchFamily="49" charset="0"/>
                <a:cs typeface="Courier New" pitchFamily="49" charset="0"/>
              </a:rPr>
              <a:t>");</a:t>
            </a:r>
          </a:p>
          <a:p>
            <a:r>
              <a:rPr lang="es-CL" b="1" dirty="0">
                <a:solidFill>
                  <a:srgbClr val="FF9900"/>
                </a:solidFill>
                <a:latin typeface="Courier New" pitchFamily="49" charset="0"/>
                <a:cs typeface="Courier New" pitchFamily="49" charset="0"/>
              </a:rPr>
              <a:t>}</a:t>
            </a:r>
          </a:p>
          <a:p>
            <a:r>
              <a:rPr lang="es-CL" b="1" dirty="0" err="1">
                <a:solidFill>
                  <a:srgbClr val="FF9900"/>
                </a:solidFill>
                <a:latin typeface="Courier New" pitchFamily="49" charset="0"/>
                <a:cs typeface="Courier New" pitchFamily="49" charset="0"/>
              </a:rPr>
              <a:t>if</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direction.equals</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east</a:t>
            </a:r>
            <a:r>
              <a:rPr lang="es-CL" b="1" dirty="0">
                <a:solidFill>
                  <a:srgbClr val="FF9900"/>
                </a:solidFill>
                <a:latin typeface="Courier New" pitchFamily="49" charset="0"/>
                <a:cs typeface="Courier New" pitchFamily="49" charset="0"/>
              </a:rPr>
              <a:t>")) {</a:t>
            </a:r>
          </a:p>
          <a:p>
            <a:r>
              <a:rPr lang="es-CL" b="1" dirty="0">
                <a:solidFill>
                  <a:srgbClr val="FF9900"/>
                </a:solidFill>
                <a:latin typeface="Courier New" pitchFamily="49" charset="0"/>
                <a:cs typeface="Courier New" pitchFamily="49" charset="0"/>
              </a:rPr>
              <a:t>   </a:t>
            </a:r>
            <a:r>
              <a:rPr lang="es-CL" b="1" dirty="0" err="1">
                <a:solidFill>
                  <a:srgbClr val="FF9900"/>
                </a:solidFill>
                <a:latin typeface="Courier New" pitchFamily="49" charset="0"/>
                <a:cs typeface="Courier New" pitchFamily="49" charset="0"/>
              </a:rPr>
              <a:t>nextRoom</a:t>
            </a:r>
            <a:r>
              <a:rPr lang="es-CL" b="1" dirty="0">
                <a:solidFill>
                  <a:srgbClr val="FF9900"/>
                </a:solidFill>
                <a:latin typeface="Courier New" pitchFamily="49" charset="0"/>
                <a:cs typeface="Courier New" pitchFamily="49" charset="0"/>
              </a:rPr>
              <a:t> = </a:t>
            </a:r>
            <a:r>
              <a:rPr lang="es-CL" b="1" dirty="0" err="1">
                <a:solidFill>
                  <a:srgbClr val="FF9900"/>
                </a:solidFill>
                <a:latin typeface="Courier New" pitchFamily="49" charset="0"/>
                <a:cs typeface="Courier New" pitchFamily="49" charset="0"/>
              </a:rPr>
              <a:t>currentRoom.getExit</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east</a:t>
            </a:r>
            <a:r>
              <a:rPr lang="es-CL" b="1" dirty="0">
                <a:solidFill>
                  <a:srgbClr val="FF9900"/>
                </a:solidFill>
                <a:latin typeface="Courier New" pitchFamily="49" charset="0"/>
                <a:cs typeface="Courier New" pitchFamily="49" charset="0"/>
              </a:rPr>
              <a:t>");</a:t>
            </a:r>
          </a:p>
          <a:p>
            <a:r>
              <a:rPr lang="es-CL" b="1" dirty="0">
                <a:solidFill>
                  <a:srgbClr val="FF9900"/>
                </a:solidFill>
                <a:latin typeface="Courier New" pitchFamily="49" charset="0"/>
                <a:cs typeface="Courier New" pitchFamily="49" charset="0"/>
              </a:rPr>
              <a:t>}</a:t>
            </a:r>
          </a:p>
          <a:p>
            <a:r>
              <a:rPr lang="es-CL" b="1" dirty="0" err="1">
                <a:solidFill>
                  <a:srgbClr val="FF9900"/>
                </a:solidFill>
                <a:latin typeface="Courier New" pitchFamily="49" charset="0"/>
                <a:cs typeface="Courier New" pitchFamily="49" charset="0"/>
              </a:rPr>
              <a:t>if</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direction.equals</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south</a:t>
            </a:r>
            <a:r>
              <a:rPr lang="es-CL" b="1" dirty="0">
                <a:solidFill>
                  <a:srgbClr val="FF9900"/>
                </a:solidFill>
                <a:latin typeface="Courier New" pitchFamily="49" charset="0"/>
                <a:cs typeface="Courier New" pitchFamily="49" charset="0"/>
              </a:rPr>
              <a:t>")) {</a:t>
            </a:r>
          </a:p>
          <a:p>
            <a:r>
              <a:rPr lang="es-CL" b="1" dirty="0">
                <a:solidFill>
                  <a:srgbClr val="FF9900"/>
                </a:solidFill>
                <a:latin typeface="Courier New" pitchFamily="49" charset="0"/>
                <a:cs typeface="Courier New" pitchFamily="49" charset="0"/>
              </a:rPr>
              <a:t>   </a:t>
            </a:r>
            <a:r>
              <a:rPr lang="es-CL" b="1" dirty="0" err="1">
                <a:solidFill>
                  <a:srgbClr val="FF9900"/>
                </a:solidFill>
                <a:latin typeface="Courier New" pitchFamily="49" charset="0"/>
                <a:cs typeface="Courier New" pitchFamily="49" charset="0"/>
              </a:rPr>
              <a:t>nextRoom</a:t>
            </a:r>
            <a:r>
              <a:rPr lang="es-CL" b="1" dirty="0">
                <a:solidFill>
                  <a:srgbClr val="FF9900"/>
                </a:solidFill>
                <a:latin typeface="Courier New" pitchFamily="49" charset="0"/>
                <a:cs typeface="Courier New" pitchFamily="49" charset="0"/>
              </a:rPr>
              <a:t> = </a:t>
            </a:r>
            <a:r>
              <a:rPr lang="es-CL" b="1" dirty="0" err="1">
                <a:solidFill>
                  <a:srgbClr val="FF9900"/>
                </a:solidFill>
                <a:latin typeface="Courier New" pitchFamily="49" charset="0"/>
                <a:cs typeface="Courier New" pitchFamily="49" charset="0"/>
              </a:rPr>
              <a:t>currentRoom.getExit</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south</a:t>
            </a:r>
            <a:r>
              <a:rPr lang="es-CL" b="1" dirty="0">
                <a:solidFill>
                  <a:srgbClr val="FF9900"/>
                </a:solidFill>
                <a:latin typeface="Courier New" pitchFamily="49" charset="0"/>
                <a:cs typeface="Courier New" pitchFamily="49" charset="0"/>
              </a:rPr>
              <a:t>");</a:t>
            </a:r>
          </a:p>
          <a:p>
            <a:r>
              <a:rPr lang="es-CL" b="1" dirty="0">
                <a:solidFill>
                  <a:srgbClr val="FF9900"/>
                </a:solidFill>
                <a:latin typeface="Courier New" pitchFamily="49" charset="0"/>
                <a:cs typeface="Courier New" pitchFamily="49" charset="0"/>
              </a:rPr>
              <a:t>}</a:t>
            </a:r>
          </a:p>
          <a:p>
            <a:r>
              <a:rPr lang="es-CL" b="1" dirty="0" err="1">
                <a:solidFill>
                  <a:srgbClr val="FF9900"/>
                </a:solidFill>
                <a:latin typeface="Courier New" pitchFamily="49" charset="0"/>
                <a:cs typeface="Courier New" pitchFamily="49" charset="0"/>
              </a:rPr>
              <a:t>if</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direction.equals</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west</a:t>
            </a:r>
            <a:r>
              <a:rPr lang="es-CL" b="1" dirty="0">
                <a:solidFill>
                  <a:srgbClr val="FF9900"/>
                </a:solidFill>
                <a:latin typeface="Courier New" pitchFamily="49" charset="0"/>
                <a:cs typeface="Courier New" pitchFamily="49" charset="0"/>
              </a:rPr>
              <a:t>")) {</a:t>
            </a:r>
          </a:p>
          <a:p>
            <a:r>
              <a:rPr lang="es-CL" b="1" dirty="0">
                <a:solidFill>
                  <a:srgbClr val="FF9900"/>
                </a:solidFill>
                <a:latin typeface="Courier New" pitchFamily="49" charset="0"/>
                <a:cs typeface="Courier New" pitchFamily="49" charset="0"/>
              </a:rPr>
              <a:t>  </a:t>
            </a:r>
            <a:r>
              <a:rPr lang="es-CL" b="1" dirty="0" err="1">
                <a:solidFill>
                  <a:srgbClr val="FF9900"/>
                </a:solidFill>
                <a:latin typeface="Courier New" pitchFamily="49" charset="0"/>
                <a:cs typeface="Courier New" pitchFamily="49" charset="0"/>
              </a:rPr>
              <a:t>nextRoom</a:t>
            </a:r>
            <a:r>
              <a:rPr lang="es-CL" b="1" dirty="0">
                <a:solidFill>
                  <a:srgbClr val="FF9900"/>
                </a:solidFill>
                <a:latin typeface="Courier New" pitchFamily="49" charset="0"/>
                <a:cs typeface="Courier New" pitchFamily="49" charset="0"/>
              </a:rPr>
              <a:t> = </a:t>
            </a:r>
            <a:r>
              <a:rPr lang="es-CL" b="1" dirty="0" err="1">
                <a:solidFill>
                  <a:srgbClr val="FF9900"/>
                </a:solidFill>
                <a:latin typeface="Courier New" pitchFamily="49" charset="0"/>
                <a:cs typeface="Courier New" pitchFamily="49" charset="0"/>
              </a:rPr>
              <a:t>currentRoom.getExit</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west</a:t>
            </a:r>
            <a:r>
              <a:rPr lang="es-CL" b="1" dirty="0">
                <a:solidFill>
                  <a:srgbClr val="FF9900"/>
                </a:solidFill>
                <a:latin typeface="Courier New" pitchFamily="49" charset="0"/>
                <a:cs typeface="Courier New" pitchFamily="49" charset="0"/>
              </a:rPr>
              <a:t>");</a:t>
            </a:r>
          </a:p>
          <a:p>
            <a:r>
              <a:rPr lang="es-CL" b="1" dirty="0">
                <a:solidFill>
                  <a:srgbClr val="FF9900"/>
                </a:solidFill>
                <a:latin typeface="Courier New" pitchFamily="49" charset="0"/>
                <a:cs typeface="Courier New" pitchFamily="49" charset="0"/>
              </a:rPr>
              <a:t>}</a:t>
            </a:r>
          </a:p>
          <a:p>
            <a:r>
              <a:rPr lang="en-US" sz="2000" dirty="0"/>
              <a:t>Instead, this whole code segment can now be replaced with:</a:t>
            </a:r>
          </a:p>
          <a:p>
            <a:r>
              <a:rPr lang="es-CL" b="1" dirty="0" err="1">
                <a:solidFill>
                  <a:srgbClr val="FF9900"/>
                </a:solidFill>
                <a:latin typeface="Courier New" pitchFamily="49" charset="0"/>
                <a:cs typeface="Courier New" pitchFamily="49" charset="0"/>
              </a:rPr>
              <a:t>Room</a:t>
            </a:r>
            <a:r>
              <a:rPr lang="es-CL" b="1" dirty="0">
                <a:solidFill>
                  <a:srgbClr val="FF9900"/>
                </a:solidFill>
                <a:latin typeface="Courier New" pitchFamily="49" charset="0"/>
                <a:cs typeface="Courier New" pitchFamily="49" charset="0"/>
              </a:rPr>
              <a:t> </a:t>
            </a:r>
            <a:r>
              <a:rPr lang="es-CL" b="1" dirty="0" err="1">
                <a:solidFill>
                  <a:srgbClr val="FF9900"/>
                </a:solidFill>
                <a:latin typeface="Courier New" pitchFamily="49" charset="0"/>
                <a:cs typeface="Courier New" pitchFamily="49" charset="0"/>
              </a:rPr>
              <a:t>nextRoom</a:t>
            </a:r>
            <a:r>
              <a:rPr lang="es-CL" b="1" dirty="0">
                <a:solidFill>
                  <a:srgbClr val="FF9900"/>
                </a:solidFill>
                <a:latin typeface="Courier New" pitchFamily="49" charset="0"/>
                <a:cs typeface="Courier New" pitchFamily="49" charset="0"/>
              </a:rPr>
              <a:t> = </a:t>
            </a:r>
            <a:r>
              <a:rPr lang="es-CL" b="1" dirty="0" err="1">
                <a:solidFill>
                  <a:srgbClr val="FF9900"/>
                </a:solidFill>
                <a:latin typeface="Courier New" pitchFamily="49" charset="0"/>
                <a:cs typeface="Courier New" pitchFamily="49" charset="0"/>
              </a:rPr>
              <a:t>currentRoom.getExit</a:t>
            </a:r>
            <a:r>
              <a:rPr lang="es-CL" b="1" dirty="0">
                <a:solidFill>
                  <a:srgbClr val="FF9900"/>
                </a:solidFill>
                <a:latin typeface="Courier New" pitchFamily="49" charset="0"/>
                <a:cs typeface="Courier New" pitchFamily="49" charset="0"/>
              </a:rPr>
              <a:t>(</a:t>
            </a:r>
            <a:r>
              <a:rPr lang="es-CL" b="1" dirty="0" err="1">
                <a:solidFill>
                  <a:srgbClr val="FF9900"/>
                </a:solidFill>
                <a:latin typeface="Courier New" pitchFamily="49" charset="0"/>
                <a:cs typeface="Courier New" pitchFamily="49" charset="0"/>
              </a:rPr>
              <a:t>direction</a:t>
            </a:r>
            <a:r>
              <a:rPr lang="es-CL" b="1" dirty="0">
                <a:solidFill>
                  <a:srgbClr val="FF9900"/>
                </a:solidFill>
                <a:latin typeface="Courier New" pitchFamily="49" charset="0"/>
                <a:cs typeface="Courier New" pitchFamily="49" charset="0"/>
              </a:rPr>
              <a:t>);</a:t>
            </a:r>
          </a:p>
          <a:p>
            <a:pPr marL="342900" indent="-342900">
              <a:spcAft>
                <a:spcPts val="1200"/>
              </a:spcAft>
              <a:buClr>
                <a:schemeClr val="tx1">
                  <a:lumMod val="75000"/>
                  <a:lumOff val="25000"/>
                </a:schemeClr>
              </a:buClr>
            </a:pPr>
            <a:endParaRPr lang="es-CL" sz="2000" dirty="0"/>
          </a:p>
        </p:txBody>
      </p:sp>
    </p:spTree>
    <p:extLst>
      <p:ext uri="{BB962C8B-B14F-4D97-AF65-F5344CB8AC3E}">
        <p14:creationId xmlns:p14="http://schemas.microsoft.com/office/powerpoint/2010/main" val="25861560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890588" y="28984"/>
            <a:ext cx="10515600" cy="1325563"/>
          </a:xfrm>
        </p:spPr>
        <p:txBody>
          <a:bodyPr>
            <a:normAutofit/>
          </a:bodyPr>
          <a:lstStyle/>
          <a:p>
            <a:r>
              <a:rPr lang="es-CL" b="1" dirty="0">
                <a:solidFill>
                  <a:srgbClr val="C00000"/>
                </a:solidFill>
              </a:rPr>
              <a:t>Introduce </a:t>
            </a:r>
            <a:r>
              <a:rPr lang="es-CL" b="1" dirty="0" err="1">
                <a:solidFill>
                  <a:srgbClr val="C00000"/>
                </a:solidFill>
              </a:rPr>
              <a:t>the</a:t>
            </a:r>
            <a:r>
              <a:rPr lang="es-CL" b="1" dirty="0">
                <a:solidFill>
                  <a:srgbClr val="C00000"/>
                </a:solidFill>
              </a:rPr>
              <a:t> </a:t>
            </a:r>
            <a:r>
              <a:rPr lang="es-CL" b="1" dirty="0" err="1">
                <a:solidFill>
                  <a:srgbClr val="C00000"/>
                </a:solidFill>
              </a:rPr>
              <a:t>HashMap</a:t>
            </a:r>
            <a:r>
              <a:rPr lang="es-CL" b="1" dirty="0">
                <a:solidFill>
                  <a:srgbClr val="C00000"/>
                </a:solidFill>
              </a:rPr>
              <a:t> in </a:t>
            </a:r>
            <a:r>
              <a:rPr lang="es-CL" b="1" dirty="0" err="1">
                <a:solidFill>
                  <a:srgbClr val="C00000"/>
                </a:solidFill>
              </a:rPr>
              <a:t>class</a:t>
            </a:r>
            <a:r>
              <a:rPr lang="es-CL" b="1" dirty="0">
                <a:solidFill>
                  <a:srgbClr val="C00000"/>
                </a:solidFill>
              </a:rPr>
              <a:t> </a:t>
            </a:r>
            <a:r>
              <a:rPr lang="es-CL" b="1" dirty="0" err="1">
                <a:solidFill>
                  <a:srgbClr val="C00000"/>
                </a:solidFill>
              </a:rPr>
              <a:t>Room</a:t>
            </a:r>
            <a:r>
              <a:rPr lang="es-CL" b="1" dirty="0">
                <a:solidFill>
                  <a:srgbClr val="C00000"/>
                </a:solidFill>
              </a:rPr>
              <a:t> (1)</a:t>
            </a: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781" y="1224374"/>
            <a:ext cx="8673644" cy="52998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35221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n-US" b="1">
                <a:solidFill>
                  <a:srgbClr val="C00000"/>
                </a:solidFill>
              </a:rPr>
              <a:t>Code Example: Composition in Java</a:t>
            </a:r>
            <a:br>
              <a:rPr lang="en-US" b="1">
                <a:solidFill>
                  <a:srgbClr val="C00000"/>
                </a:solidFill>
              </a:rPr>
            </a:br>
            <a:endParaRPr lang="en-US" b="1">
              <a:solidFill>
                <a:srgbClr val="C00000"/>
              </a:solidFill>
            </a:endParaRPr>
          </a:p>
        </p:txBody>
      </p:sp>
      <p:sp>
        <p:nvSpPr>
          <p:cNvPr id="3" name="Marcador de contenido 2"/>
          <p:cNvSpPr>
            <a:spLocks noGrp="1"/>
          </p:cNvSpPr>
          <p:nvPr>
            <p:ph idx="1"/>
          </p:nvPr>
        </p:nvSpPr>
        <p:spPr>
          <a:xfrm>
            <a:off x="838200" y="1825625"/>
            <a:ext cx="5147821" cy="4351338"/>
          </a:xfrm>
        </p:spPr>
        <p:txBody>
          <a:bodyPr>
            <a:normAutofit fontScale="62500" lnSpcReduction="20000"/>
          </a:bodyPr>
          <a:lstStyle/>
          <a:p>
            <a:pPr marL="0" indent="0">
              <a:buNone/>
            </a:pPr>
            <a:r>
              <a:rPr lang="en-US"/>
              <a:t>class Engine {</a:t>
            </a:r>
          </a:p>
          <a:p>
            <a:pPr marL="0" indent="0">
              <a:buNone/>
            </a:pPr>
            <a:r>
              <a:rPr lang="en-US"/>
              <a:t>    public void start() {</a:t>
            </a:r>
          </a:p>
          <a:p>
            <a:pPr marL="0" indent="0">
              <a:buNone/>
            </a:pPr>
            <a:r>
              <a:rPr lang="en-US"/>
              <a:t>        System.out.println("Engine starts...");</a:t>
            </a:r>
          </a:p>
          <a:p>
            <a:pPr marL="0" indent="0">
              <a:buNone/>
            </a:pPr>
            <a:r>
              <a:rPr lang="en-US"/>
              <a:t>    }</a:t>
            </a:r>
          </a:p>
          <a:p>
            <a:pPr marL="0" indent="0">
              <a:buNone/>
            </a:pPr>
            <a:r>
              <a:rPr lang="en-US"/>
              <a:t>}</a:t>
            </a:r>
          </a:p>
          <a:p>
            <a:pPr marL="0" indent="0">
              <a:buNone/>
            </a:pPr>
            <a:endParaRPr lang="en-US"/>
          </a:p>
          <a:p>
            <a:pPr marL="0" indent="0">
              <a:buNone/>
            </a:pPr>
            <a:endParaRPr lang="en-US"/>
          </a:p>
          <a:p>
            <a:pPr marL="0" indent="0">
              <a:buNone/>
            </a:pPr>
            <a:r>
              <a:rPr lang="en-US"/>
              <a:t>public class Main {</a:t>
            </a:r>
          </a:p>
          <a:p>
            <a:pPr marL="0" indent="0">
              <a:buNone/>
            </a:pPr>
            <a:r>
              <a:rPr lang="en-US"/>
              <a:t>    public static void main(String[] args) {</a:t>
            </a:r>
          </a:p>
          <a:p>
            <a:pPr marL="0" indent="0">
              <a:buNone/>
            </a:pPr>
            <a:r>
              <a:rPr lang="en-US"/>
              <a:t>        Car car = new Car();</a:t>
            </a:r>
          </a:p>
          <a:p>
            <a:pPr marL="0" indent="0">
              <a:buNone/>
            </a:pPr>
            <a:r>
              <a:rPr lang="en-US"/>
              <a:t>        car.drive();</a:t>
            </a:r>
          </a:p>
          <a:p>
            <a:pPr marL="0" indent="0">
              <a:buNone/>
            </a:pPr>
            <a:r>
              <a:rPr lang="en-US"/>
              <a:t>    }</a:t>
            </a:r>
          </a:p>
          <a:p>
            <a:pPr marL="0" indent="0">
              <a:buNone/>
            </a:pPr>
            <a:r>
              <a:rPr lang="en-US"/>
              <a:t>}</a:t>
            </a:r>
          </a:p>
          <a:p>
            <a:pPr marL="0" indent="0">
              <a:buNone/>
            </a:pPr>
            <a:endParaRPr lang="en-US"/>
          </a:p>
        </p:txBody>
      </p:sp>
      <p:sp>
        <p:nvSpPr>
          <p:cNvPr id="5" name="Rectángulo 4"/>
          <p:cNvSpPr/>
          <p:nvPr/>
        </p:nvSpPr>
        <p:spPr>
          <a:xfrm>
            <a:off x="5986021" y="1570011"/>
            <a:ext cx="6096000" cy="3416320"/>
          </a:xfrm>
          <a:prstGeom prst="rect">
            <a:avLst/>
          </a:prstGeom>
        </p:spPr>
        <p:txBody>
          <a:bodyPr>
            <a:spAutoFit/>
          </a:bodyPr>
          <a:lstStyle/>
          <a:p>
            <a:r>
              <a:rPr lang="en-US"/>
              <a:t>class Car {</a:t>
            </a:r>
          </a:p>
          <a:p>
            <a:r>
              <a:rPr lang="en-US"/>
              <a:t>    private Engine engine;</a:t>
            </a:r>
          </a:p>
          <a:p>
            <a:endParaRPr lang="en-US"/>
          </a:p>
          <a:p>
            <a:r>
              <a:rPr lang="en-US"/>
              <a:t>    public Car() {</a:t>
            </a:r>
          </a:p>
          <a:p>
            <a:r>
              <a:rPr lang="en-US"/>
              <a:t>        engine = new Engine();</a:t>
            </a:r>
          </a:p>
          <a:p>
            <a:r>
              <a:rPr lang="en-US"/>
              <a:t>    }</a:t>
            </a:r>
          </a:p>
          <a:p>
            <a:endParaRPr lang="en-US"/>
          </a:p>
          <a:p>
            <a:r>
              <a:rPr lang="en-US"/>
              <a:t>    public void drive() {</a:t>
            </a:r>
          </a:p>
          <a:p>
            <a:r>
              <a:rPr lang="en-US"/>
              <a:t>        engine.start();</a:t>
            </a:r>
          </a:p>
          <a:p>
            <a:r>
              <a:rPr lang="en-US"/>
              <a:t>        System.out.println("Car is driving...");</a:t>
            </a:r>
          </a:p>
          <a:p>
            <a:r>
              <a:rPr lang="en-US"/>
              <a:t>    }</a:t>
            </a:r>
          </a:p>
          <a:p>
            <a:r>
              <a:rPr lang="en-US"/>
              <a:t>}</a:t>
            </a:r>
          </a:p>
        </p:txBody>
      </p:sp>
    </p:spTree>
    <p:extLst>
      <p:ext uri="{BB962C8B-B14F-4D97-AF65-F5344CB8AC3E}">
        <p14:creationId xmlns:p14="http://schemas.microsoft.com/office/powerpoint/2010/main" val="3334094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68115" y="0"/>
            <a:ext cx="9557844" cy="1339850"/>
          </a:xfrm>
        </p:spPr>
        <p:txBody>
          <a:bodyPr>
            <a:normAutofit/>
          </a:bodyPr>
          <a:lstStyle/>
          <a:p>
            <a:r>
              <a:rPr lang="es-CL" b="1" dirty="0" err="1">
                <a:solidFill>
                  <a:srgbClr val="C00000"/>
                </a:solidFill>
              </a:rPr>
              <a:t>Introducing</a:t>
            </a:r>
            <a:r>
              <a:rPr lang="es-CL" b="1" dirty="0">
                <a:solidFill>
                  <a:srgbClr val="C00000"/>
                </a:solidFill>
              </a:rPr>
              <a:t> </a:t>
            </a:r>
            <a:r>
              <a:rPr lang="es-CL" b="1" dirty="0" err="1">
                <a:solidFill>
                  <a:srgbClr val="C00000"/>
                </a:solidFill>
              </a:rPr>
              <a:t>HashMap</a:t>
            </a:r>
            <a:r>
              <a:rPr lang="es-CL" b="1" dirty="0">
                <a:solidFill>
                  <a:srgbClr val="C00000"/>
                </a:solidFill>
              </a:rPr>
              <a:t> in </a:t>
            </a:r>
            <a:r>
              <a:rPr lang="es-CL" b="1" dirty="0" err="1">
                <a:solidFill>
                  <a:srgbClr val="C00000"/>
                </a:solidFill>
              </a:rPr>
              <a:t>Room</a:t>
            </a:r>
            <a:r>
              <a:rPr lang="es-CL" b="1" dirty="0">
                <a:solidFill>
                  <a:srgbClr val="C00000"/>
                </a:solidFill>
              </a:rPr>
              <a:t> (2)</a:t>
            </a: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0461"/>
          <a:stretch/>
        </p:blipFill>
        <p:spPr bwMode="auto">
          <a:xfrm>
            <a:off x="1363881" y="1426778"/>
            <a:ext cx="8547373" cy="47311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8149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14525" y="-102683"/>
            <a:ext cx="8362949" cy="1339850"/>
          </a:xfrm>
        </p:spPr>
        <p:txBody>
          <a:bodyPr>
            <a:normAutofit/>
          </a:bodyPr>
          <a:lstStyle/>
          <a:p>
            <a:r>
              <a:rPr lang="es-CL" b="1" dirty="0" err="1">
                <a:solidFill>
                  <a:srgbClr val="C00000"/>
                </a:solidFill>
              </a:rPr>
              <a:t>Introducing</a:t>
            </a:r>
            <a:r>
              <a:rPr lang="es-CL" b="1" dirty="0">
                <a:solidFill>
                  <a:srgbClr val="C00000"/>
                </a:solidFill>
              </a:rPr>
              <a:t> </a:t>
            </a:r>
            <a:r>
              <a:rPr lang="es-CL" b="1" dirty="0" err="1">
                <a:solidFill>
                  <a:srgbClr val="C00000"/>
                </a:solidFill>
              </a:rPr>
              <a:t>HashMap</a:t>
            </a:r>
            <a:r>
              <a:rPr lang="es-CL" b="1" dirty="0">
                <a:solidFill>
                  <a:srgbClr val="C00000"/>
                </a:solidFill>
              </a:rPr>
              <a:t> in </a:t>
            </a:r>
            <a:r>
              <a:rPr lang="es-CL" b="1" dirty="0" err="1">
                <a:solidFill>
                  <a:srgbClr val="C00000"/>
                </a:solidFill>
              </a:rPr>
              <a:t>Room</a:t>
            </a:r>
            <a:r>
              <a:rPr lang="es-CL" b="1" dirty="0">
                <a:solidFill>
                  <a:srgbClr val="C00000"/>
                </a:solidFill>
              </a:rPr>
              <a:t> (3)</a:t>
            </a: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4662" y="1352549"/>
            <a:ext cx="8814864" cy="48380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3831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CL" b="1" dirty="0" err="1">
                <a:solidFill>
                  <a:srgbClr val="C00000"/>
                </a:solidFill>
              </a:rPr>
              <a:t>Some</a:t>
            </a:r>
            <a:r>
              <a:rPr lang="es-CL" b="1" dirty="0">
                <a:solidFill>
                  <a:srgbClr val="C00000"/>
                </a:solidFill>
              </a:rPr>
              <a:t> </a:t>
            </a:r>
            <a:r>
              <a:rPr lang="es-CL" b="1" dirty="0" err="1">
                <a:solidFill>
                  <a:srgbClr val="C00000"/>
                </a:solidFill>
              </a:rPr>
              <a:t>thoughts</a:t>
            </a:r>
            <a:r>
              <a:rPr lang="es-CL" b="1" dirty="0">
                <a:solidFill>
                  <a:srgbClr val="C00000"/>
                </a:solidFill>
              </a:rPr>
              <a:t> </a:t>
            </a: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1187341" y="1578116"/>
            <a:ext cx="10058728" cy="4278094"/>
          </a:xfrm>
          <a:prstGeom prst="rect">
            <a:avLst/>
          </a:prstGeom>
        </p:spPr>
        <p:txBody>
          <a:bodyPr wrap="square">
            <a:spAutoFit/>
          </a:bodyPr>
          <a:lstStyle/>
          <a:p>
            <a:pPr marL="285750" indent="-285750">
              <a:spcAft>
                <a:spcPts val="600"/>
              </a:spcAft>
              <a:buFont typeface="Arial" panose="020B0604020202020204" pitchFamily="34" charset="0"/>
              <a:buChar char="•"/>
            </a:pPr>
            <a:r>
              <a:rPr lang="en-US" sz="2800" dirty="0"/>
              <a:t>We can make this change now without even checking whether anything will break elsewhere. </a:t>
            </a:r>
          </a:p>
          <a:p>
            <a:pPr marL="285750" indent="-285750">
              <a:spcAft>
                <a:spcPts val="600"/>
              </a:spcAft>
              <a:buFont typeface="Arial" panose="020B0604020202020204" pitchFamily="34" charset="0"/>
              <a:buChar char="•"/>
            </a:pPr>
            <a:r>
              <a:rPr lang="en-US" sz="2800" dirty="0"/>
              <a:t>We have changed only private aspects of the Room class, this change does not impact on other classes. </a:t>
            </a:r>
          </a:p>
          <a:p>
            <a:pPr marL="285750" indent="-285750">
              <a:spcAft>
                <a:spcPts val="600"/>
              </a:spcAft>
              <a:buFont typeface="Arial" panose="020B0604020202020204" pitchFamily="34" charset="0"/>
              <a:buChar char="•"/>
            </a:pPr>
            <a:r>
              <a:rPr lang="en-US" sz="2800" dirty="0"/>
              <a:t>The interface remains unchanged.</a:t>
            </a:r>
          </a:p>
          <a:p>
            <a:pPr marL="285750" indent="-285750">
              <a:spcAft>
                <a:spcPts val="600"/>
              </a:spcAft>
              <a:buFont typeface="Arial" panose="020B0604020202020204" pitchFamily="34" charset="0"/>
              <a:buChar char="•"/>
            </a:pPr>
            <a:r>
              <a:rPr lang="en-US" sz="2800" dirty="0"/>
              <a:t>A by-product of this change:</a:t>
            </a:r>
          </a:p>
          <a:p>
            <a:pPr marL="742950" lvl="1" indent="-285750">
              <a:buFont typeface="Arial" panose="020B0604020202020204" pitchFamily="34" charset="0"/>
              <a:buChar char="•"/>
            </a:pPr>
            <a:r>
              <a:rPr lang="en-US" sz="2800" dirty="0"/>
              <a:t> Room class is now shorter. </a:t>
            </a:r>
          </a:p>
          <a:p>
            <a:pPr marL="742950" lvl="1" indent="-285750">
              <a:buFont typeface="Arial" panose="020B0604020202020204" pitchFamily="34" charset="0"/>
              <a:buChar char="•"/>
            </a:pPr>
            <a:r>
              <a:rPr lang="en-US" sz="2800" dirty="0"/>
              <a:t>Instead of listing </a:t>
            </a:r>
            <a:r>
              <a:rPr lang="es-CL" sz="2800" dirty="0" err="1"/>
              <a:t>four</a:t>
            </a:r>
            <a:r>
              <a:rPr lang="es-CL" sz="2800" dirty="0"/>
              <a:t> </a:t>
            </a:r>
            <a:r>
              <a:rPr lang="es-CL" sz="2800" dirty="0" err="1"/>
              <a:t>separate</a:t>
            </a:r>
            <a:r>
              <a:rPr lang="es-CL" sz="2800" dirty="0"/>
              <a:t> </a:t>
            </a:r>
            <a:r>
              <a:rPr lang="es-CL" sz="2800" dirty="0" err="1"/>
              <a:t>variab</a:t>
            </a:r>
            <a:r>
              <a:rPr lang="en-US" sz="2800" dirty="0"/>
              <a:t>les, we have only one. </a:t>
            </a:r>
          </a:p>
          <a:p>
            <a:pPr marL="285750" indent="-285750">
              <a:spcAft>
                <a:spcPts val="600"/>
              </a:spcAft>
              <a:buFont typeface="Arial" panose="020B0604020202020204" pitchFamily="34" charset="0"/>
              <a:buChar char="•"/>
            </a:pPr>
            <a:r>
              <a:rPr lang="en-US" sz="2800" dirty="0"/>
              <a:t>The </a:t>
            </a:r>
            <a:r>
              <a:rPr lang="en-US" sz="2800" dirty="0" err="1"/>
              <a:t>getExit</a:t>
            </a:r>
            <a:r>
              <a:rPr lang="en-US" sz="2800" dirty="0"/>
              <a:t> method is also </a:t>
            </a:r>
            <a:r>
              <a:rPr lang="es-CL" sz="2800" dirty="0" err="1"/>
              <a:t>simplified</a:t>
            </a:r>
            <a:r>
              <a:rPr lang="es-CL" sz="2800" dirty="0"/>
              <a:t>.</a:t>
            </a:r>
          </a:p>
        </p:txBody>
      </p:sp>
    </p:spTree>
    <p:extLst>
      <p:ext uri="{BB962C8B-B14F-4D97-AF65-F5344CB8AC3E}">
        <p14:creationId xmlns:p14="http://schemas.microsoft.com/office/powerpoint/2010/main" val="2362698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b="1" dirty="0">
                <a:solidFill>
                  <a:srgbClr val="C00000"/>
                </a:solidFill>
              </a:rPr>
              <a:t>¿</a:t>
            </a:r>
            <a:r>
              <a:rPr lang="es-CL" b="1" dirty="0" err="1">
                <a:solidFill>
                  <a:srgbClr val="C00000"/>
                </a:solidFill>
              </a:rPr>
              <a:t>what</a:t>
            </a:r>
            <a:r>
              <a:rPr lang="es-CL" b="1" dirty="0">
                <a:solidFill>
                  <a:srgbClr val="C00000"/>
                </a:solidFill>
              </a:rPr>
              <a:t> </a:t>
            </a:r>
            <a:r>
              <a:rPr lang="es-CL" b="1" dirty="0" err="1">
                <a:solidFill>
                  <a:srgbClr val="C00000"/>
                </a:solidFill>
              </a:rPr>
              <a:t>happens</a:t>
            </a:r>
            <a:r>
              <a:rPr lang="es-CL" b="1" dirty="0">
                <a:solidFill>
                  <a:srgbClr val="C00000"/>
                </a:solidFill>
              </a:rPr>
              <a:t> </a:t>
            </a:r>
            <a:r>
              <a:rPr lang="es-CL" b="1" dirty="0" err="1">
                <a:solidFill>
                  <a:srgbClr val="C00000"/>
                </a:solidFill>
              </a:rPr>
              <a:t>with</a:t>
            </a:r>
            <a:r>
              <a:rPr lang="es-CL" b="1" dirty="0">
                <a:solidFill>
                  <a:srgbClr val="C00000"/>
                </a:solidFill>
              </a:rPr>
              <a:t> up and </a:t>
            </a:r>
            <a:r>
              <a:rPr lang="es-CL" b="1" dirty="0" err="1">
                <a:solidFill>
                  <a:srgbClr val="C00000"/>
                </a:solidFill>
              </a:rPr>
              <a:t>down</a:t>
            </a:r>
            <a:r>
              <a:rPr lang="es-CL" b="1" dirty="0">
                <a:solidFill>
                  <a:srgbClr val="C00000"/>
                </a:solidFill>
              </a:rPr>
              <a:t>?</a:t>
            </a: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462126" y="1317717"/>
            <a:ext cx="11004660" cy="4278094"/>
          </a:xfrm>
          <a:prstGeom prst="rect">
            <a:avLst/>
          </a:prstGeom>
        </p:spPr>
        <p:txBody>
          <a:bodyPr wrap="square">
            <a:spAutoFit/>
          </a:bodyPr>
          <a:lstStyle/>
          <a:p>
            <a:pPr marL="285750" indent="-285750">
              <a:buFont typeface="Arial" panose="020B0604020202020204" pitchFamily="34" charset="0"/>
              <a:buChar char="•"/>
            </a:pPr>
            <a:r>
              <a:rPr lang="en-US" sz="2400" dirty="0"/>
              <a:t>We wanted to add two new possible exits in the </a:t>
            </a:r>
            <a:r>
              <a:rPr lang="en-US" sz="2400" i="1" dirty="0"/>
              <a:t>up </a:t>
            </a:r>
            <a:r>
              <a:rPr lang="en-US" sz="2400" dirty="0"/>
              <a:t>and </a:t>
            </a:r>
            <a:r>
              <a:rPr lang="en-US" sz="2400" i="1" dirty="0"/>
              <a:t>down </a:t>
            </a:r>
            <a:r>
              <a:rPr lang="en-US" sz="2400" dirty="0"/>
              <a:t>direction. </a:t>
            </a:r>
          </a:p>
          <a:p>
            <a:pPr marL="285750" indent="-285750">
              <a:buFont typeface="Arial" panose="020B0604020202020204" pitchFamily="34" charset="0"/>
              <a:buChar char="•"/>
            </a:pPr>
            <a:r>
              <a:rPr lang="en-US" sz="2400" dirty="0"/>
              <a:t>With </a:t>
            </a:r>
            <a:r>
              <a:rPr lang="en-US" sz="2400" dirty="0" err="1"/>
              <a:t>HashMap</a:t>
            </a:r>
            <a:r>
              <a:rPr lang="en-US" sz="2400" dirty="0"/>
              <a:t> storing exits, we can add these two additional directions will work without any change. </a:t>
            </a:r>
          </a:p>
          <a:p>
            <a:pPr marL="285750" indent="-285750">
              <a:buFont typeface="Arial" panose="020B0604020202020204" pitchFamily="34" charset="0"/>
              <a:buChar char="•"/>
            </a:pPr>
            <a:r>
              <a:rPr lang="en-US" sz="2400" dirty="0"/>
              <a:t>We can also obtain the exit information via the </a:t>
            </a:r>
            <a:r>
              <a:rPr lang="en-US" sz="2400" dirty="0" err="1"/>
              <a:t>getExit</a:t>
            </a:r>
            <a:r>
              <a:rPr lang="en-US" sz="2400" dirty="0"/>
              <a:t> </a:t>
            </a:r>
            <a:r>
              <a:rPr lang="es-CL" sz="2400" dirty="0" err="1"/>
              <a:t>method</a:t>
            </a:r>
            <a:r>
              <a:rPr lang="es-CL" sz="2400" dirty="0"/>
              <a:t> </a:t>
            </a:r>
            <a:r>
              <a:rPr lang="es-CL" sz="2400" dirty="0" err="1"/>
              <a:t>without</a:t>
            </a:r>
            <a:r>
              <a:rPr lang="es-CL" sz="2400" dirty="0"/>
              <a:t> </a:t>
            </a:r>
            <a:r>
              <a:rPr lang="es-CL" sz="2400" dirty="0" err="1"/>
              <a:t>any</a:t>
            </a:r>
            <a:r>
              <a:rPr lang="es-CL" sz="2400" dirty="0"/>
              <a:t> </a:t>
            </a:r>
            <a:r>
              <a:rPr lang="es-CL" sz="2400" dirty="0" err="1"/>
              <a:t>problem</a:t>
            </a:r>
            <a:r>
              <a:rPr lang="es-CL" sz="2400" dirty="0"/>
              <a:t>.</a:t>
            </a:r>
          </a:p>
          <a:p>
            <a:pPr marL="285750" indent="-285750">
              <a:buFont typeface="Arial" panose="020B0604020202020204" pitchFamily="34" charset="0"/>
              <a:buChar char="•"/>
            </a:pPr>
            <a:r>
              <a:rPr lang="en-US" sz="2400" dirty="0"/>
              <a:t>The only place where knowledge about the four existing exits (</a:t>
            </a:r>
            <a:r>
              <a:rPr lang="en-US" sz="2400" i="1" dirty="0"/>
              <a:t>north</a:t>
            </a:r>
            <a:r>
              <a:rPr lang="en-US" sz="2400" dirty="0"/>
              <a:t>, </a:t>
            </a:r>
            <a:r>
              <a:rPr lang="en-US" sz="2400" i="1" dirty="0"/>
              <a:t>east</a:t>
            </a:r>
            <a:r>
              <a:rPr lang="en-US" sz="2400" dirty="0"/>
              <a:t>, </a:t>
            </a:r>
            <a:r>
              <a:rPr lang="en-US" sz="2400" i="1" dirty="0"/>
              <a:t>south</a:t>
            </a:r>
            <a:r>
              <a:rPr lang="en-US" sz="2400" dirty="0"/>
              <a:t>, </a:t>
            </a:r>
            <a:r>
              <a:rPr lang="en-US" sz="2400" i="1" dirty="0"/>
              <a:t>west</a:t>
            </a:r>
            <a:r>
              <a:rPr lang="en-US" sz="2400" dirty="0"/>
              <a:t>) is still coded into the source is in the </a:t>
            </a:r>
            <a:r>
              <a:rPr lang="en-US" sz="2400" dirty="0" err="1"/>
              <a:t>setExits</a:t>
            </a:r>
            <a:r>
              <a:rPr lang="en-US" sz="2400" dirty="0"/>
              <a:t> method. </a:t>
            </a:r>
          </a:p>
          <a:p>
            <a:endParaRPr lang="en-US" sz="2000" b="1" dirty="0">
              <a:solidFill>
                <a:srgbClr val="FF9900"/>
              </a:solidFill>
              <a:latin typeface="Courier New" pitchFamily="49" charset="0"/>
              <a:cs typeface="Courier New" pitchFamily="49" charset="0"/>
            </a:endParaRPr>
          </a:p>
          <a:p>
            <a:r>
              <a:rPr lang="en-US" sz="2000" b="1" dirty="0">
                <a:solidFill>
                  <a:srgbClr val="FF9900"/>
                </a:solidFill>
                <a:latin typeface="Courier New" pitchFamily="49" charset="0"/>
                <a:cs typeface="Courier New" pitchFamily="49" charset="0"/>
              </a:rPr>
              <a:t>public void </a:t>
            </a:r>
            <a:r>
              <a:rPr lang="en-US" sz="2000" b="1" dirty="0" err="1">
                <a:solidFill>
                  <a:srgbClr val="FF9900"/>
                </a:solidFill>
                <a:latin typeface="Courier New" pitchFamily="49" charset="0"/>
                <a:cs typeface="Courier New" pitchFamily="49" charset="0"/>
              </a:rPr>
              <a:t>setExits</a:t>
            </a:r>
            <a:r>
              <a:rPr lang="en-US" sz="2000" b="1" dirty="0">
                <a:solidFill>
                  <a:srgbClr val="FF9900"/>
                </a:solidFill>
                <a:latin typeface="Courier New" pitchFamily="49" charset="0"/>
                <a:cs typeface="Courier New" pitchFamily="49" charset="0"/>
              </a:rPr>
              <a:t>(Room north, Room east, </a:t>
            </a:r>
          </a:p>
          <a:p>
            <a:r>
              <a:rPr lang="en-US" sz="2000" b="1" dirty="0">
                <a:solidFill>
                  <a:srgbClr val="FF9900"/>
                </a:solidFill>
                <a:latin typeface="Courier New" pitchFamily="49" charset="0"/>
                <a:cs typeface="Courier New" pitchFamily="49" charset="0"/>
              </a:rPr>
              <a:t>                                     Room south, Room west)</a:t>
            </a:r>
          </a:p>
          <a:p>
            <a:endParaRPr lang="en-US" sz="2000" b="1" dirty="0">
              <a:solidFill>
                <a:srgbClr val="FF9900"/>
              </a:solidFill>
              <a:latin typeface="Courier New" pitchFamily="49" charset="0"/>
              <a:cs typeface="Courier New" pitchFamily="49" charset="0"/>
            </a:endParaRPr>
          </a:p>
          <a:p>
            <a:pPr marL="285750" indent="-285750">
              <a:buFont typeface="Arial" panose="020B0604020202020204" pitchFamily="34" charset="0"/>
              <a:buChar char="•"/>
            </a:pPr>
            <a:r>
              <a:rPr lang="en-US" sz="2400" dirty="0"/>
              <a:t>This method is part of the interface of the Room class, so any change we make to it will inevitably affect some other classes by virtue of coupling. </a:t>
            </a:r>
          </a:p>
        </p:txBody>
      </p:sp>
    </p:spTree>
    <p:extLst>
      <p:ext uri="{BB962C8B-B14F-4D97-AF65-F5344CB8AC3E}">
        <p14:creationId xmlns:p14="http://schemas.microsoft.com/office/powerpoint/2010/main" val="328256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55810" y="8552"/>
            <a:ext cx="8429626" cy="1339850"/>
          </a:xfrm>
        </p:spPr>
        <p:txBody>
          <a:bodyPr>
            <a:normAutofit/>
          </a:bodyPr>
          <a:lstStyle/>
          <a:p>
            <a:r>
              <a:rPr lang="es-CL" b="1" dirty="0" err="1">
                <a:solidFill>
                  <a:srgbClr val="C00000"/>
                </a:solidFill>
              </a:rPr>
              <a:t>Lets</a:t>
            </a:r>
            <a:r>
              <a:rPr lang="es-CL" b="1" dirty="0">
                <a:solidFill>
                  <a:srgbClr val="C00000"/>
                </a:solidFill>
              </a:rPr>
              <a:t> </a:t>
            </a:r>
            <a:r>
              <a:rPr lang="es-CL" b="1" dirty="0" err="1">
                <a:solidFill>
                  <a:srgbClr val="C00000"/>
                </a:solidFill>
              </a:rPr>
              <a:t>change</a:t>
            </a:r>
            <a:r>
              <a:rPr lang="es-CL" b="1" dirty="0">
                <a:solidFill>
                  <a:srgbClr val="C00000"/>
                </a:solidFill>
              </a:rPr>
              <a:t> </a:t>
            </a:r>
            <a:r>
              <a:rPr lang="es-CL" b="1" dirty="0" err="1">
                <a:solidFill>
                  <a:srgbClr val="C00000"/>
                </a:solidFill>
              </a:rPr>
              <a:t>setExits</a:t>
            </a:r>
            <a:endParaRPr lang="es-CL" b="1" dirty="0">
              <a:solidFill>
                <a:srgbClr val="C00000"/>
              </a:solidFill>
            </a:endParaRP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1155810" y="1106664"/>
            <a:ext cx="10521184" cy="6124754"/>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s-CL" sz="2400" dirty="0" err="1"/>
              <a:t>Lets</a:t>
            </a:r>
            <a:r>
              <a:rPr lang="es-CL" sz="2400" dirty="0"/>
              <a:t> </a:t>
            </a:r>
            <a:r>
              <a:rPr lang="es-CL" sz="2400" dirty="0" err="1"/>
              <a:t>change</a:t>
            </a:r>
            <a:r>
              <a:rPr lang="es-CL" sz="2400" dirty="0"/>
              <a:t> </a:t>
            </a:r>
            <a:r>
              <a:rPr lang="es-CL" sz="2400" dirty="0" err="1"/>
              <a:t>the</a:t>
            </a:r>
            <a:r>
              <a:rPr lang="es-CL" sz="2400" dirty="0"/>
              <a:t> </a:t>
            </a:r>
            <a:r>
              <a:rPr lang="es-CL" sz="2400" dirty="0" err="1"/>
              <a:t>design</a:t>
            </a:r>
            <a:r>
              <a:rPr lang="es-CL" sz="2400" dirty="0"/>
              <a:t> </a:t>
            </a:r>
            <a:r>
              <a:rPr lang="es-CL" sz="2400" dirty="0" err="1"/>
              <a:t>for</a:t>
            </a:r>
            <a:r>
              <a:rPr lang="es-CL" sz="2400" dirty="0"/>
              <a:t> a more general </a:t>
            </a:r>
            <a:r>
              <a:rPr lang="es-CL" sz="2400" dirty="0" err="1"/>
              <a:t>approach</a:t>
            </a:r>
            <a:r>
              <a:rPr lang="es-CL" sz="2400" dirty="0"/>
              <a:t>: </a:t>
            </a:r>
          </a:p>
          <a:p>
            <a:r>
              <a:rPr lang="es-CL"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 Define an exit from this room.</a:t>
            </a:r>
          </a:p>
          <a:p>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param</a:t>
            </a:r>
            <a:r>
              <a:rPr lang="en-US" b="1" dirty="0">
                <a:latin typeface="Courier New" panose="02070309020205020404" pitchFamily="49" charset="0"/>
                <a:cs typeface="Courier New" panose="02070309020205020404" pitchFamily="49" charset="0"/>
              </a:rPr>
              <a:t> direction The direction of the exit.</a:t>
            </a:r>
          </a:p>
          <a:p>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param</a:t>
            </a:r>
            <a:r>
              <a:rPr lang="en-US" b="1" dirty="0">
                <a:latin typeface="Courier New" panose="02070309020205020404" pitchFamily="49" charset="0"/>
                <a:cs typeface="Courier New" panose="02070309020205020404" pitchFamily="49" charset="0"/>
              </a:rPr>
              <a:t> neighbor The room in the given direction.</a:t>
            </a:r>
          </a:p>
          <a:p>
            <a:r>
              <a:rPr lang="es-CL"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public void </a:t>
            </a:r>
            <a:r>
              <a:rPr lang="en-US" b="1" dirty="0" err="1">
                <a:latin typeface="Courier New" panose="02070309020205020404" pitchFamily="49" charset="0"/>
                <a:cs typeface="Courier New" panose="02070309020205020404" pitchFamily="49" charset="0"/>
              </a:rPr>
              <a:t>setExit</a:t>
            </a:r>
            <a:r>
              <a:rPr lang="en-US" b="1" dirty="0">
                <a:latin typeface="Courier New" panose="02070309020205020404" pitchFamily="49" charset="0"/>
                <a:cs typeface="Courier New" panose="02070309020205020404" pitchFamily="49" charset="0"/>
              </a:rPr>
              <a:t>(String direction, Room neighbor)  </a:t>
            </a:r>
            <a:r>
              <a:rPr lang="es-CL" b="1" dirty="0">
                <a:latin typeface="Courier New" panose="02070309020205020404" pitchFamily="49" charset="0"/>
                <a:cs typeface="Courier New" panose="02070309020205020404" pitchFamily="49" charset="0"/>
              </a:rPr>
              <a:t>{</a:t>
            </a:r>
          </a:p>
          <a:p>
            <a:r>
              <a:rPr lang="es-CL" b="1"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exits.put</a:t>
            </a:r>
            <a:r>
              <a:rPr lang="es-CL" b="1" dirty="0">
                <a:latin typeface="Courier New" panose="02070309020205020404" pitchFamily="49" charset="0"/>
                <a:cs typeface="Courier New" panose="02070309020205020404" pitchFamily="49" charset="0"/>
              </a:rPr>
              <a:t>(</a:t>
            </a:r>
            <a:r>
              <a:rPr lang="es-CL" b="1" dirty="0" err="1">
                <a:latin typeface="Courier New" panose="02070309020205020404" pitchFamily="49" charset="0"/>
                <a:cs typeface="Courier New" panose="02070309020205020404" pitchFamily="49" charset="0"/>
              </a:rPr>
              <a:t>direction</a:t>
            </a:r>
            <a:r>
              <a:rPr lang="es-CL" b="1"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neighbor</a:t>
            </a:r>
            <a:r>
              <a:rPr lang="es-CL" b="1" dirty="0">
                <a:latin typeface="Courier New" panose="02070309020205020404" pitchFamily="49" charset="0"/>
                <a:cs typeface="Courier New" panose="02070309020205020404" pitchFamily="49" charset="0"/>
              </a:rPr>
              <a:t>);</a:t>
            </a:r>
          </a:p>
          <a:p>
            <a:r>
              <a:rPr lang="es-CL" b="1" dirty="0">
                <a:latin typeface="Courier New" panose="02070309020205020404" pitchFamily="49" charset="0"/>
                <a:cs typeface="Courier New" panose="02070309020205020404" pitchFamily="49" charset="0"/>
              </a:rPr>
              <a:t>    }</a:t>
            </a:r>
          </a:p>
          <a:p>
            <a:pPr marL="342900" indent="-342900">
              <a:spcAft>
                <a:spcPts val="1200"/>
              </a:spcAft>
              <a:buClr>
                <a:schemeClr val="tx1">
                  <a:lumMod val="75000"/>
                  <a:lumOff val="25000"/>
                </a:schemeClr>
              </a:buClr>
              <a:buFont typeface="Arial" pitchFamily="34" charset="0"/>
              <a:buChar char="•"/>
            </a:pPr>
            <a:r>
              <a:rPr lang="es-CL" sz="2400" dirty="0" err="1"/>
              <a:t>Now</a:t>
            </a:r>
            <a:r>
              <a:rPr lang="es-CL" sz="2400" dirty="0"/>
              <a:t>, </a:t>
            </a:r>
            <a:r>
              <a:rPr lang="es-CL" sz="2400" dirty="0" err="1"/>
              <a:t>instead</a:t>
            </a:r>
            <a:r>
              <a:rPr lang="es-CL" sz="2400" dirty="0"/>
              <a:t> of </a:t>
            </a:r>
          </a:p>
          <a:p>
            <a:pPr>
              <a:spcAft>
                <a:spcPts val="1200"/>
              </a:spcAft>
              <a:buClr>
                <a:schemeClr val="tx1">
                  <a:lumMod val="75000"/>
                  <a:lumOff val="25000"/>
                </a:schemeClr>
              </a:buClr>
            </a:pPr>
            <a:r>
              <a:rPr lang="es-CL"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lab.setExits</a:t>
            </a:r>
            <a:r>
              <a:rPr lang="es-CL" b="1" dirty="0">
                <a:latin typeface="Courier New" panose="02070309020205020404" pitchFamily="49" charset="0"/>
                <a:cs typeface="Courier New" panose="02070309020205020404" pitchFamily="49" charset="0"/>
              </a:rPr>
              <a:t>(</a:t>
            </a:r>
            <a:r>
              <a:rPr lang="es-CL" b="1" dirty="0" err="1">
                <a:latin typeface="Courier New" panose="02070309020205020404" pitchFamily="49" charset="0"/>
                <a:cs typeface="Courier New" panose="02070309020205020404" pitchFamily="49" charset="0"/>
              </a:rPr>
              <a:t>outside</a:t>
            </a:r>
            <a:r>
              <a:rPr lang="es-CL" b="1" dirty="0">
                <a:latin typeface="Courier New" panose="02070309020205020404" pitchFamily="49" charset="0"/>
                <a:cs typeface="Courier New" panose="02070309020205020404" pitchFamily="49" charset="0"/>
              </a:rPr>
              <a:t>, office, </a:t>
            </a:r>
            <a:r>
              <a:rPr lang="es-CL" b="1" dirty="0" err="1">
                <a:latin typeface="Courier New" panose="02070309020205020404" pitchFamily="49" charset="0"/>
                <a:cs typeface="Courier New" panose="02070309020205020404" pitchFamily="49" charset="0"/>
              </a:rPr>
              <a:t>null</a:t>
            </a:r>
            <a:r>
              <a:rPr lang="es-CL" b="1"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null</a:t>
            </a:r>
            <a:r>
              <a:rPr lang="es-CL" b="1" dirty="0">
                <a:latin typeface="Courier New" panose="02070309020205020404" pitchFamily="49" charset="0"/>
                <a:cs typeface="Courier New" panose="02070309020205020404" pitchFamily="49" charset="0"/>
              </a:rPr>
              <a:t>);</a:t>
            </a:r>
          </a:p>
          <a:p>
            <a:pPr marL="285750" indent="-285750">
              <a:buFont typeface="Arial" panose="020B0604020202020204" pitchFamily="34" charset="0"/>
              <a:buChar char="•"/>
            </a:pPr>
            <a:r>
              <a:rPr lang="es-CL" sz="2400" dirty="0" err="1"/>
              <a:t>We</a:t>
            </a:r>
            <a:r>
              <a:rPr lang="es-CL" sz="2400" dirty="0"/>
              <a:t> </a:t>
            </a:r>
            <a:r>
              <a:rPr lang="es-CL" sz="2400" dirty="0" err="1"/>
              <a:t>write</a:t>
            </a:r>
            <a:r>
              <a:rPr lang="es-CL" sz="2400" dirty="0"/>
              <a:t>   </a:t>
            </a:r>
          </a:p>
          <a:p>
            <a:endParaRPr lang="es-CL" sz="2400" dirty="0"/>
          </a:p>
          <a:p>
            <a:r>
              <a:rPr lang="es-CL"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lab.setExit</a:t>
            </a:r>
            <a:r>
              <a:rPr lang="es-CL" b="1" dirty="0">
                <a:latin typeface="Courier New" panose="02070309020205020404" pitchFamily="49" charset="0"/>
                <a:cs typeface="Courier New" panose="02070309020205020404" pitchFamily="49" charset="0"/>
              </a:rPr>
              <a:t>("</a:t>
            </a:r>
            <a:r>
              <a:rPr lang="es-CL" b="1" dirty="0" err="1">
                <a:latin typeface="Courier New" panose="02070309020205020404" pitchFamily="49" charset="0"/>
                <a:cs typeface="Courier New" panose="02070309020205020404" pitchFamily="49" charset="0"/>
              </a:rPr>
              <a:t>north</a:t>
            </a:r>
            <a:r>
              <a:rPr lang="es-CL" b="1"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outside</a:t>
            </a:r>
            <a:r>
              <a:rPr lang="es-CL" b="1" dirty="0">
                <a:latin typeface="Courier New" panose="02070309020205020404" pitchFamily="49" charset="0"/>
                <a:cs typeface="Courier New" panose="02070309020205020404" pitchFamily="49" charset="0"/>
              </a:rPr>
              <a:t>);</a:t>
            </a:r>
          </a:p>
          <a:p>
            <a:pPr>
              <a:spcAft>
                <a:spcPts val="1200"/>
              </a:spcAft>
            </a:pPr>
            <a:r>
              <a:rPr lang="es-CL" b="1"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lab.setExit</a:t>
            </a:r>
            <a:r>
              <a:rPr lang="es-CL" b="1" dirty="0">
                <a:latin typeface="Courier New" panose="02070309020205020404" pitchFamily="49" charset="0"/>
                <a:cs typeface="Courier New" panose="02070309020205020404" pitchFamily="49" charset="0"/>
              </a:rPr>
              <a:t>("</a:t>
            </a:r>
            <a:r>
              <a:rPr lang="es-CL" b="1" dirty="0" err="1">
                <a:latin typeface="Courier New" panose="02070309020205020404" pitchFamily="49" charset="0"/>
                <a:cs typeface="Courier New" panose="02070309020205020404" pitchFamily="49" charset="0"/>
              </a:rPr>
              <a:t>east</a:t>
            </a:r>
            <a:r>
              <a:rPr lang="es-CL" b="1" dirty="0">
                <a:latin typeface="Courier New" panose="02070309020205020404" pitchFamily="49" charset="0"/>
                <a:cs typeface="Courier New" panose="02070309020205020404" pitchFamily="49" charset="0"/>
              </a:rPr>
              <a:t>", office);</a:t>
            </a:r>
            <a:endParaRPr lang="es-CL" sz="2400" b="1" dirty="0"/>
          </a:p>
          <a:p>
            <a:pPr marL="342900" indent="-342900">
              <a:spcAft>
                <a:spcPts val="1200"/>
              </a:spcAft>
              <a:buClr>
                <a:schemeClr val="tx1">
                  <a:lumMod val="75000"/>
                  <a:lumOff val="25000"/>
                </a:schemeClr>
              </a:buClr>
              <a:buFont typeface="Arial" pitchFamily="34" charset="0"/>
              <a:buChar char="•"/>
            </a:pPr>
            <a:r>
              <a:rPr lang="es-CL" sz="2400" dirty="0"/>
              <a:t>more flexible</a:t>
            </a:r>
          </a:p>
          <a:p>
            <a:pPr marL="342900" indent="-342900">
              <a:spcAft>
                <a:spcPts val="1200"/>
              </a:spcAft>
              <a:buClr>
                <a:schemeClr val="tx1">
                  <a:lumMod val="75000"/>
                  <a:lumOff val="25000"/>
                </a:schemeClr>
              </a:buClr>
              <a:buFont typeface="Arial" pitchFamily="34" charset="0"/>
              <a:buChar char="•"/>
            </a:pPr>
            <a:endParaRPr lang="es-CL" sz="2400" dirty="0"/>
          </a:p>
        </p:txBody>
      </p:sp>
    </p:spTree>
    <p:extLst>
      <p:ext uri="{BB962C8B-B14F-4D97-AF65-F5344CB8AC3E}">
        <p14:creationId xmlns:p14="http://schemas.microsoft.com/office/powerpoint/2010/main" val="31053059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b="1" dirty="0" err="1">
                <a:solidFill>
                  <a:srgbClr val="C00000"/>
                </a:solidFill>
              </a:rPr>
              <a:t>Responsibility-driven</a:t>
            </a:r>
            <a:r>
              <a:rPr lang="es-CL" b="1" dirty="0">
                <a:solidFill>
                  <a:srgbClr val="C00000"/>
                </a:solidFill>
              </a:rPr>
              <a:t> </a:t>
            </a:r>
            <a:r>
              <a:rPr lang="es-CL" b="1" dirty="0" err="1">
                <a:solidFill>
                  <a:srgbClr val="C00000"/>
                </a:solidFill>
              </a:rPr>
              <a:t>design</a:t>
            </a:r>
            <a:endParaRPr lang="es-CL" b="1" dirty="0">
              <a:solidFill>
                <a:srgbClr val="C00000"/>
              </a:solidFill>
            </a:endParaRP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546208" y="1502688"/>
            <a:ext cx="10920577" cy="6647974"/>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n-US" sz="2400" dirty="0"/>
              <a:t>Another way to reduce coupling </a:t>
            </a:r>
          </a:p>
          <a:p>
            <a:pPr marL="342900" indent="-342900">
              <a:spcAft>
                <a:spcPts val="1200"/>
              </a:spcAft>
              <a:buClr>
                <a:schemeClr val="tx1">
                  <a:lumMod val="75000"/>
                  <a:lumOff val="25000"/>
                </a:schemeClr>
              </a:buClr>
              <a:buFont typeface="Arial" pitchFamily="34" charset="0"/>
              <a:buChar char="•"/>
            </a:pPr>
            <a:r>
              <a:rPr lang="en-US" sz="2400" dirty="0"/>
              <a:t>It is the process of designing classes, assigning well defined responsibilities to each class. </a:t>
            </a:r>
          </a:p>
          <a:p>
            <a:pPr marL="342900" indent="-342900">
              <a:spcAft>
                <a:spcPts val="1200"/>
              </a:spcAft>
              <a:buClr>
                <a:schemeClr val="tx1">
                  <a:lumMod val="75000"/>
                  <a:lumOff val="25000"/>
                </a:schemeClr>
              </a:buClr>
              <a:buFont typeface="Arial" pitchFamily="34" charset="0"/>
              <a:buChar char="•"/>
            </a:pPr>
            <a:r>
              <a:rPr lang="en-US" sz="2400" dirty="0"/>
              <a:t>It is used must answer the question “which class should implement which functionality” </a:t>
            </a:r>
          </a:p>
          <a:p>
            <a:pPr marL="342900" indent="-342900">
              <a:spcAft>
                <a:spcPts val="1200"/>
              </a:spcAft>
              <a:buClr>
                <a:schemeClr val="tx1">
                  <a:lumMod val="75000"/>
                  <a:lumOff val="25000"/>
                </a:schemeClr>
              </a:buClr>
              <a:buFont typeface="Arial" pitchFamily="34" charset="0"/>
              <a:buChar char="•"/>
            </a:pPr>
            <a:r>
              <a:rPr lang="en-US" sz="2400" dirty="0"/>
              <a:t>The answer given by Responsibility-driven design is that each class is responsible for managing its own data. </a:t>
            </a:r>
          </a:p>
          <a:p>
            <a:pPr marL="342900" indent="-342900">
              <a:spcAft>
                <a:spcPts val="1200"/>
              </a:spcAft>
              <a:buClr>
                <a:schemeClr val="tx1">
                  <a:lumMod val="75000"/>
                  <a:lumOff val="25000"/>
                </a:schemeClr>
              </a:buClr>
              <a:buFont typeface="Arial" pitchFamily="34" charset="0"/>
              <a:buChar char="•"/>
            </a:pPr>
            <a:r>
              <a:rPr lang="en-US" sz="2400" dirty="0"/>
              <a:t>When adding functionality to an application, ask </a:t>
            </a:r>
            <a:r>
              <a:rPr lang="en-US" sz="2400" dirty="0" err="1"/>
              <a:t>yourselve</a:t>
            </a:r>
            <a:r>
              <a:rPr lang="en-US" sz="2400" dirty="0"/>
              <a:t> in which class should we add a method for implementing it </a:t>
            </a:r>
          </a:p>
          <a:p>
            <a:pPr marL="342900" indent="-342900">
              <a:spcAft>
                <a:spcPts val="1200"/>
              </a:spcAft>
              <a:buClr>
                <a:schemeClr val="tx1">
                  <a:lumMod val="75000"/>
                  <a:lumOff val="25000"/>
                </a:schemeClr>
              </a:buClr>
              <a:buFont typeface="Arial" pitchFamily="34" charset="0"/>
              <a:buChar char="•"/>
            </a:pPr>
            <a:r>
              <a:rPr lang="en-US" sz="2400" dirty="0"/>
              <a:t>Question: ¿Which class should be responsible for this task? </a:t>
            </a:r>
          </a:p>
          <a:p>
            <a:pPr marL="342900" indent="-342900">
              <a:spcAft>
                <a:spcPts val="1200"/>
              </a:spcAft>
              <a:buClr>
                <a:schemeClr val="tx1">
                  <a:lumMod val="75000"/>
                  <a:lumOff val="25000"/>
                </a:schemeClr>
              </a:buClr>
              <a:buFont typeface="Arial" pitchFamily="34" charset="0"/>
              <a:buChar char="•"/>
            </a:pPr>
            <a:r>
              <a:rPr lang="en-US" sz="2400" dirty="0"/>
              <a:t>Answer: the class who has the necessary data for doing it.</a:t>
            </a:r>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spTree>
    <p:extLst>
      <p:ext uri="{BB962C8B-B14F-4D97-AF65-F5344CB8AC3E}">
        <p14:creationId xmlns:p14="http://schemas.microsoft.com/office/powerpoint/2010/main" val="3292263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b="1" dirty="0" err="1">
                <a:solidFill>
                  <a:srgbClr val="C00000"/>
                </a:solidFill>
              </a:rPr>
              <a:t>Responsibility</a:t>
            </a:r>
            <a:r>
              <a:rPr lang="es-CL" b="1" dirty="0">
                <a:solidFill>
                  <a:srgbClr val="C00000"/>
                </a:solidFill>
              </a:rPr>
              <a:t> and </a:t>
            </a:r>
            <a:r>
              <a:rPr lang="es-CL" b="1" dirty="0" err="1">
                <a:solidFill>
                  <a:srgbClr val="C00000"/>
                </a:solidFill>
              </a:rPr>
              <a:t>coupling</a:t>
            </a:r>
            <a:r>
              <a:rPr lang="es-CL" b="1" dirty="0">
                <a:solidFill>
                  <a:srgbClr val="C00000"/>
                </a:solidFill>
              </a:rPr>
              <a:t> </a:t>
            </a: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819643" y="1237594"/>
            <a:ext cx="10552713" cy="7355860"/>
          </a:xfrm>
          <a:prstGeom prst="rect">
            <a:avLst/>
          </a:prstGeom>
        </p:spPr>
        <p:txBody>
          <a:bodyPr wrap="square">
            <a:spAutoFit/>
          </a:bodyPr>
          <a:lstStyle/>
          <a:p>
            <a:pPr marL="285750" indent="-285750">
              <a:buFont typeface="Arial" panose="020B0604020202020204" pitchFamily="34" charset="0"/>
              <a:buChar char="•"/>
            </a:pPr>
            <a:r>
              <a:rPr lang="es-CL" sz="2400" dirty="0" err="1"/>
              <a:t>Let’s</a:t>
            </a:r>
            <a:r>
              <a:rPr lang="es-CL" sz="2400" dirty="0"/>
              <a:t> </a:t>
            </a:r>
            <a:r>
              <a:rPr lang="es-CL" sz="2400" dirty="0" err="1"/>
              <a:t>add</a:t>
            </a:r>
            <a:r>
              <a:rPr lang="es-CL" sz="2400" dirty="0"/>
              <a:t> a new </a:t>
            </a:r>
            <a:r>
              <a:rPr lang="es-CL" sz="2400" dirty="0" err="1"/>
              <a:t>room</a:t>
            </a:r>
            <a:r>
              <a:rPr lang="es-CL" sz="2400" dirty="0"/>
              <a:t> (cellar) </a:t>
            </a:r>
            <a:r>
              <a:rPr lang="es-CL" sz="2400" dirty="0" err="1"/>
              <a:t>under</a:t>
            </a:r>
            <a:r>
              <a:rPr lang="es-CL" sz="2400" dirty="0"/>
              <a:t> </a:t>
            </a:r>
            <a:r>
              <a:rPr lang="es-CL" sz="2400" dirty="0" err="1"/>
              <a:t>the</a:t>
            </a:r>
            <a:r>
              <a:rPr lang="es-CL" sz="2400" dirty="0"/>
              <a:t> office. </a:t>
            </a:r>
            <a:r>
              <a:rPr lang="en-US" sz="2400" dirty="0"/>
              <a:t>All </a:t>
            </a:r>
          </a:p>
          <a:p>
            <a:pPr marL="285750" indent="-285750">
              <a:buFont typeface="Arial" panose="020B0604020202020204" pitchFamily="34" charset="0"/>
              <a:buChar char="•"/>
            </a:pPr>
            <a:r>
              <a:rPr lang="en-US" sz="2400" dirty="0"/>
              <a:t>we have to make small changes to the Game’s </a:t>
            </a:r>
            <a:r>
              <a:rPr lang="en-US" sz="2400" dirty="0" err="1"/>
              <a:t>createRooms</a:t>
            </a:r>
            <a:r>
              <a:rPr lang="en-US" sz="2400" dirty="0"/>
              <a:t>:</a:t>
            </a:r>
          </a:p>
          <a:p>
            <a:pPr marL="285750" indent="-285750">
              <a:buFont typeface="Arial" panose="020B0604020202020204" pitchFamily="34" charset="0"/>
              <a:buChar char="•"/>
            </a:pPr>
            <a:endParaRPr lang="en-US" sz="2400" dirty="0"/>
          </a:p>
          <a:p>
            <a:r>
              <a:rPr lang="es-CL" sz="2400" b="1" dirty="0" err="1">
                <a:latin typeface="Courier New" panose="02070309020205020404" pitchFamily="49" charset="0"/>
                <a:cs typeface="Courier New" panose="02070309020205020404" pitchFamily="49" charset="0"/>
              </a:rPr>
              <a:t>private</a:t>
            </a:r>
            <a:r>
              <a:rPr lang="es-CL" sz="2400" b="1" dirty="0">
                <a:latin typeface="Courier New" panose="02070309020205020404" pitchFamily="49" charset="0"/>
                <a:cs typeface="Courier New" panose="02070309020205020404" pitchFamily="49" charset="0"/>
              </a:rPr>
              <a:t> </a:t>
            </a:r>
            <a:r>
              <a:rPr lang="es-CL" sz="2400" b="1" dirty="0" err="1">
                <a:latin typeface="Courier New" panose="02070309020205020404" pitchFamily="49" charset="0"/>
                <a:cs typeface="Courier New" panose="02070309020205020404" pitchFamily="49" charset="0"/>
              </a:rPr>
              <a:t>void</a:t>
            </a:r>
            <a:r>
              <a:rPr lang="es-CL" sz="2400" b="1" dirty="0">
                <a:latin typeface="Courier New" panose="02070309020205020404" pitchFamily="49" charset="0"/>
                <a:cs typeface="Courier New" panose="02070309020205020404" pitchFamily="49" charset="0"/>
              </a:rPr>
              <a:t> </a:t>
            </a:r>
            <a:r>
              <a:rPr lang="es-CL" sz="2400" b="1" dirty="0" err="1">
                <a:latin typeface="Courier New" panose="02070309020205020404" pitchFamily="49" charset="0"/>
                <a:cs typeface="Courier New" panose="02070309020205020404" pitchFamily="49" charset="0"/>
              </a:rPr>
              <a:t>createRooms</a:t>
            </a:r>
            <a:r>
              <a:rPr lang="es-CL"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Room outside, theatre, pub, lab, office, cellar;</a:t>
            </a:r>
          </a:p>
          <a:p>
            <a:r>
              <a:rPr lang="es-CL" sz="2400" b="1" dirty="0">
                <a:latin typeface="Courier New" panose="02070309020205020404" pitchFamily="49" charset="0"/>
                <a:cs typeface="Courier New" panose="02070309020205020404" pitchFamily="49" charset="0"/>
              </a:rPr>
              <a:t>   ...</a:t>
            </a:r>
          </a:p>
          <a:p>
            <a:r>
              <a:rPr lang="en-US" sz="2400" b="1" dirty="0">
                <a:latin typeface="Courier New" panose="02070309020205020404" pitchFamily="49" charset="0"/>
                <a:cs typeface="Courier New" panose="02070309020205020404" pitchFamily="49" charset="0"/>
              </a:rPr>
              <a:t>   cellar = new Room("in the cellar");</a:t>
            </a:r>
          </a:p>
          <a:p>
            <a:r>
              <a:rPr lang="es-CL" sz="2400" b="1" dirty="0">
                <a:latin typeface="Courier New" panose="02070309020205020404" pitchFamily="49" charset="0"/>
                <a:cs typeface="Courier New" panose="02070309020205020404" pitchFamily="49" charset="0"/>
              </a:rPr>
              <a:t>   ...</a:t>
            </a:r>
          </a:p>
          <a:p>
            <a:r>
              <a:rPr lang="es-CL" sz="2400" b="1" dirty="0">
                <a:latin typeface="Courier New" panose="02070309020205020404" pitchFamily="49" charset="0"/>
                <a:cs typeface="Courier New" panose="02070309020205020404" pitchFamily="49" charset="0"/>
              </a:rPr>
              <a:t>   </a:t>
            </a:r>
            <a:r>
              <a:rPr lang="es-CL" sz="2400" b="1" dirty="0" err="1">
                <a:latin typeface="Courier New" panose="02070309020205020404" pitchFamily="49" charset="0"/>
                <a:cs typeface="Courier New" panose="02070309020205020404" pitchFamily="49" charset="0"/>
              </a:rPr>
              <a:t>office.setExit</a:t>
            </a:r>
            <a:r>
              <a:rPr lang="es-CL" sz="2400" b="1" dirty="0">
                <a:latin typeface="Courier New" panose="02070309020205020404" pitchFamily="49" charset="0"/>
                <a:cs typeface="Courier New" panose="02070309020205020404" pitchFamily="49" charset="0"/>
              </a:rPr>
              <a:t>("</a:t>
            </a:r>
            <a:r>
              <a:rPr lang="es-CL" sz="2400" b="1" dirty="0" err="1">
                <a:latin typeface="Courier New" panose="02070309020205020404" pitchFamily="49" charset="0"/>
                <a:cs typeface="Courier New" panose="02070309020205020404" pitchFamily="49" charset="0"/>
              </a:rPr>
              <a:t>down</a:t>
            </a:r>
            <a:r>
              <a:rPr lang="es-CL" sz="2400" b="1" dirty="0">
                <a:latin typeface="Courier New" panose="02070309020205020404" pitchFamily="49" charset="0"/>
                <a:cs typeface="Courier New" panose="02070309020205020404" pitchFamily="49" charset="0"/>
              </a:rPr>
              <a:t>", </a:t>
            </a:r>
            <a:r>
              <a:rPr lang="es-CL" sz="2400" b="1" dirty="0" err="1">
                <a:latin typeface="Courier New" panose="02070309020205020404" pitchFamily="49" charset="0"/>
                <a:cs typeface="Courier New" panose="02070309020205020404" pitchFamily="49" charset="0"/>
              </a:rPr>
              <a:t>cellar</a:t>
            </a:r>
            <a:r>
              <a:rPr lang="es-CL" sz="2400" b="1" dirty="0">
                <a:latin typeface="Courier New" panose="02070309020205020404" pitchFamily="49" charset="0"/>
                <a:cs typeface="Courier New" panose="02070309020205020404" pitchFamily="49" charset="0"/>
              </a:rPr>
              <a:t>);</a:t>
            </a:r>
          </a:p>
          <a:p>
            <a:r>
              <a:rPr lang="es-CL" sz="2400" b="1" dirty="0">
                <a:latin typeface="Courier New" panose="02070309020205020404" pitchFamily="49" charset="0"/>
                <a:cs typeface="Courier New" panose="02070309020205020404" pitchFamily="49" charset="0"/>
              </a:rPr>
              <a:t>   </a:t>
            </a:r>
            <a:r>
              <a:rPr lang="es-CL" sz="2400" b="1" dirty="0" err="1">
                <a:latin typeface="Courier New" panose="02070309020205020404" pitchFamily="49" charset="0"/>
                <a:cs typeface="Courier New" panose="02070309020205020404" pitchFamily="49" charset="0"/>
              </a:rPr>
              <a:t>cellar.setExit</a:t>
            </a:r>
            <a:r>
              <a:rPr lang="es-CL" sz="2400" b="1" dirty="0">
                <a:latin typeface="Courier New" panose="02070309020205020404" pitchFamily="49" charset="0"/>
                <a:cs typeface="Courier New" panose="02070309020205020404" pitchFamily="49" charset="0"/>
              </a:rPr>
              <a:t>("up", office);</a:t>
            </a:r>
          </a:p>
          <a:p>
            <a:r>
              <a:rPr lang="es-CL" sz="2400" b="1" dirty="0">
                <a:latin typeface="Courier New" panose="02070309020205020404" pitchFamily="49" charset="0"/>
                <a:cs typeface="Courier New" panose="02070309020205020404" pitchFamily="49" charset="0"/>
              </a:rPr>
              <a:t>}</a:t>
            </a:r>
          </a:p>
          <a:p>
            <a:endParaRPr lang="es-CL" sz="2400" dirty="0"/>
          </a:p>
          <a:p>
            <a:pPr marL="342900" indent="-342900">
              <a:spcAft>
                <a:spcPts val="1200"/>
              </a:spcAft>
              <a:buClr>
                <a:schemeClr val="tx1">
                  <a:lumMod val="75000"/>
                  <a:lumOff val="25000"/>
                </a:schemeClr>
              </a:buClr>
              <a:buFont typeface="Arial" pitchFamily="34" charset="0"/>
              <a:buChar char="•"/>
            </a:pPr>
            <a:r>
              <a:rPr lang="es-CL" sz="2400" dirty="0" err="1"/>
              <a:t>Given</a:t>
            </a:r>
            <a:r>
              <a:rPr lang="es-CL" sz="2400" dirty="0"/>
              <a:t> </a:t>
            </a:r>
            <a:r>
              <a:rPr lang="es-CL" sz="2400" dirty="0" err="1"/>
              <a:t>the</a:t>
            </a:r>
            <a:r>
              <a:rPr lang="es-CL" sz="2400" dirty="0"/>
              <a:t> new interface of </a:t>
            </a:r>
            <a:r>
              <a:rPr lang="es-CL" sz="2400" dirty="0" err="1"/>
              <a:t>the</a:t>
            </a:r>
            <a:r>
              <a:rPr lang="es-CL" sz="2400" dirty="0"/>
              <a:t> </a:t>
            </a:r>
            <a:r>
              <a:rPr lang="es-CL" sz="2400" dirty="0" err="1"/>
              <a:t>Room</a:t>
            </a:r>
            <a:r>
              <a:rPr lang="es-CL" sz="2400" dirty="0"/>
              <a:t> </a:t>
            </a:r>
            <a:r>
              <a:rPr lang="es-CL" sz="2400" dirty="0" err="1"/>
              <a:t>class</a:t>
            </a:r>
            <a:r>
              <a:rPr lang="es-CL" sz="2400" dirty="0"/>
              <a:t>, </a:t>
            </a:r>
            <a:r>
              <a:rPr lang="es-CL" sz="2400" dirty="0" err="1"/>
              <a:t>this</a:t>
            </a:r>
            <a:r>
              <a:rPr lang="es-CL" sz="2400" dirty="0"/>
              <a:t> </a:t>
            </a:r>
            <a:r>
              <a:rPr lang="es-CL" sz="2400" dirty="0" err="1"/>
              <a:t>works</a:t>
            </a:r>
            <a:r>
              <a:rPr lang="es-CL" sz="2400" dirty="0"/>
              <a:t> </a:t>
            </a:r>
            <a:r>
              <a:rPr lang="es-CL" sz="2400" dirty="0" err="1"/>
              <a:t>without</a:t>
            </a:r>
            <a:r>
              <a:rPr lang="es-CL" sz="2400" dirty="0"/>
              <a:t> </a:t>
            </a:r>
            <a:r>
              <a:rPr lang="es-CL" sz="2400" dirty="0" err="1"/>
              <a:t>problems</a:t>
            </a:r>
            <a:r>
              <a:rPr lang="es-CL" sz="2400" dirty="0"/>
              <a:t>, </a:t>
            </a:r>
            <a:r>
              <a:rPr lang="es-CL" sz="2400" dirty="0" err="1"/>
              <a:t>confirming</a:t>
            </a:r>
            <a:r>
              <a:rPr lang="es-CL" sz="2400" dirty="0"/>
              <a:t> </a:t>
            </a:r>
            <a:r>
              <a:rPr lang="es-CL" sz="2400" dirty="0" err="1"/>
              <a:t>that</a:t>
            </a:r>
            <a:r>
              <a:rPr lang="es-CL" sz="2400" dirty="0"/>
              <a:t> </a:t>
            </a:r>
            <a:r>
              <a:rPr lang="es-CL" sz="2400" dirty="0" err="1"/>
              <a:t>the</a:t>
            </a:r>
            <a:r>
              <a:rPr lang="es-CL" sz="2400" dirty="0"/>
              <a:t> new </a:t>
            </a:r>
            <a:r>
              <a:rPr lang="es-CL" sz="2400" dirty="0" err="1"/>
              <a:t>design</a:t>
            </a:r>
            <a:r>
              <a:rPr lang="es-CL" sz="2400" dirty="0"/>
              <a:t> </a:t>
            </a:r>
            <a:r>
              <a:rPr lang="es-CL" sz="2400" dirty="0" err="1"/>
              <a:t>is</a:t>
            </a:r>
            <a:r>
              <a:rPr lang="es-CL" sz="2400" dirty="0"/>
              <a:t> </a:t>
            </a:r>
            <a:r>
              <a:rPr lang="es-CL" sz="2400" dirty="0" err="1"/>
              <a:t>better</a:t>
            </a:r>
            <a:r>
              <a:rPr lang="es-CL" sz="2400" dirty="0"/>
              <a:t>.</a:t>
            </a:r>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spTree>
    <p:extLst>
      <p:ext uri="{BB962C8B-B14F-4D97-AF65-F5344CB8AC3E}">
        <p14:creationId xmlns:p14="http://schemas.microsoft.com/office/powerpoint/2010/main" val="2812695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b="1" dirty="0" err="1">
                <a:solidFill>
                  <a:srgbClr val="C00000"/>
                </a:solidFill>
              </a:rPr>
              <a:t>Reducing</a:t>
            </a:r>
            <a:r>
              <a:rPr lang="es-CL" b="1" dirty="0">
                <a:solidFill>
                  <a:srgbClr val="C00000"/>
                </a:solidFill>
              </a:rPr>
              <a:t> </a:t>
            </a:r>
            <a:r>
              <a:rPr lang="es-CL" b="1" dirty="0" err="1">
                <a:solidFill>
                  <a:srgbClr val="C00000"/>
                </a:solidFill>
              </a:rPr>
              <a:t>coupling</a:t>
            </a:r>
            <a:endParaRPr lang="es-CL" b="1" dirty="0">
              <a:solidFill>
                <a:srgbClr val="C00000"/>
              </a:solidFill>
            </a:endParaRP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874998" y="1384739"/>
            <a:ext cx="10949140" cy="2769989"/>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s-CL" sz="2400" dirty="0"/>
              <a:t>A </a:t>
            </a:r>
            <a:r>
              <a:rPr lang="es-CL" sz="2400" dirty="0" err="1"/>
              <a:t>consequence</a:t>
            </a:r>
            <a:r>
              <a:rPr lang="es-CL" sz="2400" dirty="0"/>
              <a:t> of </a:t>
            </a:r>
            <a:r>
              <a:rPr lang="es-CL" sz="2400" dirty="0" err="1"/>
              <a:t>responsibility-driven</a:t>
            </a:r>
            <a:r>
              <a:rPr lang="es-CL" sz="2400" dirty="0"/>
              <a:t> </a:t>
            </a:r>
            <a:r>
              <a:rPr lang="es-CL" sz="2400" dirty="0" err="1"/>
              <a:t>design</a:t>
            </a:r>
            <a:r>
              <a:rPr lang="es-CL" sz="2400" dirty="0"/>
              <a:t> </a:t>
            </a:r>
            <a:r>
              <a:rPr lang="es-CL" sz="2400" dirty="0" err="1"/>
              <a:t>is</a:t>
            </a:r>
            <a:r>
              <a:rPr lang="es-CL" sz="2400" dirty="0"/>
              <a:t> </a:t>
            </a:r>
            <a:r>
              <a:rPr lang="es-CL" sz="2400" dirty="0" err="1"/>
              <a:t>that</a:t>
            </a:r>
            <a:r>
              <a:rPr lang="es-CL" sz="2400" dirty="0"/>
              <a:t> </a:t>
            </a:r>
            <a:r>
              <a:rPr lang="es-CL" sz="2400" dirty="0" err="1"/>
              <a:t>the</a:t>
            </a:r>
            <a:r>
              <a:rPr lang="es-CL" sz="2400" dirty="0"/>
              <a:t> </a:t>
            </a:r>
            <a:r>
              <a:rPr lang="es-CL" sz="2400" dirty="0" err="1"/>
              <a:t>message</a:t>
            </a:r>
            <a:r>
              <a:rPr lang="es-CL" sz="2400" dirty="0"/>
              <a:t> </a:t>
            </a:r>
            <a:r>
              <a:rPr lang="es-CL" sz="2400" dirty="0" err="1"/>
              <a:t>describing</a:t>
            </a:r>
            <a:r>
              <a:rPr lang="es-CL" sz="2400" dirty="0"/>
              <a:t> </a:t>
            </a:r>
            <a:r>
              <a:rPr lang="es-CL" sz="2400" dirty="0" err="1"/>
              <a:t>the</a:t>
            </a:r>
            <a:r>
              <a:rPr lang="es-CL" sz="2400" dirty="0"/>
              <a:t> </a:t>
            </a:r>
            <a:r>
              <a:rPr lang="es-CL" sz="2400" dirty="0" err="1"/>
              <a:t>room</a:t>
            </a:r>
            <a:r>
              <a:rPr lang="es-CL" sz="2400" dirty="0"/>
              <a:t> and </a:t>
            </a:r>
            <a:r>
              <a:rPr lang="es-CL" sz="2400" dirty="0" err="1"/>
              <a:t>its</a:t>
            </a:r>
            <a:r>
              <a:rPr lang="es-CL" sz="2400" dirty="0"/>
              <a:t> </a:t>
            </a:r>
            <a:r>
              <a:rPr lang="es-CL" sz="2400" dirty="0" err="1"/>
              <a:t>exists</a:t>
            </a:r>
            <a:r>
              <a:rPr lang="es-CL" sz="2400" dirty="0"/>
              <a:t> </a:t>
            </a:r>
            <a:r>
              <a:rPr lang="es-CL" sz="2400" dirty="0" err="1"/>
              <a:t>should</a:t>
            </a:r>
            <a:r>
              <a:rPr lang="es-CL" sz="2400" dirty="0"/>
              <a:t> be </a:t>
            </a:r>
            <a:r>
              <a:rPr lang="es-CL" sz="2400" dirty="0" err="1"/>
              <a:t>prepred</a:t>
            </a:r>
            <a:r>
              <a:rPr lang="es-CL" sz="2400" dirty="0"/>
              <a:t> (</a:t>
            </a:r>
            <a:r>
              <a:rPr lang="es-CL" sz="2400" dirty="0" err="1"/>
              <a:t>provided</a:t>
            </a:r>
            <a:r>
              <a:rPr lang="es-CL" sz="2400" dirty="0"/>
              <a:t>) </a:t>
            </a:r>
            <a:r>
              <a:rPr lang="es-CL" sz="2400" dirty="0" err="1"/>
              <a:t>by</a:t>
            </a:r>
            <a:r>
              <a:rPr lang="es-CL" sz="2400" dirty="0"/>
              <a:t> </a:t>
            </a:r>
            <a:r>
              <a:rPr lang="es-CL" sz="2400" dirty="0" err="1"/>
              <a:t>the</a:t>
            </a:r>
            <a:r>
              <a:rPr lang="es-CL" sz="2400" dirty="0"/>
              <a:t> </a:t>
            </a:r>
            <a:r>
              <a:rPr lang="es-CL" sz="2400" dirty="0" err="1"/>
              <a:t>Room</a:t>
            </a:r>
            <a:r>
              <a:rPr lang="es-CL" sz="2400" dirty="0"/>
              <a:t> </a:t>
            </a:r>
            <a:r>
              <a:rPr lang="es-CL" sz="2400" dirty="0" err="1"/>
              <a:t>class</a:t>
            </a:r>
            <a:r>
              <a:rPr lang="es-CL" sz="2400" dirty="0"/>
              <a:t> </a:t>
            </a:r>
            <a:r>
              <a:rPr lang="es-CL" sz="2400" dirty="0" err="1"/>
              <a:t>itself</a:t>
            </a:r>
            <a:r>
              <a:rPr lang="es-CL" sz="2400" dirty="0"/>
              <a:t>, </a:t>
            </a:r>
            <a:r>
              <a:rPr lang="es-CL" sz="2400" dirty="0" err="1"/>
              <a:t>not</a:t>
            </a:r>
            <a:r>
              <a:rPr lang="es-CL" sz="2400" dirty="0"/>
              <a:t> </a:t>
            </a:r>
            <a:r>
              <a:rPr lang="es-CL" sz="2400" dirty="0" err="1"/>
              <a:t>by</a:t>
            </a:r>
            <a:r>
              <a:rPr lang="es-CL" sz="2400" dirty="0"/>
              <a:t> </a:t>
            </a:r>
            <a:r>
              <a:rPr lang="es-CL" sz="2400" dirty="0" err="1"/>
              <a:t>the</a:t>
            </a:r>
            <a:r>
              <a:rPr lang="es-CL" sz="2400" dirty="0"/>
              <a:t> </a:t>
            </a:r>
            <a:r>
              <a:rPr lang="es-CL" sz="2400" dirty="0" err="1"/>
              <a:t>Game</a:t>
            </a:r>
            <a:r>
              <a:rPr lang="es-CL" sz="2400" dirty="0"/>
              <a:t> </a:t>
            </a:r>
            <a:r>
              <a:rPr lang="es-CL" sz="2400" dirty="0" err="1"/>
              <a:t>class</a:t>
            </a:r>
            <a:r>
              <a:rPr lang="es-CL" sz="2400" dirty="0"/>
              <a:t>. </a:t>
            </a:r>
            <a:r>
              <a:rPr lang="es-CL" sz="2400" dirty="0" err="1"/>
              <a:t>Lets</a:t>
            </a:r>
            <a:r>
              <a:rPr lang="es-CL" sz="2400" dirty="0"/>
              <a:t> </a:t>
            </a:r>
            <a:r>
              <a:rPr lang="es-CL" sz="2400" dirty="0" err="1"/>
              <a:t>add</a:t>
            </a:r>
            <a:r>
              <a:rPr lang="es-CL" sz="2400" dirty="0"/>
              <a:t> </a:t>
            </a:r>
            <a:r>
              <a:rPr lang="es-CL" sz="2400" dirty="0" err="1"/>
              <a:t>the</a:t>
            </a:r>
            <a:r>
              <a:rPr lang="es-CL" sz="2400" dirty="0"/>
              <a:t> </a:t>
            </a:r>
            <a:r>
              <a:rPr lang="es-CL" sz="2400" dirty="0" err="1"/>
              <a:t>following</a:t>
            </a:r>
            <a:r>
              <a:rPr lang="es-CL" sz="2400" dirty="0"/>
              <a:t> </a:t>
            </a:r>
            <a:r>
              <a:rPr lang="es-CL" sz="2400" dirty="0" err="1"/>
              <a:t>method</a:t>
            </a:r>
            <a:r>
              <a:rPr lang="es-CL" sz="2400" dirty="0"/>
              <a:t> to </a:t>
            </a:r>
            <a:r>
              <a:rPr lang="es-CL" sz="2400" dirty="0" err="1"/>
              <a:t>Room</a:t>
            </a:r>
            <a:r>
              <a:rPr lang="es-CL" sz="2400" dirty="0"/>
              <a:t> </a:t>
            </a:r>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pic>
        <p:nvPicPr>
          <p:cNvPr id="61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013" y="2611775"/>
            <a:ext cx="8223109" cy="37287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46979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b="1" dirty="0" err="1">
                <a:solidFill>
                  <a:srgbClr val="C00000"/>
                </a:solidFill>
              </a:rPr>
              <a:t>Reducing</a:t>
            </a:r>
            <a:r>
              <a:rPr lang="es-CL" b="1" dirty="0">
                <a:solidFill>
                  <a:srgbClr val="C00000"/>
                </a:solidFill>
              </a:rPr>
              <a:t> </a:t>
            </a:r>
            <a:r>
              <a:rPr lang="es-CL" b="1" dirty="0" err="1">
                <a:solidFill>
                  <a:srgbClr val="C00000"/>
                </a:solidFill>
              </a:rPr>
              <a:t>coupling</a:t>
            </a:r>
            <a:endParaRPr lang="es-CL" b="1" dirty="0">
              <a:solidFill>
                <a:srgbClr val="C00000"/>
              </a:solidFill>
            </a:endParaRP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908980" y="1248269"/>
            <a:ext cx="10374039" cy="5447645"/>
          </a:xfrm>
          <a:prstGeom prst="rect">
            <a:avLst/>
          </a:prstGeom>
        </p:spPr>
        <p:txBody>
          <a:bodyPr wrap="square">
            <a:spAutoFit/>
          </a:bodyPr>
          <a:lstStyle/>
          <a:p>
            <a:pPr marL="285750" indent="-285750">
              <a:buFont typeface="Arial" panose="020B0604020202020204" pitchFamily="34" charset="0"/>
              <a:buChar char="•"/>
            </a:pPr>
            <a:r>
              <a:rPr lang="en-US" sz="2400" dirty="0"/>
              <a:t>Currently, we have still encoded in the Game class the knowledge that the information we want from a room consists of a description string and the exit string:</a:t>
            </a:r>
          </a:p>
          <a:p>
            <a:pPr marL="285750" indent="-285750">
              <a:buFont typeface="Arial" panose="020B0604020202020204" pitchFamily="34" charset="0"/>
              <a:buChar char="•"/>
            </a:pPr>
            <a:endParaRPr lang="en-US" sz="2400" dirty="0"/>
          </a:p>
          <a:p>
            <a:r>
              <a:rPr lang="es-CL" sz="2000" b="1" dirty="0" err="1">
                <a:latin typeface="Courier New" panose="02070309020205020404" pitchFamily="49" charset="0"/>
                <a:cs typeface="Courier New" panose="02070309020205020404" pitchFamily="49" charset="0"/>
              </a:rPr>
              <a:t>System.out.println</a:t>
            </a:r>
            <a:r>
              <a:rPr lang="es-CL" sz="2000" b="1" dirty="0">
                <a:latin typeface="Courier New" panose="02070309020205020404" pitchFamily="49" charset="0"/>
                <a:cs typeface="Courier New" panose="02070309020205020404" pitchFamily="49" charset="0"/>
              </a:rPr>
              <a:t>("</a:t>
            </a:r>
            <a:r>
              <a:rPr lang="es-CL" sz="2000" b="1" dirty="0" err="1">
                <a:latin typeface="Courier New" panose="02070309020205020404" pitchFamily="49" charset="0"/>
                <a:cs typeface="Courier New" panose="02070309020205020404" pitchFamily="49" charset="0"/>
              </a:rPr>
              <a:t>You</a:t>
            </a:r>
            <a:r>
              <a:rPr lang="es-CL" sz="2000" b="1" dirty="0">
                <a:latin typeface="Courier New" panose="02070309020205020404" pitchFamily="49" charset="0"/>
                <a:cs typeface="Courier New" panose="02070309020205020404" pitchFamily="49" charset="0"/>
              </a:rPr>
              <a:t> are " + </a:t>
            </a:r>
            <a:r>
              <a:rPr lang="es-CL" sz="2000" b="1" dirty="0" err="1">
                <a:latin typeface="Courier New" panose="02070309020205020404" pitchFamily="49" charset="0"/>
                <a:cs typeface="Courier New" panose="02070309020205020404" pitchFamily="49" charset="0"/>
              </a:rPr>
              <a:t>currentRoom.getDescription</a:t>
            </a:r>
            <a:r>
              <a:rPr lang="es-CL" sz="2000" b="1" dirty="0">
                <a:latin typeface="Courier New" panose="02070309020205020404" pitchFamily="49" charset="0"/>
                <a:cs typeface="Courier New" panose="02070309020205020404" pitchFamily="49" charset="0"/>
              </a:rPr>
              <a:t>());</a:t>
            </a:r>
          </a:p>
          <a:p>
            <a:r>
              <a:rPr lang="es-CL" sz="2000" b="1" dirty="0" err="1">
                <a:latin typeface="Courier New" panose="02070309020205020404" pitchFamily="49" charset="0"/>
                <a:cs typeface="Courier New" panose="02070309020205020404" pitchFamily="49" charset="0"/>
              </a:rPr>
              <a:t>System.out.println</a:t>
            </a:r>
            <a:r>
              <a:rPr lang="es-CL" sz="2000" b="1" dirty="0">
                <a:latin typeface="Courier New" panose="02070309020205020404" pitchFamily="49" charset="0"/>
                <a:cs typeface="Courier New" panose="02070309020205020404" pitchFamily="49" charset="0"/>
              </a:rPr>
              <a:t>(</a:t>
            </a:r>
            <a:r>
              <a:rPr lang="es-CL" sz="2000" b="1" dirty="0" err="1">
                <a:latin typeface="Courier New" panose="02070309020205020404" pitchFamily="49" charset="0"/>
                <a:cs typeface="Courier New" panose="02070309020205020404" pitchFamily="49" charset="0"/>
              </a:rPr>
              <a:t>currentRoom.getExitString</a:t>
            </a:r>
            <a:r>
              <a:rPr lang="es-CL" sz="2000" b="1" dirty="0">
                <a:latin typeface="Courier New" panose="02070309020205020404" pitchFamily="49" charset="0"/>
                <a:cs typeface="Courier New" panose="02070309020205020404" pitchFamily="49" charset="0"/>
              </a:rPr>
              <a:t>());</a:t>
            </a:r>
          </a:p>
          <a:p>
            <a:endParaRPr lang="es-CL" sz="2000"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400" dirty="0"/>
              <a:t>What if we add items to rooms in our game? Or monsters? Or other players?</a:t>
            </a:r>
          </a:p>
          <a:p>
            <a:pPr marL="285750" indent="-285750">
              <a:buFont typeface="Arial" panose="020B0604020202020204" pitchFamily="34" charset="0"/>
              <a:buChar char="•"/>
            </a:pPr>
            <a:r>
              <a:rPr lang="en-US" sz="2400" dirty="0"/>
              <a:t>The list of items, monsters, and other players should be included in the description of the room. </a:t>
            </a:r>
          </a:p>
          <a:p>
            <a:pPr marL="285750" indent="-285750">
              <a:buFont typeface="Arial" panose="020B0604020202020204" pitchFamily="34" charset="0"/>
              <a:buChar char="•"/>
            </a:pPr>
            <a:r>
              <a:rPr lang="en-US" sz="2400" dirty="0"/>
              <a:t>We would need to make changes to the Room class to add these things, and change the code segment above where the </a:t>
            </a:r>
            <a:r>
              <a:rPr lang="es-CL" sz="2400" dirty="0" err="1"/>
              <a:t>description</a:t>
            </a:r>
            <a:r>
              <a:rPr lang="es-CL" sz="2400" dirty="0"/>
              <a:t> </a:t>
            </a:r>
            <a:r>
              <a:rPr lang="es-CL" sz="2400" dirty="0" err="1"/>
              <a:t>is</a:t>
            </a:r>
            <a:r>
              <a:rPr lang="es-CL" sz="2400" dirty="0"/>
              <a:t> </a:t>
            </a:r>
            <a:r>
              <a:rPr lang="es-CL" sz="2400" dirty="0" err="1"/>
              <a:t>printed</a:t>
            </a:r>
            <a:r>
              <a:rPr lang="es-CL" sz="2400" dirty="0"/>
              <a:t> </a:t>
            </a:r>
            <a:r>
              <a:rPr lang="es-CL" sz="2400" dirty="0" err="1"/>
              <a:t>out</a:t>
            </a:r>
            <a:r>
              <a:rPr lang="es-CL" sz="2400" dirty="0"/>
              <a:t>.</a:t>
            </a:r>
          </a:p>
          <a:p>
            <a:pPr marL="285750" indent="-285750">
              <a:buFont typeface="Arial" panose="020B0604020202020204" pitchFamily="34" charset="0"/>
              <a:buChar char="•"/>
            </a:pPr>
            <a:r>
              <a:rPr lang="en-US" sz="2400" dirty="0"/>
              <a:t>This is again a breach of the responsibility-driven design rule. Since the Room class holds information about a room, </a:t>
            </a:r>
          </a:p>
          <a:p>
            <a:pPr marL="285750" indent="-285750">
              <a:buFont typeface="Arial" panose="020B0604020202020204" pitchFamily="34" charset="0"/>
              <a:buChar char="•"/>
            </a:pPr>
            <a:r>
              <a:rPr lang="en-US" sz="2400" dirty="0"/>
              <a:t>It should also produce a description for a room (has the information)</a:t>
            </a:r>
            <a:endParaRPr lang="es-CL" sz="2400" dirty="0"/>
          </a:p>
        </p:txBody>
      </p:sp>
    </p:spTree>
    <p:extLst>
      <p:ext uri="{BB962C8B-B14F-4D97-AF65-F5344CB8AC3E}">
        <p14:creationId xmlns:p14="http://schemas.microsoft.com/office/powerpoint/2010/main" val="2209171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54153"/>
            <a:ext cx="8429626" cy="1339850"/>
          </a:xfrm>
        </p:spPr>
        <p:txBody>
          <a:bodyPr>
            <a:normAutofit/>
          </a:bodyPr>
          <a:lstStyle/>
          <a:p>
            <a:r>
              <a:rPr lang="es-CL" b="1" dirty="0" err="1">
                <a:solidFill>
                  <a:srgbClr val="C00000"/>
                </a:solidFill>
              </a:rPr>
              <a:t>Reducing</a:t>
            </a:r>
            <a:r>
              <a:rPr lang="es-CL" b="1" dirty="0">
                <a:solidFill>
                  <a:srgbClr val="C00000"/>
                </a:solidFill>
              </a:rPr>
              <a:t> </a:t>
            </a:r>
            <a:r>
              <a:rPr lang="es-CL" b="1" dirty="0" err="1">
                <a:solidFill>
                  <a:srgbClr val="C00000"/>
                </a:solidFill>
              </a:rPr>
              <a:t>coupling</a:t>
            </a:r>
            <a:endParaRPr lang="es-CL" b="1" dirty="0">
              <a:solidFill>
                <a:srgbClr val="C00000"/>
              </a:solidFill>
            </a:endParaRP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535699" y="1064980"/>
            <a:ext cx="10931087" cy="7109639"/>
          </a:xfrm>
          <a:prstGeom prst="rect">
            <a:avLst/>
          </a:prstGeom>
        </p:spPr>
        <p:txBody>
          <a:bodyPr wrap="square">
            <a:spAutoFit/>
          </a:bodyPr>
          <a:lstStyle/>
          <a:p>
            <a:r>
              <a:rPr lang="es-CL" sz="2400" dirty="0" err="1"/>
              <a:t>We</a:t>
            </a:r>
            <a:r>
              <a:rPr lang="es-CL" sz="2400" dirty="0"/>
              <a:t> can </a:t>
            </a:r>
            <a:r>
              <a:rPr lang="en-US" sz="2400" dirty="0"/>
              <a:t>improve this by adding to the Room class the following method:</a:t>
            </a:r>
          </a:p>
          <a:p>
            <a:r>
              <a:rPr lang="es-CL" sz="2000" b="1" dirty="0">
                <a:latin typeface="Courier New" panose="02070309020205020404" pitchFamily="49" charset="0"/>
                <a:cs typeface="Courier New" panose="02070309020205020404" pitchFamily="49" charset="0"/>
              </a:rPr>
              <a:t>/**</a:t>
            </a:r>
          </a:p>
          <a:p>
            <a:r>
              <a:rPr lang="en-US" sz="2000" b="1" dirty="0">
                <a:latin typeface="Courier New" panose="02070309020205020404" pitchFamily="49" charset="0"/>
                <a:cs typeface="Courier New" panose="02070309020205020404" pitchFamily="49" charset="0"/>
              </a:rPr>
              <a:t>* Return a long description of this room, of the form:</a:t>
            </a:r>
          </a:p>
          <a:p>
            <a:r>
              <a:rPr lang="en-US" sz="2000" b="1" dirty="0">
                <a:latin typeface="Courier New" panose="02070309020205020404" pitchFamily="49" charset="0"/>
                <a:cs typeface="Courier New" panose="02070309020205020404" pitchFamily="49" charset="0"/>
              </a:rPr>
              <a:t>* You are in the kitchen.</a:t>
            </a:r>
          </a:p>
          <a:p>
            <a:r>
              <a:rPr lang="es-CL" sz="2000" b="1" dirty="0">
                <a:latin typeface="Courier New" panose="02070309020205020404" pitchFamily="49" charset="0"/>
                <a:cs typeface="Courier New" panose="02070309020205020404" pitchFamily="49" charset="0"/>
              </a:rPr>
              <a:t>* </a:t>
            </a:r>
            <a:r>
              <a:rPr lang="es-CL" sz="2000" b="1" dirty="0" err="1">
                <a:latin typeface="Courier New" panose="02070309020205020404" pitchFamily="49" charset="0"/>
                <a:cs typeface="Courier New" panose="02070309020205020404" pitchFamily="49" charset="0"/>
              </a:rPr>
              <a:t>Exits</a:t>
            </a:r>
            <a:r>
              <a:rPr lang="es-CL" sz="2000" b="1" dirty="0">
                <a:latin typeface="Courier New" panose="02070309020205020404" pitchFamily="49" charset="0"/>
                <a:cs typeface="Courier New" panose="02070309020205020404" pitchFamily="49" charset="0"/>
              </a:rPr>
              <a:t>: </a:t>
            </a:r>
            <a:r>
              <a:rPr lang="es-CL" sz="2000" b="1" dirty="0" err="1">
                <a:latin typeface="Courier New" panose="02070309020205020404" pitchFamily="49" charset="0"/>
                <a:cs typeface="Courier New" panose="02070309020205020404" pitchFamily="49" charset="0"/>
              </a:rPr>
              <a:t>north</a:t>
            </a:r>
            <a:r>
              <a:rPr lang="es-CL" sz="2000" b="1" dirty="0">
                <a:latin typeface="Courier New" panose="02070309020205020404" pitchFamily="49" charset="0"/>
                <a:cs typeface="Courier New" panose="02070309020205020404" pitchFamily="49" charset="0"/>
              </a:rPr>
              <a:t> </a:t>
            </a:r>
            <a:r>
              <a:rPr lang="es-CL" sz="2000" b="1" dirty="0" err="1">
                <a:latin typeface="Courier New" panose="02070309020205020404" pitchFamily="49" charset="0"/>
                <a:cs typeface="Courier New" panose="02070309020205020404" pitchFamily="49" charset="0"/>
              </a:rPr>
              <a:t>west</a:t>
            </a:r>
            <a:endParaRPr lang="es-CL" sz="2000" b="1" dirty="0">
              <a:latin typeface="Courier New" panose="02070309020205020404" pitchFamily="49" charset="0"/>
              <a:cs typeface="Courier New" panose="02070309020205020404" pitchFamily="49" charset="0"/>
            </a:endParaRPr>
          </a:p>
          <a:p>
            <a:r>
              <a:rPr lang="en-US" sz="2000" b="1" dirty="0">
                <a:latin typeface="Courier New" panose="02070309020205020404" pitchFamily="49" charset="0"/>
                <a:cs typeface="Courier New" panose="02070309020205020404" pitchFamily="49" charset="0"/>
              </a:rPr>
              <a:t>* @return A description of the room, including exits.</a:t>
            </a:r>
          </a:p>
          <a:p>
            <a:r>
              <a:rPr lang="es-CL" sz="2000" b="1" dirty="0">
                <a:latin typeface="Courier New" panose="02070309020205020404" pitchFamily="49" charset="0"/>
                <a:cs typeface="Courier New" panose="02070309020205020404" pitchFamily="49" charset="0"/>
              </a:rPr>
              <a:t>*/</a:t>
            </a:r>
          </a:p>
          <a:p>
            <a:r>
              <a:rPr lang="es-CL" sz="2000" b="1" dirty="0" err="1">
                <a:latin typeface="Courier New" panose="02070309020205020404" pitchFamily="49" charset="0"/>
                <a:cs typeface="Courier New" panose="02070309020205020404" pitchFamily="49" charset="0"/>
              </a:rPr>
              <a:t>public</a:t>
            </a:r>
            <a:r>
              <a:rPr lang="es-CL" sz="2000" b="1" dirty="0">
                <a:latin typeface="Courier New" panose="02070309020205020404" pitchFamily="49" charset="0"/>
                <a:cs typeface="Courier New" panose="02070309020205020404" pitchFamily="49" charset="0"/>
              </a:rPr>
              <a:t> </a:t>
            </a:r>
            <a:r>
              <a:rPr lang="es-CL" sz="2000" b="1" dirty="0" err="1">
                <a:latin typeface="Courier New" panose="02070309020205020404" pitchFamily="49" charset="0"/>
                <a:cs typeface="Courier New" panose="02070309020205020404" pitchFamily="49" charset="0"/>
              </a:rPr>
              <a:t>String</a:t>
            </a:r>
            <a:r>
              <a:rPr lang="es-CL" sz="2000" b="1" dirty="0">
                <a:latin typeface="Courier New" panose="02070309020205020404" pitchFamily="49" charset="0"/>
                <a:cs typeface="Courier New" panose="02070309020205020404" pitchFamily="49" charset="0"/>
              </a:rPr>
              <a:t> </a:t>
            </a:r>
            <a:r>
              <a:rPr lang="es-CL" sz="2000" b="1" dirty="0" err="1">
                <a:latin typeface="Courier New" panose="02070309020205020404" pitchFamily="49" charset="0"/>
                <a:cs typeface="Courier New" panose="02070309020205020404" pitchFamily="49" charset="0"/>
              </a:rPr>
              <a:t>getLongDescription</a:t>
            </a:r>
            <a:r>
              <a:rPr lang="es-CL" sz="2000" b="1" dirty="0">
                <a:latin typeface="Courier New" panose="02070309020205020404" pitchFamily="49" charset="0"/>
                <a:cs typeface="Courier New" panose="02070309020205020404" pitchFamily="49" charset="0"/>
              </a:rPr>
              <a:t>()  {</a:t>
            </a:r>
          </a:p>
          <a:p>
            <a:r>
              <a:rPr lang="en-US" sz="2000" b="1" dirty="0">
                <a:latin typeface="Courier New" panose="02070309020205020404" pitchFamily="49" charset="0"/>
                <a:cs typeface="Courier New" panose="02070309020205020404" pitchFamily="49" charset="0"/>
              </a:rPr>
              <a:t>   return "You are " + description + ".\n" + </a:t>
            </a:r>
            <a:r>
              <a:rPr lang="en-US" sz="2000" b="1" dirty="0" err="1">
                <a:latin typeface="Courier New" panose="02070309020205020404" pitchFamily="49" charset="0"/>
                <a:cs typeface="Courier New" panose="02070309020205020404" pitchFamily="49" charset="0"/>
              </a:rPr>
              <a:t>getExitString</a:t>
            </a:r>
            <a:r>
              <a:rPr lang="en-US" sz="2000" b="1" dirty="0">
                <a:latin typeface="Courier New" panose="02070309020205020404" pitchFamily="49" charset="0"/>
                <a:cs typeface="Courier New" panose="02070309020205020404" pitchFamily="49" charset="0"/>
              </a:rPr>
              <a:t>();</a:t>
            </a:r>
          </a:p>
          <a:p>
            <a:r>
              <a:rPr lang="es-CL" sz="2000" b="1" dirty="0">
                <a:latin typeface="Courier New" panose="02070309020205020404" pitchFamily="49" charset="0"/>
                <a:cs typeface="Courier New" panose="02070309020205020404" pitchFamily="49" charset="0"/>
              </a:rPr>
              <a:t>}</a:t>
            </a:r>
          </a:p>
          <a:p>
            <a:r>
              <a:rPr lang="en-US" sz="2400" dirty="0"/>
              <a:t>In the Game class we then write </a:t>
            </a:r>
            <a:r>
              <a:rPr lang="es-CL" sz="2000" b="1" dirty="0" err="1">
                <a:latin typeface="Courier New" panose="02070309020205020404" pitchFamily="49" charset="0"/>
                <a:cs typeface="Courier New" panose="02070309020205020404" pitchFamily="49" charset="0"/>
              </a:rPr>
              <a:t>System.out.println</a:t>
            </a:r>
            <a:r>
              <a:rPr lang="es-CL" sz="2000" b="1" dirty="0">
                <a:latin typeface="Courier New" panose="02070309020205020404" pitchFamily="49" charset="0"/>
                <a:cs typeface="Courier New" panose="02070309020205020404" pitchFamily="49" charset="0"/>
              </a:rPr>
              <a:t>(</a:t>
            </a:r>
            <a:r>
              <a:rPr lang="es-CL" sz="2000" b="1" dirty="0" err="1">
                <a:latin typeface="Courier New" panose="02070309020205020404" pitchFamily="49" charset="0"/>
                <a:cs typeface="Courier New" panose="02070309020205020404" pitchFamily="49" charset="0"/>
              </a:rPr>
              <a:t>currentRoom.getLongDescription</a:t>
            </a:r>
            <a:r>
              <a:rPr lang="es-CL" sz="2000" b="1" dirty="0">
                <a:latin typeface="Courier New" panose="02070309020205020404" pitchFamily="49" charset="0"/>
                <a:cs typeface="Courier New" panose="02070309020205020404" pitchFamily="49" charset="0"/>
              </a:rPr>
              <a:t>());</a:t>
            </a:r>
          </a:p>
          <a:p>
            <a:endParaRPr lang="es-CL" sz="2000" b="1" dirty="0">
              <a:latin typeface="Courier New" panose="02070309020205020404" pitchFamily="49" charset="0"/>
              <a:cs typeface="Courier New" panose="02070309020205020404" pitchFamily="49" charset="0"/>
            </a:endParaRPr>
          </a:p>
          <a:p>
            <a:r>
              <a:rPr lang="en-US" sz="2400" dirty="0"/>
              <a:t>‘long description’ of a room should include the description string, information about the exits, and may in the future include anything else there is to say about a room. When we make these future extensions, we will have to make changes to only a single class: the Room class.</a:t>
            </a: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spTree>
    <p:extLst>
      <p:ext uri="{BB962C8B-B14F-4D97-AF65-F5344CB8AC3E}">
        <p14:creationId xmlns:p14="http://schemas.microsoft.com/office/powerpoint/2010/main" val="428348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66421" y="244448"/>
            <a:ext cx="10515600" cy="1325563"/>
          </a:xfrm>
        </p:spPr>
        <p:txBody>
          <a:bodyPr/>
          <a:lstStyle/>
          <a:p>
            <a:r>
              <a:rPr lang="en-US" b="1" dirty="0">
                <a:solidFill>
                  <a:srgbClr val="C00000"/>
                </a:solidFill>
              </a:rPr>
              <a:t>Code Example: Aggregation in Java</a:t>
            </a:r>
            <a:br>
              <a:rPr lang="en-US" dirty="0"/>
            </a:br>
            <a:endParaRPr lang="en-US" dirty="0"/>
          </a:p>
        </p:txBody>
      </p:sp>
      <p:sp>
        <p:nvSpPr>
          <p:cNvPr id="3" name="Marcador de contenido 2"/>
          <p:cNvSpPr>
            <a:spLocks noGrp="1"/>
          </p:cNvSpPr>
          <p:nvPr>
            <p:ph idx="1"/>
          </p:nvPr>
        </p:nvSpPr>
        <p:spPr>
          <a:xfrm>
            <a:off x="479982" y="1162841"/>
            <a:ext cx="5506039" cy="5605604"/>
          </a:xfrm>
        </p:spPr>
        <p:txBody>
          <a:bodyPr>
            <a:normAutofit fontScale="77500" lnSpcReduction="20000"/>
          </a:bodyPr>
          <a:lstStyle/>
          <a:p>
            <a:pPr marL="0" indent="0">
              <a:buNone/>
            </a:pPr>
            <a:r>
              <a:rPr lang="en-US"/>
              <a:t>class Employee:</a:t>
            </a:r>
          </a:p>
          <a:p>
            <a:pPr marL="0" indent="0">
              <a:buNone/>
            </a:pPr>
            <a:r>
              <a:rPr lang="en-US"/>
              <a:t>    def __init__(self, name):</a:t>
            </a:r>
          </a:p>
          <a:p>
            <a:pPr marL="0" indent="0">
              <a:buNone/>
            </a:pPr>
            <a:r>
              <a:rPr lang="en-US"/>
              <a:t>        self.name = name</a:t>
            </a:r>
          </a:p>
          <a:p>
            <a:pPr marL="0" indent="0">
              <a:buNone/>
            </a:pPr>
            <a:endParaRPr lang="en-US"/>
          </a:p>
          <a:p>
            <a:pPr marL="0" indent="0">
              <a:buNone/>
            </a:pPr>
            <a:r>
              <a:rPr lang="en-US"/>
              <a:t>class Department:</a:t>
            </a:r>
          </a:p>
          <a:p>
            <a:pPr marL="0" indent="0">
              <a:buNone/>
            </a:pPr>
            <a:r>
              <a:rPr lang="en-US"/>
              <a:t>    def __init__(self, name):</a:t>
            </a:r>
          </a:p>
          <a:p>
            <a:pPr marL="0" indent="0">
              <a:buNone/>
            </a:pPr>
            <a:r>
              <a:rPr lang="en-US"/>
              <a:t>        self.name = name</a:t>
            </a:r>
          </a:p>
          <a:p>
            <a:pPr marL="0" indent="0">
              <a:buNone/>
            </a:pPr>
            <a:r>
              <a:rPr lang="en-US"/>
              <a:t>        self.employees = []</a:t>
            </a:r>
          </a:p>
          <a:p>
            <a:pPr marL="0" indent="0">
              <a:buNone/>
            </a:pPr>
            <a:endParaRPr lang="en-US"/>
          </a:p>
          <a:p>
            <a:pPr marL="0" indent="0">
              <a:buNone/>
            </a:pPr>
            <a:r>
              <a:rPr lang="en-US"/>
              <a:t>    def add_employee(self, employee):</a:t>
            </a:r>
          </a:p>
          <a:p>
            <a:pPr marL="0" indent="0">
              <a:buNone/>
            </a:pPr>
            <a:r>
              <a:rPr lang="en-US"/>
              <a:t>        self.employees.append(employee)</a:t>
            </a:r>
          </a:p>
          <a:p>
            <a:pPr marL="0" indent="0">
              <a:buNone/>
            </a:pPr>
            <a:endParaRPr lang="en-US"/>
          </a:p>
          <a:p>
            <a:pPr marL="0" indent="0">
              <a:buNone/>
            </a:pPr>
            <a:r>
              <a:rPr lang="en-US"/>
              <a:t>    def show_employees(self):</a:t>
            </a:r>
          </a:p>
          <a:p>
            <a:pPr marL="0" indent="0">
              <a:buNone/>
            </a:pPr>
            <a:r>
              <a:rPr lang="en-US"/>
              <a:t>        for emp in self.employees:</a:t>
            </a:r>
          </a:p>
          <a:p>
            <a:pPr marL="0" indent="0">
              <a:buNone/>
            </a:pPr>
            <a:r>
              <a:rPr lang="en-US"/>
              <a:t>            print(emp.name)</a:t>
            </a:r>
          </a:p>
          <a:p>
            <a:pPr marL="0" indent="0">
              <a:buNone/>
            </a:pPr>
            <a:endParaRPr lang="en-US"/>
          </a:p>
        </p:txBody>
      </p:sp>
      <p:sp>
        <p:nvSpPr>
          <p:cNvPr id="5" name="Rectángulo 4"/>
          <p:cNvSpPr/>
          <p:nvPr/>
        </p:nvSpPr>
        <p:spPr>
          <a:xfrm>
            <a:off x="5986021" y="1570011"/>
            <a:ext cx="6096000" cy="2031325"/>
          </a:xfrm>
          <a:prstGeom prst="rect">
            <a:avLst/>
          </a:prstGeom>
        </p:spPr>
        <p:txBody>
          <a:bodyPr>
            <a:spAutoFit/>
          </a:bodyPr>
          <a:lstStyle/>
          <a:p>
            <a:r>
              <a:rPr lang="en-US"/>
              <a:t>emp1 = Employee("Alice")</a:t>
            </a:r>
          </a:p>
          <a:p>
            <a:r>
              <a:rPr lang="en-US"/>
              <a:t>emp2 = Employee("Bob")</a:t>
            </a:r>
          </a:p>
          <a:p>
            <a:endParaRPr lang="en-US"/>
          </a:p>
          <a:p>
            <a:r>
              <a:rPr lang="en-US"/>
              <a:t>dept = Department("HR")</a:t>
            </a:r>
          </a:p>
          <a:p>
            <a:r>
              <a:rPr lang="en-US"/>
              <a:t>dept.add_employee(emp1)</a:t>
            </a:r>
          </a:p>
          <a:p>
            <a:r>
              <a:rPr lang="en-US"/>
              <a:t>dept.add_employee(emp2)</a:t>
            </a:r>
          </a:p>
          <a:p>
            <a:r>
              <a:rPr lang="en-US"/>
              <a:t>dept.show_employees()</a:t>
            </a:r>
          </a:p>
        </p:txBody>
      </p:sp>
    </p:spTree>
    <p:extLst>
      <p:ext uri="{BB962C8B-B14F-4D97-AF65-F5344CB8AC3E}">
        <p14:creationId xmlns:p14="http://schemas.microsoft.com/office/powerpoint/2010/main" val="30772457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b="1" dirty="0" err="1"/>
              <a:t>Implicit</a:t>
            </a:r>
            <a:r>
              <a:rPr lang="es-CL" b="1" dirty="0"/>
              <a:t> </a:t>
            </a:r>
            <a:r>
              <a:rPr lang="es-CL" b="1" dirty="0" err="1"/>
              <a:t>coupling</a:t>
            </a:r>
            <a:endParaRPr lang="es-CL" dirty="0"/>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1933575" y="1752601"/>
            <a:ext cx="8429626" cy="4401205"/>
          </a:xfrm>
          <a:prstGeom prst="rect">
            <a:avLst/>
          </a:prstGeom>
        </p:spPr>
        <p:txBody>
          <a:bodyPr wrap="square">
            <a:spAutoFit/>
          </a:bodyPr>
          <a:lstStyle/>
          <a:p>
            <a:pPr marL="285750" indent="-285750">
              <a:spcBef>
                <a:spcPts val="1200"/>
              </a:spcBef>
              <a:buFont typeface="Arial" panose="020B0604020202020204" pitchFamily="34" charset="0"/>
              <a:buChar char="•"/>
            </a:pPr>
            <a:r>
              <a:rPr lang="en-US" sz="2000" dirty="0"/>
              <a:t>Using public fields may create unnecessarily tight form of coupling between classes -&gt; it may be necessary to make changes to more than one class. </a:t>
            </a:r>
          </a:p>
          <a:p>
            <a:pPr marL="285750" indent="-285750">
              <a:spcBef>
                <a:spcPts val="1200"/>
              </a:spcBef>
              <a:buFont typeface="Arial" panose="020B0604020202020204" pitchFamily="34" charset="0"/>
              <a:buChar char="•"/>
            </a:pPr>
            <a:r>
              <a:rPr lang="en-US" sz="2000" dirty="0"/>
              <a:t>An even worse form of coupling: </a:t>
            </a:r>
            <a:r>
              <a:rPr lang="en-US" sz="2000" i="1" dirty="0"/>
              <a:t>implicit coupling</a:t>
            </a:r>
            <a:r>
              <a:rPr lang="en-US" sz="2000" dirty="0"/>
              <a:t>.</a:t>
            </a:r>
          </a:p>
          <a:p>
            <a:pPr marL="285750" indent="-285750">
              <a:spcBef>
                <a:spcPts val="1200"/>
              </a:spcBef>
              <a:buFont typeface="Arial" panose="020B0604020202020204" pitchFamily="34" charset="0"/>
              <a:buChar char="•"/>
            </a:pPr>
            <a:r>
              <a:rPr lang="en-US" sz="2000" dirty="0"/>
              <a:t>Implicit coupling is a situation where one class depends on internal information of another, but this dependence is not immediately obvious. </a:t>
            </a:r>
          </a:p>
          <a:p>
            <a:pPr marL="285750" indent="-285750">
              <a:spcBef>
                <a:spcPts val="1200"/>
              </a:spcBef>
              <a:buFont typeface="Arial" panose="020B0604020202020204" pitchFamily="34" charset="0"/>
              <a:buChar char="•"/>
            </a:pPr>
            <a:r>
              <a:rPr lang="en-US" sz="2000" dirty="0"/>
              <a:t>Tight coupling is not good, but at least it was obvious. (to change the public fields in one class, and forget about the other, may cause the application not to compile and the compiler will point out the problem)</a:t>
            </a:r>
          </a:p>
          <a:p>
            <a:pPr marL="285750" indent="-285750">
              <a:spcBef>
                <a:spcPts val="1200"/>
              </a:spcBef>
              <a:buFont typeface="Arial" panose="020B0604020202020204" pitchFamily="34" charset="0"/>
              <a:buChar char="•"/>
            </a:pPr>
            <a:r>
              <a:rPr lang="en-US" sz="2000" dirty="0"/>
              <a:t>In cases of implicit coupling, omitting a necessary </a:t>
            </a:r>
            <a:r>
              <a:rPr lang="es-CL" sz="2000" dirty="0" err="1"/>
              <a:t>change</a:t>
            </a:r>
            <a:r>
              <a:rPr lang="es-CL" sz="2000" dirty="0"/>
              <a:t> can </a:t>
            </a:r>
            <a:r>
              <a:rPr lang="es-CL" sz="2000" dirty="0" err="1"/>
              <a:t>go</a:t>
            </a:r>
            <a:r>
              <a:rPr lang="es-CL" sz="2000" dirty="0"/>
              <a:t> </a:t>
            </a:r>
            <a:r>
              <a:rPr lang="es-CL" sz="2000" dirty="0" err="1"/>
              <a:t>undetected</a:t>
            </a:r>
            <a:r>
              <a:rPr lang="es-CL" sz="2000" dirty="0"/>
              <a:t>.</a:t>
            </a:r>
          </a:p>
          <a:p>
            <a:pPr marL="342900" indent="-342900">
              <a:spcBef>
                <a:spcPts val="1200"/>
              </a:spcBef>
              <a:spcAft>
                <a:spcPts val="1200"/>
              </a:spcAft>
              <a:buClr>
                <a:schemeClr val="tx1">
                  <a:lumMod val="75000"/>
                  <a:lumOff val="25000"/>
                </a:schemeClr>
              </a:buClr>
              <a:buFont typeface="Arial" pitchFamily="34" charset="0"/>
              <a:buChar char="•"/>
            </a:pPr>
            <a:endParaRPr lang="es-CL" sz="2000" dirty="0"/>
          </a:p>
          <a:p>
            <a:pPr marL="342900" indent="-342900">
              <a:spcAft>
                <a:spcPts val="1200"/>
              </a:spcAft>
              <a:buClr>
                <a:schemeClr val="tx1">
                  <a:lumMod val="75000"/>
                  <a:lumOff val="25000"/>
                </a:schemeClr>
              </a:buClr>
              <a:buFont typeface="Arial" pitchFamily="34" charset="0"/>
              <a:buChar char="•"/>
            </a:pPr>
            <a:endParaRPr lang="es-CL" sz="2000" dirty="0"/>
          </a:p>
        </p:txBody>
      </p:sp>
    </p:spTree>
    <p:extLst>
      <p:ext uri="{BB962C8B-B14F-4D97-AF65-F5344CB8AC3E}">
        <p14:creationId xmlns:p14="http://schemas.microsoft.com/office/powerpoint/2010/main" val="3874817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513708" cy="1339850"/>
          </a:xfrm>
        </p:spPr>
        <p:txBody>
          <a:bodyPr>
            <a:normAutofit/>
          </a:bodyPr>
          <a:lstStyle/>
          <a:p>
            <a:r>
              <a:rPr lang="es-CL" b="1" dirty="0" err="1">
                <a:solidFill>
                  <a:srgbClr val="C00000"/>
                </a:solidFill>
              </a:rPr>
              <a:t>Example</a:t>
            </a:r>
            <a:r>
              <a:rPr lang="es-CL" b="1" dirty="0">
                <a:solidFill>
                  <a:srgbClr val="C00000"/>
                </a:solidFill>
              </a:rPr>
              <a:t> of </a:t>
            </a:r>
            <a:r>
              <a:rPr lang="es-CL" b="1" dirty="0" err="1">
                <a:solidFill>
                  <a:srgbClr val="C00000"/>
                </a:solidFill>
              </a:rPr>
              <a:t>implicit</a:t>
            </a:r>
            <a:r>
              <a:rPr lang="es-CL" b="1" dirty="0">
                <a:solidFill>
                  <a:srgbClr val="C00000"/>
                </a:solidFill>
              </a:rPr>
              <a:t> </a:t>
            </a:r>
            <a:r>
              <a:rPr lang="es-CL" b="1" dirty="0" err="1">
                <a:solidFill>
                  <a:srgbClr val="C00000"/>
                </a:solidFill>
              </a:rPr>
              <a:t>coupling</a:t>
            </a:r>
            <a:r>
              <a:rPr lang="es-CL" b="1" dirty="0">
                <a:solidFill>
                  <a:srgbClr val="C00000"/>
                </a:solidFill>
              </a:rPr>
              <a:t>: </a:t>
            </a:r>
            <a:r>
              <a:rPr lang="es-CL" b="1" dirty="0" err="1">
                <a:solidFill>
                  <a:srgbClr val="C00000"/>
                </a:solidFill>
              </a:rPr>
              <a:t>introducing</a:t>
            </a:r>
            <a:r>
              <a:rPr lang="es-CL" b="1" dirty="0">
                <a:solidFill>
                  <a:srgbClr val="C00000"/>
                </a:solidFill>
              </a:rPr>
              <a:t> a look </a:t>
            </a:r>
            <a:r>
              <a:rPr lang="es-CL" b="1" dirty="0" err="1">
                <a:solidFill>
                  <a:srgbClr val="C00000"/>
                </a:solidFill>
              </a:rPr>
              <a:t>command</a:t>
            </a:r>
            <a:endParaRPr lang="es-CL" b="1" dirty="0">
              <a:solidFill>
                <a:srgbClr val="C00000"/>
              </a:solidFill>
            </a:endParaRP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462125" y="1584008"/>
            <a:ext cx="10804963" cy="5447645"/>
          </a:xfrm>
          <a:prstGeom prst="rect">
            <a:avLst/>
          </a:prstGeom>
        </p:spPr>
        <p:txBody>
          <a:bodyPr wrap="square">
            <a:spAutoFit/>
          </a:bodyPr>
          <a:lstStyle/>
          <a:p>
            <a:pPr marL="285750" indent="-285750">
              <a:buFont typeface="Arial" panose="020B0604020202020204" pitchFamily="34" charset="0"/>
              <a:buChar char="•"/>
            </a:pPr>
            <a:r>
              <a:rPr lang="en-US" sz="2400" i="1" dirty="0"/>
              <a:t>look </a:t>
            </a:r>
            <a:r>
              <a:rPr lang="en-US" sz="2400" dirty="0"/>
              <a:t>prints out the description of the room and the exits again </a:t>
            </a:r>
          </a:p>
          <a:p>
            <a:pPr marL="285750" indent="-285750">
              <a:buFont typeface="Arial" panose="020B0604020202020204" pitchFamily="34" charset="0"/>
              <a:buChar char="•"/>
            </a:pPr>
            <a:r>
              <a:rPr lang="en-US" sz="2400" dirty="0"/>
              <a:t>We can introduce a new command word by adding it to the array of known words in the </a:t>
            </a:r>
            <a:r>
              <a:rPr lang="en-US" sz="2400" dirty="0" err="1"/>
              <a:t>validCommands</a:t>
            </a:r>
            <a:r>
              <a:rPr lang="en-US" sz="2400" dirty="0"/>
              <a:t> array in the </a:t>
            </a:r>
            <a:r>
              <a:rPr lang="en-US" sz="2400" dirty="0" err="1"/>
              <a:t>CommandWords</a:t>
            </a:r>
            <a:r>
              <a:rPr lang="en-US" sz="2400" dirty="0"/>
              <a:t> class:</a:t>
            </a:r>
          </a:p>
          <a:p>
            <a:pPr marL="285750" indent="-285750">
              <a:buFont typeface="Arial" panose="020B0604020202020204" pitchFamily="34" charset="0"/>
              <a:buChar char="•"/>
            </a:pPr>
            <a:endParaRPr lang="en-US" sz="2400" dirty="0"/>
          </a:p>
          <a:p>
            <a:r>
              <a:rPr lang="en-US" b="1" dirty="0">
                <a:latin typeface="Courier New" panose="02070309020205020404" pitchFamily="49" charset="0"/>
                <a:cs typeface="Courier New" panose="02070309020205020404" pitchFamily="49" charset="0"/>
              </a:rPr>
              <a:t>// a constant array that holds all valid command words</a:t>
            </a:r>
          </a:p>
          <a:p>
            <a:r>
              <a:rPr lang="en-US" b="1" dirty="0">
                <a:latin typeface="Courier New" panose="02070309020205020404" pitchFamily="49" charset="0"/>
                <a:cs typeface="Courier New" panose="02070309020205020404" pitchFamily="49" charset="0"/>
              </a:rPr>
              <a:t>private static final String </a:t>
            </a:r>
            <a:r>
              <a:rPr lang="en-US" b="1" dirty="0" err="1">
                <a:latin typeface="Courier New" panose="02070309020205020404" pitchFamily="49" charset="0"/>
                <a:cs typeface="Courier New" panose="02070309020205020404" pitchFamily="49" charset="0"/>
              </a:rPr>
              <a:t>validCommands</a:t>
            </a:r>
            <a:r>
              <a:rPr lang="en-US" b="1" dirty="0">
                <a:latin typeface="Courier New" panose="02070309020205020404" pitchFamily="49" charset="0"/>
                <a:cs typeface="Courier New" panose="02070309020205020404" pitchFamily="49" charset="0"/>
              </a:rPr>
              <a:t>[] = {</a:t>
            </a:r>
            <a:r>
              <a:rPr lang="es-CL" b="1" dirty="0">
                <a:latin typeface="Courier New" panose="02070309020205020404" pitchFamily="49" charset="0"/>
                <a:cs typeface="Courier New" panose="02070309020205020404" pitchFamily="49" charset="0"/>
              </a:rPr>
              <a:t>"</a:t>
            </a:r>
            <a:r>
              <a:rPr lang="es-CL" b="1" dirty="0" err="1">
                <a:latin typeface="Courier New" panose="02070309020205020404" pitchFamily="49" charset="0"/>
                <a:cs typeface="Courier New" panose="02070309020205020404" pitchFamily="49" charset="0"/>
              </a:rPr>
              <a:t>go</a:t>
            </a:r>
            <a:r>
              <a:rPr lang="es-CL" b="1"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quit</a:t>
            </a:r>
            <a:r>
              <a:rPr lang="es-CL" b="1" dirty="0">
                <a:latin typeface="Courier New" panose="02070309020205020404" pitchFamily="49" charset="0"/>
                <a:cs typeface="Courier New" panose="02070309020205020404" pitchFamily="49" charset="0"/>
              </a:rPr>
              <a:t>", "</a:t>
            </a:r>
            <a:r>
              <a:rPr lang="es-CL" b="1" dirty="0" err="1">
                <a:latin typeface="Courier New" panose="02070309020205020404" pitchFamily="49" charset="0"/>
                <a:cs typeface="Courier New" panose="02070309020205020404" pitchFamily="49" charset="0"/>
              </a:rPr>
              <a:t>help</a:t>
            </a:r>
            <a:r>
              <a:rPr lang="es-CL" b="1" dirty="0">
                <a:latin typeface="Courier New" panose="02070309020205020404" pitchFamily="49" charset="0"/>
                <a:cs typeface="Courier New" panose="02070309020205020404" pitchFamily="49" charset="0"/>
              </a:rPr>
              <a:t>", "look"};</a:t>
            </a:r>
          </a:p>
          <a:p>
            <a:endParaRPr lang="es-CL" b="1" dirty="0">
              <a:latin typeface="Courier New" panose="02070309020205020404" pitchFamily="49" charset="0"/>
              <a:cs typeface="Courier New" panose="02070309020205020404" pitchFamily="49" charset="0"/>
            </a:endParaRPr>
          </a:p>
          <a:p>
            <a:pPr marL="285750" indent="-285750">
              <a:buFont typeface="Arial" panose="020B0604020202020204" pitchFamily="34" charset="0"/>
              <a:buChar char="•"/>
            </a:pPr>
            <a:r>
              <a:rPr lang="en-US" sz="2400" dirty="0"/>
              <a:t>good cohesion: instead of defining the command words in the parser, a separate class just to define the command words is created</a:t>
            </a:r>
          </a:p>
          <a:p>
            <a:pPr marL="285750" indent="-285750">
              <a:buFont typeface="Arial" panose="020B0604020202020204" pitchFamily="34" charset="0"/>
              <a:buChar char="•"/>
            </a:pPr>
            <a:r>
              <a:rPr lang="en-US" sz="2400" dirty="0"/>
              <a:t>After making this change, when we type the command look, nothing happens.</a:t>
            </a:r>
          </a:p>
          <a:p>
            <a:pPr marL="285750" indent="-285750">
              <a:buFont typeface="Arial" panose="020B0604020202020204" pitchFamily="34" charset="0"/>
              <a:buChar char="•"/>
            </a:pPr>
            <a:r>
              <a:rPr lang="en-US" sz="2400" dirty="0"/>
              <a:t>This contrasts with the behavior of an unknown command word: if we type any unknown word, we see the reply</a:t>
            </a:r>
          </a:p>
          <a:p>
            <a:pPr marL="285750" indent="-285750">
              <a:buFont typeface="Arial" panose="020B0604020202020204" pitchFamily="34" charset="0"/>
              <a:buChar char="•"/>
            </a:pPr>
            <a:endParaRPr lang="en-US" sz="2400" dirty="0"/>
          </a:p>
          <a:p>
            <a:r>
              <a:rPr lang="en-US" b="1" dirty="0">
                <a:latin typeface="Courier New" panose="02070309020205020404" pitchFamily="49" charset="0"/>
                <a:cs typeface="Courier New" panose="02070309020205020404" pitchFamily="49" charset="0"/>
              </a:rPr>
              <a:t>I don’t know what you mean...</a:t>
            </a:r>
          </a:p>
          <a:p>
            <a:endParaRPr lang="en-US" b="1" dirty="0">
              <a:latin typeface="Courier New" panose="02070309020205020404" pitchFamily="49" charset="0"/>
              <a:cs typeface="Courier New" panose="02070309020205020404" pitchFamily="49" charset="0"/>
            </a:endParaRPr>
          </a:p>
          <a:p>
            <a:endParaRPr lang="es-CL"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568871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396973"/>
          </a:xfrm>
        </p:spPr>
        <p:txBody>
          <a:bodyPr>
            <a:normAutofit fontScale="90000"/>
          </a:bodyPr>
          <a:lstStyle/>
          <a:p>
            <a:r>
              <a:rPr lang="es-CL" b="1" dirty="0" err="1">
                <a:solidFill>
                  <a:srgbClr val="C00000"/>
                </a:solidFill>
              </a:rPr>
              <a:t>Let’s</a:t>
            </a:r>
            <a:r>
              <a:rPr lang="es-CL" b="1" dirty="0">
                <a:solidFill>
                  <a:srgbClr val="C00000"/>
                </a:solidFill>
              </a:rPr>
              <a:t> introduce </a:t>
            </a:r>
            <a:r>
              <a:rPr lang="es-CL" b="1" dirty="0" err="1">
                <a:solidFill>
                  <a:srgbClr val="C00000"/>
                </a:solidFill>
              </a:rPr>
              <a:t>the</a:t>
            </a:r>
            <a:r>
              <a:rPr lang="es-CL" b="1" dirty="0">
                <a:solidFill>
                  <a:srgbClr val="C00000"/>
                </a:solidFill>
              </a:rPr>
              <a:t> look </a:t>
            </a:r>
            <a:r>
              <a:rPr lang="es-CL" b="1" dirty="0" err="1">
                <a:solidFill>
                  <a:srgbClr val="C00000"/>
                </a:solidFill>
              </a:rPr>
              <a:t>command</a:t>
            </a:r>
            <a:endParaRPr lang="es-CL" b="1" dirty="0">
              <a:solidFill>
                <a:srgbClr val="C00000"/>
              </a:solidFill>
            </a:endParaRP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304472" y="889198"/>
            <a:ext cx="10847004" cy="5724644"/>
          </a:xfrm>
          <a:prstGeom prst="rect">
            <a:avLst/>
          </a:prstGeom>
        </p:spPr>
        <p:txBody>
          <a:bodyPr wrap="square">
            <a:spAutoFit/>
          </a:bodyPr>
          <a:lstStyle/>
          <a:p>
            <a:r>
              <a:rPr lang="en-US" sz="2400" dirty="0"/>
              <a:t>We can fix this by adding a method for the </a:t>
            </a:r>
            <a:r>
              <a:rPr lang="en-US" sz="2400" i="1" dirty="0"/>
              <a:t>look </a:t>
            </a:r>
            <a:r>
              <a:rPr lang="en-US" sz="2400" dirty="0"/>
              <a:t>command to the Game class:</a:t>
            </a:r>
          </a:p>
          <a:p>
            <a:r>
              <a:rPr lang="es-CL" b="1" dirty="0" err="1">
                <a:solidFill>
                  <a:schemeClr val="accent1">
                    <a:lumMod val="75000"/>
                  </a:schemeClr>
                </a:solidFill>
                <a:latin typeface="Courier New" panose="02070309020205020404" pitchFamily="49" charset="0"/>
                <a:cs typeface="Courier New" panose="02070309020205020404" pitchFamily="49" charset="0"/>
              </a:rPr>
              <a:t>private</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void</a:t>
            </a:r>
            <a:r>
              <a:rPr lang="es-CL" b="1" dirty="0">
                <a:solidFill>
                  <a:schemeClr val="accent1">
                    <a:lumMod val="75000"/>
                  </a:schemeClr>
                </a:solidFill>
                <a:latin typeface="Courier New" panose="02070309020205020404" pitchFamily="49" charset="0"/>
                <a:cs typeface="Courier New" panose="02070309020205020404" pitchFamily="49" charset="0"/>
              </a:rPr>
              <a:t> look() {</a:t>
            </a:r>
          </a:p>
          <a:p>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System.out.println</a:t>
            </a:r>
            <a:r>
              <a:rPr lang="es-CL" b="1" dirty="0">
                <a:solidFill>
                  <a:schemeClr val="accent1">
                    <a:lumMod val="75000"/>
                  </a:schemeClr>
                </a:solidFill>
                <a:latin typeface="Courier New" panose="02070309020205020404" pitchFamily="49" charset="0"/>
                <a:cs typeface="Courier New" panose="02070309020205020404" pitchFamily="49" charset="0"/>
              </a:rPr>
              <a:t>(</a:t>
            </a:r>
            <a:r>
              <a:rPr lang="es-CL" b="1" dirty="0" err="1">
                <a:solidFill>
                  <a:schemeClr val="accent1">
                    <a:lumMod val="75000"/>
                  </a:schemeClr>
                </a:solidFill>
                <a:latin typeface="Courier New" panose="02070309020205020404" pitchFamily="49" charset="0"/>
                <a:cs typeface="Courier New" panose="02070309020205020404" pitchFamily="49" charset="0"/>
              </a:rPr>
              <a:t>currentRoom.getLongDescription</a:t>
            </a:r>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n-US" sz="2400" dirty="0"/>
              <a:t>After this, we only need to add a case for the </a:t>
            </a:r>
            <a:r>
              <a:rPr lang="en-US" sz="2400" i="1" dirty="0"/>
              <a:t>look </a:t>
            </a:r>
            <a:r>
              <a:rPr lang="en-US" sz="2400" dirty="0"/>
              <a:t>command in the </a:t>
            </a:r>
            <a:r>
              <a:rPr lang="en-US" sz="2400" dirty="0" err="1"/>
              <a:t>processCommand</a:t>
            </a:r>
            <a:r>
              <a:rPr lang="en-US" sz="2400" dirty="0"/>
              <a:t> method, which will invoke the look method when the </a:t>
            </a:r>
            <a:r>
              <a:rPr lang="en-US" sz="2400" i="1" dirty="0"/>
              <a:t>look </a:t>
            </a:r>
            <a:r>
              <a:rPr lang="en-US" sz="2400" dirty="0"/>
              <a:t>command is recognized:</a:t>
            </a:r>
          </a:p>
          <a:p>
            <a:r>
              <a:rPr lang="es-CL" b="1" dirty="0" err="1">
                <a:solidFill>
                  <a:schemeClr val="accent1">
                    <a:lumMod val="75000"/>
                  </a:schemeClr>
                </a:solidFill>
                <a:latin typeface="Courier New" panose="02070309020205020404" pitchFamily="49" charset="0"/>
                <a:cs typeface="Courier New" panose="02070309020205020404" pitchFamily="49" charset="0"/>
              </a:rPr>
              <a:t>if</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commandWord.equals</a:t>
            </a:r>
            <a:r>
              <a:rPr lang="es-CL" b="1" dirty="0">
                <a:solidFill>
                  <a:schemeClr val="accent1">
                    <a:lumMod val="75000"/>
                  </a:schemeClr>
                </a:solidFill>
                <a:latin typeface="Courier New" panose="02070309020205020404" pitchFamily="49" charset="0"/>
                <a:cs typeface="Courier New" panose="02070309020205020404" pitchFamily="49" charset="0"/>
              </a:rPr>
              <a:t>("</a:t>
            </a:r>
            <a:r>
              <a:rPr lang="es-CL" b="1" dirty="0" err="1">
                <a:solidFill>
                  <a:schemeClr val="accent1">
                    <a:lumMod val="75000"/>
                  </a:schemeClr>
                </a:solidFill>
                <a:latin typeface="Courier New" panose="02070309020205020404" pitchFamily="49" charset="0"/>
                <a:cs typeface="Courier New" panose="02070309020205020404" pitchFamily="49" charset="0"/>
              </a:rPr>
              <a:t>help</a:t>
            </a:r>
            <a:r>
              <a:rPr lang="es-CL" b="1" dirty="0">
                <a:solidFill>
                  <a:schemeClr val="accent1">
                    <a:lumMod val="75000"/>
                  </a:schemeClr>
                </a:solidFill>
                <a:latin typeface="Courier New" panose="02070309020205020404" pitchFamily="49" charset="0"/>
                <a:cs typeface="Courier New" panose="02070309020205020404" pitchFamily="49" charset="0"/>
              </a:rPr>
              <a:t>")) {</a:t>
            </a:r>
          </a:p>
          <a:p>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printHelp</a:t>
            </a:r>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b="1" dirty="0" err="1">
                <a:solidFill>
                  <a:schemeClr val="accent1">
                    <a:lumMod val="75000"/>
                  </a:schemeClr>
                </a:solidFill>
                <a:latin typeface="Courier New" panose="02070309020205020404" pitchFamily="49" charset="0"/>
                <a:cs typeface="Courier New" panose="02070309020205020404" pitchFamily="49" charset="0"/>
              </a:rPr>
              <a:t>else</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if</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commandWord.equals</a:t>
            </a:r>
            <a:r>
              <a:rPr lang="es-CL" b="1" dirty="0">
                <a:solidFill>
                  <a:schemeClr val="accent1">
                    <a:lumMod val="75000"/>
                  </a:schemeClr>
                </a:solidFill>
                <a:latin typeface="Courier New" panose="02070309020205020404" pitchFamily="49" charset="0"/>
                <a:cs typeface="Courier New" panose="02070309020205020404" pitchFamily="49" charset="0"/>
              </a:rPr>
              <a:t>("</a:t>
            </a:r>
            <a:r>
              <a:rPr lang="es-CL" b="1" dirty="0" err="1">
                <a:solidFill>
                  <a:schemeClr val="accent1">
                    <a:lumMod val="75000"/>
                  </a:schemeClr>
                </a:solidFill>
                <a:latin typeface="Courier New" panose="02070309020205020404" pitchFamily="49" charset="0"/>
                <a:cs typeface="Courier New" panose="02070309020205020404" pitchFamily="49" charset="0"/>
              </a:rPr>
              <a:t>go</a:t>
            </a:r>
            <a:r>
              <a:rPr lang="es-CL" b="1" dirty="0">
                <a:solidFill>
                  <a:schemeClr val="accent1">
                    <a:lumMod val="75000"/>
                  </a:schemeClr>
                </a:solidFill>
                <a:latin typeface="Courier New" panose="02070309020205020404" pitchFamily="49" charset="0"/>
                <a:cs typeface="Courier New" panose="02070309020205020404" pitchFamily="49" charset="0"/>
              </a:rPr>
              <a:t>")) {</a:t>
            </a:r>
          </a:p>
          <a:p>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goRoom</a:t>
            </a:r>
            <a:r>
              <a:rPr lang="es-CL" b="1" dirty="0">
                <a:solidFill>
                  <a:schemeClr val="accent1">
                    <a:lumMod val="75000"/>
                  </a:schemeClr>
                </a:solidFill>
                <a:latin typeface="Courier New" panose="02070309020205020404" pitchFamily="49" charset="0"/>
                <a:cs typeface="Courier New" panose="02070309020205020404" pitchFamily="49" charset="0"/>
              </a:rPr>
              <a:t>(</a:t>
            </a:r>
            <a:r>
              <a:rPr lang="es-CL" b="1" dirty="0" err="1">
                <a:solidFill>
                  <a:schemeClr val="accent1">
                    <a:lumMod val="75000"/>
                  </a:schemeClr>
                </a:solidFill>
                <a:latin typeface="Courier New" panose="02070309020205020404" pitchFamily="49" charset="0"/>
                <a:cs typeface="Courier New" panose="02070309020205020404" pitchFamily="49" charset="0"/>
              </a:rPr>
              <a:t>command</a:t>
            </a:r>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b="1" dirty="0" err="1">
                <a:solidFill>
                  <a:schemeClr val="accent1">
                    <a:lumMod val="75000"/>
                  </a:schemeClr>
                </a:solidFill>
                <a:latin typeface="Courier New" panose="02070309020205020404" pitchFamily="49" charset="0"/>
                <a:cs typeface="Courier New" panose="02070309020205020404" pitchFamily="49" charset="0"/>
              </a:rPr>
              <a:t>else</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if</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commandWord.equals</a:t>
            </a:r>
            <a:r>
              <a:rPr lang="es-CL" b="1" dirty="0">
                <a:solidFill>
                  <a:schemeClr val="accent1">
                    <a:lumMod val="75000"/>
                  </a:schemeClr>
                </a:solidFill>
                <a:latin typeface="Courier New" panose="02070309020205020404" pitchFamily="49" charset="0"/>
                <a:cs typeface="Courier New" panose="02070309020205020404" pitchFamily="49" charset="0"/>
              </a:rPr>
              <a:t>("look")) {</a:t>
            </a:r>
          </a:p>
          <a:p>
            <a:r>
              <a:rPr lang="es-CL" b="1" dirty="0">
                <a:solidFill>
                  <a:schemeClr val="accent1">
                    <a:lumMod val="75000"/>
                  </a:schemeClr>
                </a:solidFill>
                <a:latin typeface="Courier New" panose="02070309020205020404" pitchFamily="49" charset="0"/>
                <a:cs typeface="Courier New" panose="02070309020205020404" pitchFamily="49" charset="0"/>
              </a:rPr>
              <a:t>   look();</a:t>
            </a:r>
          </a:p>
          <a:p>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b="1" dirty="0" err="1">
                <a:solidFill>
                  <a:schemeClr val="accent1">
                    <a:lumMod val="75000"/>
                  </a:schemeClr>
                </a:solidFill>
                <a:latin typeface="Courier New" panose="02070309020205020404" pitchFamily="49" charset="0"/>
                <a:cs typeface="Courier New" panose="02070309020205020404" pitchFamily="49" charset="0"/>
              </a:rPr>
              <a:t>else</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if</a:t>
            </a:r>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commandWord.equals</a:t>
            </a:r>
            <a:r>
              <a:rPr lang="es-CL" b="1" dirty="0">
                <a:solidFill>
                  <a:schemeClr val="accent1">
                    <a:lumMod val="75000"/>
                  </a:schemeClr>
                </a:solidFill>
                <a:latin typeface="Courier New" panose="02070309020205020404" pitchFamily="49" charset="0"/>
                <a:cs typeface="Courier New" panose="02070309020205020404" pitchFamily="49" charset="0"/>
              </a:rPr>
              <a:t>("</a:t>
            </a:r>
            <a:r>
              <a:rPr lang="es-CL" b="1" dirty="0" err="1">
                <a:solidFill>
                  <a:schemeClr val="accent1">
                    <a:lumMod val="75000"/>
                  </a:schemeClr>
                </a:solidFill>
                <a:latin typeface="Courier New" panose="02070309020205020404" pitchFamily="49" charset="0"/>
                <a:cs typeface="Courier New" panose="02070309020205020404" pitchFamily="49" charset="0"/>
              </a:rPr>
              <a:t>quit</a:t>
            </a:r>
            <a:r>
              <a:rPr lang="es-CL" b="1" dirty="0">
                <a:solidFill>
                  <a:schemeClr val="accent1">
                    <a:lumMod val="75000"/>
                  </a:schemeClr>
                </a:solidFill>
                <a:latin typeface="Courier New" panose="02070309020205020404" pitchFamily="49" charset="0"/>
                <a:cs typeface="Courier New" panose="02070309020205020404" pitchFamily="49" charset="0"/>
              </a:rPr>
              <a:t>")) {</a:t>
            </a:r>
          </a:p>
          <a:p>
            <a:r>
              <a:rPr lang="es-CL" b="1" dirty="0">
                <a:solidFill>
                  <a:schemeClr val="accent1">
                    <a:lumMod val="75000"/>
                  </a:schemeClr>
                </a:solidFill>
                <a:latin typeface="Courier New" panose="02070309020205020404" pitchFamily="49" charset="0"/>
                <a:cs typeface="Courier New" panose="02070309020205020404" pitchFamily="49" charset="0"/>
              </a:rPr>
              <a:t>   </a:t>
            </a:r>
            <a:r>
              <a:rPr lang="es-CL" b="1" dirty="0" err="1">
                <a:solidFill>
                  <a:schemeClr val="accent1">
                    <a:lumMod val="75000"/>
                  </a:schemeClr>
                </a:solidFill>
                <a:latin typeface="Courier New" panose="02070309020205020404" pitchFamily="49" charset="0"/>
                <a:cs typeface="Courier New" panose="02070309020205020404" pitchFamily="49" charset="0"/>
              </a:rPr>
              <a:t>wantToQuit</a:t>
            </a:r>
            <a:r>
              <a:rPr lang="es-CL" b="1" dirty="0">
                <a:solidFill>
                  <a:schemeClr val="accent1">
                    <a:lumMod val="75000"/>
                  </a:schemeClr>
                </a:solidFill>
                <a:latin typeface="Courier New" panose="02070309020205020404" pitchFamily="49" charset="0"/>
                <a:cs typeface="Courier New" panose="02070309020205020404" pitchFamily="49" charset="0"/>
              </a:rPr>
              <a:t> = </a:t>
            </a:r>
            <a:r>
              <a:rPr lang="es-CL" b="1" dirty="0" err="1">
                <a:solidFill>
                  <a:schemeClr val="accent1">
                    <a:lumMod val="75000"/>
                  </a:schemeClr>
                </a:solidFill>
                <a:latin typeface="Courier New" panose="02070309020205020404" pitchFamily="49" charset="0"/>
                <a:cs typeface="Courier New" panose="02070309020205020404" pitchFamily="49" charset="0"/>
              </a:rPr>
              <a:t>quit</a:t>
            </a:r>
            <a:r>
              <a:rPr lang="es-CL" b="1" dirty="0">
                <a:solidFill>
                  <a:schemeClr val="accent1">
                    <a:lumMod val="75000"/>
                  </a:schemeClr>
                </a:solidFill>
                <a:latin typeface="Courier New" panose="02070309020205020404" pitchFamily="49" charset="0"/>
                <a:cs typeface="Courier New" panose="02070309020205020404" pitchFamily="49" charset="0"/>
              </a:rPr>
              <a:t>(</a:t>
            </a:r>
            <a:r>
              <a:rPr lang="es-CL" b="1" dirty="0" err="1">
                <a:solidFill>
                  <a:schemeClr val="accent1">
                    <a:lumMod val="75000"/>
                  </a:schemeClr>
                </a:solidFill>
                <a:latin typeface="Courier New" panose="02070309020205020404" pitchFamily="49" charset="0"/>
                <a:cs typeface="Courier New" panose="02070309020205020404" pitchFamily="49" charset="0"/>
              </a:rPr>
              <a:t>command</a:t>
            </a:r>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b="1" dirty="0">
                <a:solidFill>
                  <a:schemeClr val="accent1">
                    <a:lumMod val="75000"/>
                  </a:schemeClr>
                </a:solidFill>
                <a:latin typeface="Courier New" panose="02070309020205020404" pitchFamily="49" charset="0"/>
                <a:cs typeface="Courier New" panose="02070309020205020404" pitchFamily="49" charset="0"/>
              </a:rPr>
              <a:t>}</a:t>
            </a:r>
          </a:p>
          <a:p>
            <a:r>
              <a:rPr lang="es-CL" sz="2400" dirty="0" err="1"/>
              <a:t>What</a:t>
            </a:r>
            <a:r>
              <a:rPr lang="es-CL" sz="2400" dirty="0"/>
              <a:t> </a:t>
            </a:r>
            <a:r>
              <a:rPr lang="es-CL" sz="2400" dirty="0" err="1"/>
              <a:t>about</a:t>
            </a:r>
            <a:r>
              <a:rPr lang="es-CL" sz="2400" dirty="0"/>
              <a:t> </a:t>
            </a:r>
            <a:r>
              <a:rPr lang="es-CL" sz="2400" dirty="0" err="1"/>
              <a:t>the</a:t>
            </a:r>
            <a:r>
              <a:rPr lang="es-CL" sz="2400" dirty="0"/>
              <a:t> </a:t>
            </a:r>
            <a:r>
              <a:rPr lang="es-CL" sz="2400" dirty="0" err="1"/>
              <a:t>help</a:t>
            </a:r>
            <a:r>
              <a:rPr lang="es-CL" sz="2400" dirty="0"/>
              <a:t> </a:t>
            </a:r>
            <a:r>
              <a:rPr lang="es-CL" sz="2400" dirty="0" err="1"/>
              <a:t>command</a:t>
            </a:r>
            <a:r>
              <a:rPr lang="es-CL" sz="2400" dirty="0"/>
              <a:t> ?</a:t>
            </a:r>
          </a:p>
        </p:txBody>
      </p:sp>
    </p:spTree>
    <p:extLst>
      <p:ext uri="{BB962C8B-B14F-4D97-AF65-F5344CB8AC3E}">
        <p14:creationId xmlns:p14="http://schemas.microsoft.com/office/powerpoint/2010/main" val="1721119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dirty="0" err="1"/>
              <a:t>Methods</a:t>
            </a:r>
            <a:r>
              <a:rPr lang="es-CL" dirty="0"/>
              <a:t> </a:t>
            </a:r>
            <a:r>
              <a:rPr lang="es-CL" dirty="0" err="1"/>
              <a:t>cohesion</a:t>
            </a:r>
            <a:endParaRPr lang="es-CL" dirty="0"/>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840499" y="1428749"/>
            <a:ext cx="8429626" cy="2031325"/>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s-CL" sz="2400" dirty="0" err="1"/>
              <a:t>Each</a:t>
            </a:r>
            <a:r>
              <a:rPr lang="es-CL" sz="2400" dirty="0"/>
              <a:t> </a:t>
            </a:r>
            <a:r>
              <a:rPr lang="es-CL" sz="2400" dirty="0" err="1"/>
              <a:t>method</a:t>
            </a:r>
            <a:r>
              <a:rPr lang="es-CL" sz="2400" dirty="0"/>
              <a:t> </a:t>
            </a:r>
            <a:r>
              <a:rPr lang="es-CL" sz="2400" dirty="0" err="1"/>
              <a:t>responsible</a:t>
            </a:r>
            <a:r>
              <a:rPr lang="es-CL" sz="2400" dirty="0"/>
              <a:t> </a:t>
            </a:r>
            <a:r>
              <a:rPr lang="es-CL" sz="2400" dirty="0" err="1"/>
              <a:t>for</a:t>
            </a:r>
            <a:r>
              <a:rPr lang="es-CL" sz="2400" dirty="0"/>
              <a:t> </a:t>
            </a:r>
            <a:r>
              <a:rPr lang="es-CL" sz="2400" dirty="0" err="1"/>
              <a:t>one</a:t>
            </a:r>
            <a:r>
              <a:rPr lang="es-CL" sz="2400" dirty="0"/>
              <a:t> </a:t>
            </a:r>
            <a:r>
              <a:rPr lang="es-CL" sz="2400" dirty="0" err="1"/>
              <a:t>well</a:t>
            </a:r>
            <a:r>
              <a:rPr lang="es-CL" sz="2400" dirty="0"/>
              <a:t> </a:t>
            </a:r>
            <a:r>
              <a:rPr lang="es-CL" sz="2400" dirty="0" err="1"/>
              <a:t>defined</a:t>
            </a:r>
            <a:r>
              <a:rPr lang="es-CL" sz="2400" dirty="0"/>
              <a:t> </a:t>
            </a:r>
            <a:r>
              <a:rPr lang="es-CL" sz="2400" dirty="0" err="1"/>
              <a:t>task</a:t>
            </a:r>
            <a:r>
              <a:rPr lang="es-CL" sz="2400" dirty="0"/>
              <a:t>. </a:t>
            </a:r>
            <a:r>
              <a:rPr lang="es-CL" sz="2400" dirty="0" err="1"/>
              <a:t>Example</a:t>
            </a:r>
            <a:r>
              <a:rPr lang="es-CL" sz="2400" dirty="0"/>
              <a:t>: </a:t>
            </a:r>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6489" y="2259746"/>
            <a:ext cx="7659906" cy="647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907446"/>
            <a:ext cx="7659906"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3" y="3745646"/>
            <a:ext cx="7659906"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7913" y="4431447"/>
            <a:ext cx="7678956"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84800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933575" y="244158"/>
            <a:ext cx="8429626" cy="1339850"/>
          </a:xfrm>
        </p:spPr>
        <p:txBody>
          <a:bodyPr>
            <a:normAutofit/>
          </a:bodyPr>
          <a:lstStyle/>
          <a:p>
            <a:r>
              <a:rPr lang="es-CL" dirty="0" err="1"/>
              <a:t>Class</a:t>
            </a:r>
            <a:r>
              <a:rPr lang="es-CL" dirty="0"/>
              <a:t> </a:t>
            </a:r>
            <a:r>
              <a:rPr lang="es-CL" dirty="0" err="1"/>
              <a:t>cohesion</a:t>
            </a:r>
            <a:r>
              <a:rPr lang="es-CL" dirty="0"/>
              <a:t> </a:t>
            </a:r>
          </a:p>
        </p:txBody>
      </p:sp>
      <p:sp>
        <p:nvSpPr>
          <p:cNvPr id="3" name="2 Rectángulo"/>
          <p:cNvSpPr/>
          <p:nvPr/>
        </p:nvSpPr>
        <p:spPr>
          <a:xfrm>
            <a:off x="1933575" y="1752600"/>
            <a:ext cx="8429626" cy="1231106"/>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buFont typeface="Arial" pitchFamily="34" charset="0"/>
              <a:buChar char="•"/>
            </a:pPr>
            <a:endParaRPr lang="es-CL" dirty="0"/>
          </a:p>
          <a:p>
            <a:pPr marL="342900" indent="-342900">
              <a:spcAft>
                <a:spcPts val="1200"/>
              </a:spcAft>
              <a:buClr>
                <a:schemeClr val="tx1">
                  <a:lumMod val="75000"/>
                  <a:lumOff val="25000"/>
                </a:schemeClr>
              </a:buClr>
            </a:pPr>
            <a:endParaRPr lang="es-CL" dirty="0"/>
          </a:p>
        </p:txBody>
      </p:sp>
      <p:sp>
        <p:nvSpPr>
          <p:cNvPr id="7" name="6 Rectángulo"/>
          <p:cNvSpPr/>
          <p:nvPr/>
        </p:nvSpPr>
        <p:spPr>
          <a:xfrm>
            <a:off x="577740" y="1374227"/>
            <a:ext cx="11172825" cy="5447645"/>
          </a:xfrm>
          <a:prstGeom prst="rect">
            <a:avLst/>
          </a:prstGeom>
        </p:spPr>
        <p:txBody>
          <a:bodyPr wrap="square">
            <a:spAutoFit/>
          </a:bodyPr>
          <a:lstStyle/>
          <a:p>
            <a:pPr marL="342900" indent="-342900">
              <a:spcAft>
                <a:spcPts val="1200"/>
              </a:spcAft>
              <a:buClr>
                <a:schemeClr val="tx1">
                  <a:lumMod val="75000"/>
                  <a:lumOff val="25000"/>
                </a:schemeClr>
              </a:buClr>
              <a:buFont typeface="Arial" pitchFamily="34" charset="0"/>
              <a:buChar char="•"/>
            </a:pPr>
            <a:r>
              <a:rPr lang="es-CL" sz="2400" dirty="0"/>
              <a:t>RULE: </a:t>
            </a:r>
            <a:r>
              <a:rPr lang="es-CL" sz="2400" dirty="0" err="1"/>
              <a:t>each</a:t>
            </a:r>
            <a:r>
              <a:rPr lang="es-CL" sz="2400" dirty="0"/>
              <a:t> </a:t>
            </a:r>
            <a:r>
              <a:rPr lang="es-CL" sz="2400" dirty="0" err="1"/>
              <a:t>class</a:t>
            </a:r>
            <a:r>
              <a:rPr lang="es-CL" sz="2400" dirty="0"/>
              <a:t> </a:t>
            </a:r>
            <a:r>
              <a:rPr lang="es-CL" sz="2400" dirty="0" err="1"/>
              <a:t>should</a:t>
            </a:r>
            <a:r>
              <a:rPr lang="es-CL" sz="2400" dirty="0"/>
              <a:t> </a:t>
            </a:r>
            <a:r>
              <a:rPr lang="es-CL" sz="2400" dirty="0" err="1"/>
              <a:t>represent</a:t>
            </a:r>
            <a:r>
              <a:rPr lang="es-CL" sz="2400" dirty="0"/>
              <a:t> </a:t>
            </a:r>
            <a:r>
              <a:rPr lang="es-CL" sz="2400" dirty="0" err="1"/>
              <a:t>one</a:t>
            </a:r>
            <a:r>
              <a:rPr lang="es-CL" sz="2400" dirty="0"/>
              <a:t> </a:t>
            </a:r>
            <a:r>
              <a:rPr lang="es-CL" sz="2400" dirty="0" err="1"/>
              <a:t>well</a:t>
            </a:r>
            <a:r>
              <a:rPr lang="es-CL" sz="2400" dirty="0"/>
              <a:t> </a:t>
            </a:r>
            <a:r>
              <a:rPr lang="es-CL" sz="2400" dirty="0" err="1"/>
              <a:t>defined</a:t>
            </a:r>
            <a:r>
              <a:rPr lang="es-CL" sz="2400" dirty="0"/>
              <a:t> </a:t>
            </a:r>
            <a:r>
              <a:rPr lang="es-CL" sz="2400" dirty="0" err="1"/>
              <a:t>entity</a:t>
            </a:r>
            <a:r>
              <a:rPr lang="es-CL" sz="2400" dirty="0"/>
              <a:t> of </a:t>
            </a:r>
            <a:r>
              <a:rPr lang="es-CL" sz="2400" dirty="0" err="1"/>
              <a:t>the</a:t>
            </a:r>
            <a:r>
              <a:rPr lang="es-CL" sz="2400" dirty="0"/>
              <a:t> </a:t>
            </a:r>
            <a:r>
              <a:rPr lang="es-CL" sz="2400" dirty="0" err="1"/>
              <a:t>problem</a:t>
            </a:r>
            <a:r>
              <a:rPr lang="es-CL" sz="2400" dirty="0"/>
              <a:t> </a:t>
            </a:r>
            <a:r>
              <a:rPr lang="es-CL" sz="2400" dirty="0" err="1"/>
              <a:t>domain</a:t>
            </a:r>
            <a:endParaRPr lang="es-CL" sz="2400" dirty="0"/>
          </a:p>
          <a:p>
            <a:pPr marL="342900" indent="-342900">
              <a:spcAft>
                <a:spcPts val="1200"/>
              </a:spcAft>
              <a:buClr>
                <a:schemeClr val="tx1">
                  <a:lumMod val="75000"/>
                  <a:lumOff val="25000"/>
                </a:schemeClr>
              </a:buClr>
              <a:buFont typeface="Arial" pitchFamily="34" charset="0"/>
              <a:buChar char="•"/>
            </a:pPr>
            <a:r>
              <a:rPr lang="es-CL" sz="2400" dirty="0" err="1"/>
              <a:t>What</a:t>
            </a:r>
            <a:r>
              <a:rPr lang="es-CL" sz="2400" dirty="0"/>
              <a:t> </a:t>
            </a:r>
            <a:r>
              <a:rPr lang="es-CL" sz="2400" dirty="0" err="1"/>
              <a:t>if</a:t>
            </a:r>
            <a:r>
              <a:rPr lang="es-CL" sz="2400" dirty="0"/>
              <a:t> </a:t>
            </a:r>
            <a:r>
              <a:rPr lang="es-CL" sz="2400" dirty="0" err="1"/>
              <a:t>we</a:t>
            </a:r>
            <a:r>
              <a:rPr lang="es-CL" sz="2400" dirty="0"/>
              <a:t> introduce </a:t>
            </a:r>
            <a:r>
              <a:rPr lang="es-CL" sz="2400" dirty="0" err="1"/>
              <a:t>objects</a:t>
            </a:r>
            <a:r>
              <a:rPr lang="es-CL" sz="2400" dirty="0"/>
              <a:t> in </a:t>
            </a:r>
            <a:r>
              <a:rPr lang="es-CL" sz="2400" dirty="0" err="1"/>
              <a:t>the</a:t>
            </a:r>
            <a:r>
              <a:rPr lang="es-CL" sz="2400" dirty="0"/>
              <a:t> </a:t>
            </a:r>
            <a:r>
              <a:rPr lang="es-CL" sz="2400" dirty="0" err="1"/>
              <a:t>rooms</a:t>
            </a:r>
            <a:r>
              <a:rPr lang="es-CL" sz="2400" dirty="0"/>
              <a:t> </a:t>
            </a:r>
            <a:r>
              <a:rPr lang="es-CL" sz="2400" dirty="0" err="1"/>
              <a:t>which</a:t>
            </a:r>
            <a:r>
              <a:rPr lang="es-CL" sz="2400" dirty="0"/>
              <a:t> </a:t>
            </a:r>
            <a:r>
              <a:rPr lang="es-CL" sz="2400" dirty="0" err="1"/>
              <a:t>could</a:t>
            </a:r>
            <a:r>
              <a:rPr lang="es-CL" sz="2400" dirty="0"/>
              <a:t> be </a:t>
            </a:r>
            <a:r>
              <a:rPr lang="es-CL" sz="2400" dirty="0" err="1"/>
              <a:t>taken</a:t>
            </a:r>
            <a:r>
              <a:rPr lang="es-CL" sz="2400" dirty="0"/>
              <a:t> </a:t>
            </a:r>
            <a:r>
              <a:rPr lang="es-CL" sz="2400" dirty="0" err="1"/>
              <a:t>by</a:t>
            </a:r>
            <a:r>
              <a:rPr lang="es-CL" sz="2400" dirty="0"/>
              <a:t> </a:t>
            </a:r>
            <a:r>
              <a:rPr lang="es-CL" sz="2400" dirty="0" err="1"/>
              <a:t>the</a:t>
            </a:r>
            <a:r>
              <a:rPr lang="es-CL" sz="2400" dirty="0"/>
              <a:t> </a:t>
            </a:r>
            <a:r>
              <a:rPr lang="es-CL" sz="2400" dirty="0" err="1"/>
              <a:t>player</a:t>
            </a:r>
            <a:r>
              <a:rPr lang="es-CL" sz="2400" dirty="0"/>
              <a:t>. </a:t>
            </a:r>
            <a:r>
              <a:rPr lang="es-CL" sz="2400" dirty="0" err="1"/>
              <a:t>The</a:t>
            </a:r>
            <a:r>
              <a:rPr lang="es-CL" sz="2400" dirty="0"/>
              <a:t> </a:t>
            </a:r>
            <a:r>
              <a:rPr lang="es-CL" sz="2400" dirty="0" err="1"/>
              <a:t>player</a:t>
            </a:r>
            <a:r>
              <a:rPr lang="es-CL" sz="2400" dirty="0"/>
              <a:t> has a </a:t>
            </a:r>
            <a:r>
              <a:rPr lang="es-CL" sz="2400" dirty="0" err="1"/>
              <a:t>weight</a:t>
            </a:r>
            <a:r>
              <a:rPr lang="es-CL" sz="2400" dirty="0"/>
              <a:t> </a:t>
            </a:r>
            <a:r>
              <a:rPr lang="es-CL" sz="2400" dirty="0" err="1"/>
              <a:t>limit</a:t>
            </a:r>
            <a:r>
              <a:rPr lang="es-CL" sz="2400" dirty="0"/>
              <a:t> </a:t>
            </a:r>
            <a:r>
              <a:rPr lang="es-CL" sz="2400" dirty="0" err="1"/>
              <a:t>for</a:t>
            </a:r>
            <a:r>
              <a:rPr lang="es-CL" sz="2400" dirty="0"/>
              <a:t> </a:t>
            </a:r>
            <a:r>
              <a:rPr lang="es-CL" sz="2400" dirty="0" err="1"/>
              <a:t>carrying</a:t>
            </a:r>
            <a:r>
              <a:rPr lang="es-CL" sz="2400" dirty="0"/>
              <a:t> </a:t>
            </a:r>
            <a:r>
              <a:rPr lang="es-CL" sz="2400" dirty="0" err="1"/>
              <a:t>items</a:t>
            </a:r>
            <a:r>
              <a:rPr lang="es-CL" sz="2400" dirty="0"/>
              <a:t>. </a:t>
            </a:r>
          </a:p>
          <a:p>
            <a:pPr marL="800100" lvl="1" indent="-342900">
              <a:spcAft>
                <a:spcPts val="1200"/>
              </a:spcAft>
              <a:buClr>
                <a:schemeClr val="tx1">
                  <a:lumMod val="75000"/>
                  <a:lumOff val="25000"/>
                </a:schemeClr>
              </a:buClr>
              <a:buFont typeface="Arial" pitchFamily="34" charset="0"/>
              <a:buChar char="•"/>
            </a:pPr>
            <a:r>
              <a:rPr lang="es-CL" sz="2400" b="1" dirty="0" err="1">
                <a:solidFill>
                  <a:srgbClr val="FF0000"/>
                </a:solidFill>
              </a:rPr>
              <a:t>Solution</a:t>
            </a:r>
            <a:r>
              <a:rPr lang="es-CL" sz="2400" b="1" dirty="0">
                <a:solidFill>
                  <a:srgbClr val="FF0000"/>
                </a:solidFill>
              </a:rPr>
              <a:t> 1:</a:t>
            </a:r>
            <a:r>
              <a:rPr lang="es-CL" sz="2400" dirty="0"/>
              <a:t> </a:t>
            </a:r>
            <a:r>
              <a:rPr lang="es-CL" sz="2400" dirty="0" err="1"/>
              <a:t>include</a:t>
            </a:r>
            <a:r>
              <a:rPr lang="es-CL" sz="2400" dirty="0"/>
              <a:t> </a:t>
            </a:r>
            <a:r>
              <a:rPr lang="es-CL" sz="2400" dirty="0" err="1"/>
              <a:t>two</a:t>
            </a:r>
            <a:r>
              <a:rPr lang="es-CL" sz="2400" dirty="0"/>
              <a:t> </a:t>
            </a:r>
            <a:r>
              <a:rPr lang="es-CL" sz="2400" dirty="0" err="1"/>
              <a:t>fields</a:t>
            </a:r>
            <a:r>
              <a:rPr lang="es-CL" sz="2400" dirty="0"/>
              <a:t> in </a:t>
            </a:r>
            <a:r>
              <a:rPr lang="es-CL" sz="2400" dirty="0" err="1"/>
              <a:t>the</a:t>
            </a:r>
            <a:r>
              <a:rPr lang="es-CL" sz="2400" dirty="0"/>
              <a:t> </a:t>
            </a:r>
            <a:r>
              <a:rPr lang="es-CL" sz="2400" dirty="0" err="1"/>
              <a:t>Room</a:t>
            </a:r>
            <a:r>
              <a:rPr lang="es-CL" sz="2400" dirty="0"/>
              <a:t> </a:t>
            </a:r>
            <a:r>
              <a:rPr lang="es-CL" sz="2400" dirty="0" err="1"/>
              <a:t>class</a:t>
            </a:r>
            <a:r>
              <a:rPr lang="es-CL" sz="2400" dirty="0"/>
              <a:t>: </a:t>
            </a:r>
            <a:r>
              <a:rPr lang="es-CL" sz="2400" dirty="0" err="1"/>
              <a:t>elementDescription</a:t>
            </a:r>
            <a:r>
              <a:rPr lang="es-CL" sz="2400" dirty="0"/>
              <a:t> and </a:t>
            </a:r>
            <a:r>
              <a:rPr lang="es-CL" sz="2400" dirty="0" err="1"/>
              <a:t>elementWeight</a:t>
            </a:r>
            <a:r>
              <a:rPr lang="es-CL" sz="2400" dirty="0"/>
              <a:t> </a:t>
            </a:r>
            <a:r>
              <a:rPr lang="es-CL" sz="2400" dirty="0" err="1"/>
              <a:t>additionally</a:t>
            </a:r>
            <a:r>
              <a:rPr lang="es-CL" sz="2400" dirty="0"/>
              <a:t> in </a:t>
            </a:r>
            <a:r>
              <a:rPr lang="es-CL" sz="2400" dirty="0" err="1"/>
              <a:t>order</a:t>
            </a:r>
            <a:r>
              <a:rPr lang="es-CL" sz="2400" dirty="0"/>
              <a:t> to </a:t>
            </a:r>
            <a:r>
              <a:rPr lang="es-CL" sz="2400" dirty="0" err="1"/>
              <a:t>specify</a:t>
            </a:r>
            <a:r>
              <a:rPr lang="es-CL" sz="2400" dirty="0"/>
              <a:t> </a:t>
            </a:r>
            <a:r>
              <a:rPr lang="es-CL" sz="2400" dirty="0" err="1"/>
              <a:t>the</a:t>
            </a:r>
            <a:r>
              <a:rPr lang="es-CL" sz="2400" dirty="0"/>
              <a:t> </a:t>
            </a:r>
            <a:r>
              <a:rPr lang="es-CL" sz="2400" dirty="0" err="1"/>
              <a:t>object</a:t>
            </a:r>
            <a:r>
              <a:rPr lang="es-CL" sz="2400" dirty="0"/>
              <a:t> in </a:t>
            </a:r>
            <a:r>
              <a:rPr lang="es-CL" sz="2400" dirty="0" err="1"/>
              <a:t>each</a:t>
            </a:r>
            <a:r>
              <a:rPr lang="es-CL" sz="2400" dirty="0"/>
              <a:t> </a:t>
            </a:r>
            <a:r>
              <a:rPr lang="es-CL" sz="2400" dirty="0" err="1"/>
              <a:t>room</a:t>
            </a:r>
            <a:r>
              <a:rPr lang="es-CL" sz="2400" dirty="0"/>
              <a:t>. </a:t>
            </a:r>
            <a:r>
              <a:rPr lang="es-CL" sz="2400" dirty="0" err="1"/>
              <a:t>The</a:t>
            </a:r>
            <a:r>
              <a:rPr lang="es-CL" sz="2400" dirty="0"/>
              <a:t> </a:t>
            </a:r>
            <a:r>
              <a:rPr lang="es-CL" sz="2400" dirty="0" err="1"/>
              <a:t>description</a:t>
            </a:r>
            <a:r>
              <a:rPr lang="es-CL" sz="2400" dirty="0"/>
              <a:t> </a:t>
            </a:r>
            <a:r>
              <a:rPr lang="es-CL" sz="2400" dirty="0" err="1"/>
              <a:t>could</a:t>
            </a:r>
            <a:r>
              <a:rPr lang="es-CL" sz="2400" dirty="0"/>
              <a:t> be </a:t>
            </a:r>
            <a:r>
              <a:rPr lang="es-CL" sz="2400" dirty="0" err="1"/>
              <a:t>printed</a:t>
            </a:r>
            <a:r>
              <a:rPr lang="es-CL" sz="2400" dirty="0"/>
              <a:t> </a:t>
            </a:r>
            <a:r>
              <a:rPr lang="es-CL" sz="2400" dirty="0" err="1"/>
              <a:t>when</a:t>
            </a:r>
            <a:r>
              <a:rPr lang="es-CL" sz="2400" dirty="0"/>
              <a:t> </a:t>
            </a:r>
            <a:r>
              <a:rPr lang="es-CL" sz="2400" dirty="0" err="1"/>
              <a:t>entering</a:t>
            </a:r>
            <a:r>
              <a:rPr lang="es-CL" sz="2400" dirty="0"/>
              <a:t> </a:t>
            </a:r>
            <a:r>
              <a:rPr lang="es-CL" sz="2400" dirty="0" err="1"/>
              <a:t>the</a:t>
            </a:r>
            <a:r>
              <a:rPr lang="es-CL" sz="2400" dirty="0"/>
              <a:t> </a:t>
            </a:r>
            <a:r>
              <a:rPr lang="es-CL" sz="2400" dirty="0" err="1"/>
              <a:t>room</a:t>
            </a:r>
            <a:r>
              <a:rPr lang="es-CL" sz="2400" dirty="0"/>
              <a:t> </a:t>
            </a:r>
          </a:p>
          <a:p>
            <a:pPr marL="342900" indent="-342900">
              <a:spcAft>
                <a:spcPts val="1200"/>
              </a:spcAft>
              <a:buClr>
                <a:schemeClr val="tx1">
                  <a:lumMod val="75000"/>
                  <a:lumOff val="25000"/>
                </a:schemeClr>
              </a:buClr>
              <a:buFont typeface="Arial" pitchFamily="34" charset="0"/>
              <a:buChar char="•"/>
            </a:pPr>
            <a:r>
              <a:rPr lang="es-CL" sz="2400" dirty="0" err="1"/>
              <a:t>Low</a:t>
            </a:r>
            <a:r>
              <a:rPr lang="es-CL" sz="2400" dirty="0"/>
              <a:t> </a:t>
            </a:r>
            <a:r>
              <a:rPr lang="es-CL" sz="2400" dirty="0" err="1"/>
              <a:t>cohesion</a:t>
            </a:r>
            <a:r>
              <a:rPr lang="es-CL" sz="2400" dirty="0"/>
              <a:t>: </a:t>
            </a:r>
            <a:r>
              <a:rPr lang="es-CL" sz="2400" dirty="0" err="1"/>
              <a:t>the</a:t>
            </a:r>
            <a:r>
              <a:rPr lang="es-CL" sz="2400" dirty="0"/>
              <a:t> </a:t>
            </a:r>
            <a:r>
              <a:rPr lang="es-CL" sz="2400" dirty="0" err="1"/>
              <a:t>room</a:t>
            </a:r>
            <a:r>
              <a:rPr lang="es-CL" sz="2400" dirty="0"/>
              <a:t> </a:t>
            </a:r>
            <a:r>
              <a:rPr lang="es-CL" sz="2400" dirty="0" err="1"/>
              <a:t>class</a:t>
            </a:r>
            <a:r>
              <a:rPr lang="es-CL" sz="2400" dirty="0"/>
              <a:t> </a:t>
            </a:r>
            <a:r>
              <a:rPr lang="es-CL" sz="2400" dirty="0" err="1"/>
              <a:t>now</a:t>
            </a:r>
            <a:r>
              <a:rPr lang="es-CL" sz="2400" dirty="0"/>
              <a:t> describe </a:t>
            </a:r>
            <a:r>
              <a:rPr lang="es-CL" sz="2400" dirty="0" err="1"/>
              <a:t>the</a:t>
            </a:r>
            <a:r>
              <a:rPr lang="es-CL" sz="2400" dirty="0"/>
              <a:t> </a:t>
            </a:r>
            <a:r>
              <a:rPr lang="es-CL" sz="2400" dirty="0" err="1"/>
              <a:t>room</a:t>
            </a:r>
            <a:r>
              <a:rPr lang="es-CL" sz="2400" dirty="0"/>
              <a:t> and </a:t>
            </a:r>
            <a:r>
              <a:rPr lang="es-CL" sz="2400" dirty="0" err="1"/>
              <a:t>one</a:t>
            </a:r>
            <a:r>
              <a:rPr lang="es-CL" sz="2400" dirty="0"/>
              <a:t> </a:t>
            </a:r>
            <a:r>
              <a:rPr lang="es-CL" sz="2400" dirty="0" err="1"/>
              <a:t>object</a:t>
            </a:r>
            <a:r>
              <a:rPr lang="es-CL" sz="2400" dirty="0"/>
              <a:t>. </a:t>
            </a:r>
            <a:r>
              <a:rPr lang="es-CL" sz="2400" dirty="0" err="1"/>
              <a:t>It</a:t>
            </a:r>
            <a:r>
              <a:rPr lang="es-CL" sz="2400" dirty="0"/>
              <a:t> </a:t>
            </a:r>
            <a:r>
              <a:rPr lang="es-CL" sz="2400" dirty="0" err="1"/>
              <a:t>also</a:t>
            </a:r>
            <a:r>
              <a:rPr lang="es-CL" sz="2400" dirty="0"/>
              <a:t> </a:t>
            </a:r>
            <a:r>
              <a:rPr lang="es-CL" sz="2400" dirty="0" err="1"/>
              <a:t>suggests</a:t>
            </a:r>
            <a:r>
              <a:rPr lang="es-CL" sz="2400" dirty="0"/>
              <a:t> </a:t>
            </a:r>
            <a:r>
              <a:rPr lang="es-CL" sz="2400" dirty="0" err="1"/>
              <a:t>that</a:t>
            </a:r>
            <a:r>
              <a:rPr lang="es-CL" sz="2400" dirty="0"/>
              <a:t> </a:t>
            </a:r>
            <a:r>
              <a:rPr lang="es-CL" sz="2400" dirty="0" err="1"/>
              <a:t>an</a:t>
            </a:r>
            <a:r>
              <a:rPr lang="es-CL" sz="2400" dirty="0"/>
              <a:t> </a:t>
            </a:r>
            <a:r>
              <a:rPr lang="es-CL" sz="2400" dirty="0" err="1"/>
              <a:t>object</a:t>
            </a:r>
            <a:r>
              <a:rPr lang="es-CL" sz="2400" dirty="0"/>
              <a:t> </a:t>
            </a:r>
            <a:r>
              <a:rPr lang="es-CL" sz="2400" dirty="0" err="1"/>
              <a:t>is</a:t>
            </a:r>
            <a:r>
              <a:rPr lang="es-CL" sz="2400" dirty="0"/>
              <a:t> </a:t>
            </a:r>
            <a:r>
              <a:rPr lang="es-CL" sz="2400" dirty="0" err="1"/>
              <a:t>tied</a:t>
            </a:r>
            <a:r>
              <a:rPr lang="es-CL" sz="2400" dirty="0"/>
              <a:t> to a </a:t>
            </a:r>
            <a:r>
              <a:rPr lang="es-CL" sz="2400" dirty="0" err="1"/>
              <a:t>certain</a:t>
            </a:r>
            <a:r>
              <a:rPr lang="es-CL" sz="2400" dirty="0"/>
              <a:t> </a:t>
            </a:r>
            <a:r>
              <a:rPr lang="es-CL" sz="2400" dirty="0" err="1"/>
              <a:t>room</a:t>
            </a:r>
            <a:r>
              <a:rPr lang="es-CL" sz="2400" dirty="0"/>
              <a:t>, </a:t>
            </a:r>
            <a:r>
              <a:rPr lang="es-CL" sz="2400" dirty="0" err="1"/>
              <a:t>which</a:t>
            </a:r>
            <a:r>
              <a:rPr lang="es-CL" sz="2400" dirty="0"/>
              <a:t> </a:t>
            </a:r>
            <a:r>
              <a:rPr lang="es-CL" sz="2400" dirty="0" err="1"/>
              <a:t>is</a:t>
            </a:r>
            <a:r>
              <a:rPr lang="es-CL" sz="2400" dirty="0"/>
              <a:t> </a:t>
            </a:r>
            <a:r>
              <a:rPr lang="es-CL" sz="2400" dirty="0" err="1"/>
              <a:t>not</a:t>
            </a:r>
            <a:r>
              <a:rPr lang="es-CL" sz="2400" dirty="0"/>
              <a:t> </a:t>
            </a:r>
            <a:r>
              <a:rPr lang="es-CL" sz="2400" dirty="0" err="1"/>
              <a:t>necessarily</a:t>
            </a:r>
            <a:r>
              <a:rPr lang="es-CL" sz="2400" dirty="0"/>
              <a:t> true.</a:t>
            </a:r>
          </a:p>
          <a:p>
            <a:pPr marL="800100" lvl="1" indent="-342900">
              <a:spcAft>
                <a:spcPts val="1200"/>
              </a:spcAft>
              <a:buClr>
                <a:schemeClr val="tx1">
                  <a:lumMod val="75000"/>
                  <a:lumOff val="25000"/>
                </a:schemeClr>
              </a:buClr>
              <a:buFont typeface="Arial" pitchFamily="34" charset="0"/>
              <a:buChar char="•"/>
            </a:pPr>
            <a:r>
              <a:rPr lang="es-CL" sz="2400" b="1" dirty="0" err="1">
                <a:solidFill>
                  <a:srgbClr val="00B050"/>
                </a:solidFill>
              </a:rPr>
              <a:t>Solution</a:t>
            </a:r>
            <a:r>
              <a:rPr lang="es-CL" sz="2400" b="1" dirty="0">
                <a:solidFill>
                  <a:srgbClr val="00B050"/>
                </a:solidFill>
              </a:rPr>
              <a:t> 2:  </a:t>
            </a:r>
            <a:r>
              <a:rPr lang="es-CL" sz="2400" dirty="0" err="1"/>
              <a:t>create</a:t>
            </a:r>
            <a:r>
              <a:rPr lang="es-CL" sz="2400" dirty="0"/>
              <a:t> a new </a:t>
            </a:r>
            <a:r>
              <a:rPr lang="es-CL" sz="2400" dirty="0" err="1"/>
              <a:t>class</a:t>
            </a:r>
            <a:r>
              <a:rPr lang="es-CL" sz="2400" dirty="0"/>
              <a:t> (</a:t>
            </a:r>
            <a:r>
              <a:rPr lang="es-CL" sz="2400" dirty="0" err="1"/>
              <a:t>Element</a:t>
            </a:r>
            <a:r>
              <a:rPr lang="es-CL" sz="2400" dirty="0"/>
              <a:t>) </a:t>
            </a:r>
            <a:r>
              <a:rPr lang="es-CL" sz="2400" dirty="0" err="1"/>
              <a:t>with</a:t>
            </a:r>
            <a:r>
              <a:rPr lang="es-CL" sz="2400" dirty="0"/>
              <a:t> </a:t>
            </a:r>
            <a:r>
              <a:rPr lang="es-CL" sz="2400" dirty="0" err="1"/>
              <a:t>fields</a:t>
            </a:r>
            <a:r>
              <a:rPr lang="es-CL" sz="2400" dirty="0"/>
              <a:t> </a:t>
            </a:r>
            <a:r>
              <a:rPr lang="es-CL" sz="2400" dirty="0" err="1"/>
              <a:t>for</a:t>
            </a:r>
            <a:r>
              <a:rPr lang="es-CL" sz="2400" dirty="0"/>
              <a:t> </a:t>
            </a:r>
            <a:r>
              <a:rPr lang="es-CL" sz="2400" dirty="0" err="1"/>
              <a:t>description</a:t>
            </a:r>
            <a:r>
              <a:rPr lang="es-CL" sz="2400" dirty="0"/>
              <a:t> and </a:t>
            </a:r>
            <a:r>
              <a:rPr lang="es-CL" sz="2400" dirty="0" err="1"/>
              <a:t>weight</a:t>
            </a:r>
            <a:r>
              <a:rPr lang="es-CL" sz="2400" dirty="0"/>
              <a:t>. A </a:t>
            </a:r>
            <a:r>
              <a:rPr lang="es-CL" sz="2400" dirty="0" err="1"/>
              <a:t>room</a:t>
            </a:r>
            <a:r>
              <a:rPr lang="es-CL" sz="2400" dirty="0"/>
              <a:t> </a:t>
            </a:r>
            <a:r>
              <a:rPr lang="es-CL" sz="2400" dirty="0" err="1"/>
              <a:t>may</a:t>
            </a:r>
            <a:r>
              <a:rPr lang="es-CL" sz="2400" dirty="0"/>
              <a:t> </a:t>
            </a:r>
            <a:r>
              <a:rPr lang="es-CL" sz="2400" dirty="0" err="1"/>
              <a:t>have</a:t>
            </a:r>
            <a:r>
              <a:rPr lang="es-CL" sz="2400" dirty="0"/>
              <a:t> a pointer to </a:t>
            </a:r>
            <a:r>
              <a:rPr lang="es-CL" sz="2400" dirty="0" err="1"/>
              <a:t>one</a:t>
            </a:r>
            <a:r>
              <a:rPr lang="es-CL" sz="2400" dirty="0"/>
              <a:t> </a:t>
            </a:r>
            <a:r>
              <a:rPr lang="es-CL" sz="2400" dirty="0" err="1"/>
              <a:t>or</a:t>
            </a:r>
            <a:r>
              <a:rPr lang="es-CL" sz="2400" dirty="0"/>
              <a:t> a </a:t>
            </a:r>
            <a:r>
              <a:rPr lang="es-CL" sz="2400" dirty="0" err="1"/>
              <a:t>list</a:t>
            </a:r>
            <a:r>
              <a:rPr lang="es-CL" sz="2400" dirty="0"/>
              <a:t> of </a:t>
            </a:r>
            <a:r>
              <a:rPr lang="es-CL" sz="2400" dirty="0" err="1"/>
              <a:t>these</a:t>
            </a:r>
            <a:r>
              <a:rPr lang="es-CL" sz="2400" dirty="0"/>
              <a:t> </a:t>
            </a:r>
            <a:r>
              <a:rPr lang="es-CL" sz="2400" dirty="0" err="1"/>
              <a:t>Elements</a:t>
            </a: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a:p>
            <a:pPr marL="342900" indent="-342900">
              <a:spcAft>
                <a:spcPts val="1200"/>
              </a:spcAft>
              <a:buClr>
                <a:schemeClr val="tx1">
                  <a:lumMod val="75000"/>
                  <a:lumOff val="25000"/>
                </a:schemeClr>
              </a:buClr>
              <a:buFont typeface="Arial" pitchFamily="34" charset="0"/>
              <a:buChar char="•"/>
            </a:pPr>
            <a:endParaRPr lang="es-CL" sz="2400" dirty="0"/>
          </a:p>
        </p:txBody>
      </p:sp>
    </p:spTree>
    <p:extLst>
      <p:ext uri="{BB962C8B-B14F-4D97-AF65-F5344CB8AC3E}">
        <p14:creationId xmlns:p14="http://schemas.microsoft.com/office/powerpoint/2010/main" val="2575140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a:solidFill>
                  <a:srgbClr val="C00000"/>
                </a:solidFill>
              </a:rPr>
              <a:t>Comparision table</a:t>
            </a:r>
            <a:br>
              <a:rPr lang="en-US"/>
            </a:br>
            <a:endParaRPr lang="en-US"/>
          </a:p>
        </p:txBody>
      </p:sp>
      <p:sp>
        <p:nvSpPr>
          <p:cNvPr id="5" name="Rectángulo 4"/>
          <p:cNvSpPr/>
          <p:nvPr/>
        </p:nvSpPr>
        <p:spPr>
          <a:xfrm>
            <a:off x="5986021" y="1570011"/>
            <a:ext cx="6096000" cy="2031325"/>
          </a:xfrm>
          <a:prstGeom prst="rect">
            <a:avLst/>
          </a:prstGeom>
        </p:spPr>
        <p:txBody>
          <a:bodyPr>
            <a:spAutoFit/>
          </a:bodyPr>
          <a:lstStyle/>
          <a:p>
            <a:r>
              <a:rPr lang="en-US"/>
              <a:t>emp1 = Employee("Alice")</a:t>
            </a:r>
          </a:p>
          <a:p>
            <a:r>
              <a:rPr lang="en-US"/>
              <a:t>emp2 = Employee("Bob")</a:t>
            </a:r>
          </a:p>
          <a:p>
            <a:endParaRPr lang="en-US"/>
          </a:p>
          <a:p>
            <a:r>
              <a:rPr lang="en-US"/>
              <a:t>dept = Department("HR")</a:t>
            </a:r>
          </a:p>
          <a:p>
            <a:r>
              <a:rPr lang="en-US"/>
              <a:t>dept.add_employee(emp1)</a:t>
            </a:r>
          </a:p>
          <a:p>
            <a:r>
              <a:rPr lang="en-US"/>
              <a:t>dept.add_employee(emp2)</a:t>
            </a:r>
          </a:p>
          <a:p>
            <a:r>
              <a:rPr lang="en-US"/>
              <a:t>dept.show_employees()</a:t>
            </a:r>
          </a:p>
        </p:txBody>
      </p:sp>
      <p:graphicFrame>
        <p:nvGraphicFramePr>
          <p:cNvPr id="4" name="Tabla 3"/>
          <p:cNvGraphicFramePr>
            <a:graphicFrameLocks noGrp="1"/>
          </p:cNvGraphicFramePr>
          <p:nvPr>
            <p:extLst>
              <p:ext uri="{D42A27DB-BD31-4B8C-83A1-F6EECF244321}">
                <p14:modId xmlns:p14="http://schemas.microsoft.com/office/powerpoint/2010/main" val="256369843"/>
              </p:ext>
            </p:extLst>
          </p:nvPr>
        </p:nvGraphicFramePr>
        <p:xfrm>
          <a:off x="838200" y="1385738"/>
          <a:ext cx="10515600" cy="3480942"/>
        </p:xfrm>
        <a:graphic>
          <a:graphicData uri="http://schemas.openxmlformats.org/drawingml/2006/table">
            <a:tbl>
              <a:tblPr firstRow="1" firstCol="1" bandRow="1">
                <a:tableStyleId>{5C22544A-7EE6-4342-B048-85BDC9FD1C3A}</a:tableStyleId>
              </a:tblPr>
              <a:tblGrid>
                <a:gridCol w="2628900">
                  <a:extLst>
                    <a:ext uri="{9D8B030D-6E8A-4147-A177-3AD203B41FA5}">
                      <a16:colId xmlns:a16="http://schemas.microsoft.com/office/drawing/2014/main" val="819366625"/>
                    </a:ext>
                  </a:extLst>
                </a:gridCol>
                <a:gridCol w="2628900">
                  <a:extLst>
                    <a:ext uri="{9D8B030D-6E8A-4147-A177-3AD203B41FA5}">
                      <a16:colId xmlns:a16="http://schemas.microsoft.com/office/drawing/2014/main" val="2742275836"/>
                    </a:ext>
                  </a:extLst>
                </a:gridCol>
                <a:gridCol w="2628900">
                  <a:extLst>
                    <a:ext uri="{9D8B030D-6E8A-4147-A177-3AD203B41FA5}">
                      <a16:colId xmlns:a16="http://schemas.microsoft.com/office/drawing/2014/main" val="2499524078"/>
                    </a:ext>
                  </a:extLst>
                </a:gridCol>
                <a:gridCol w="2628900">
                  <a:extLst>
                    <a:ext uri="{9D8B030D-6E8A-4147-A177-3AD203B41FA5}">
                      <a16:colId xmlns:a16="http://schemas.microsoft.com/office/drawing/2014/main" val="3740958762"/>
                    </a:ext>
                  </a:extLst>
                </a:gridCol>
              </a:tblGrid>
              <a:tr h="745170">
                <a:tc>
                  <a:txBody>
                    <a:bodyPr/>
                    <a:lstStyle/>
                    <a:p>
                      <a:pPr algn="ctr">
                        <a:lnSpc>
                          <a:spcPct val="107000"/>
                        </a:lnSpc>
                        <a:spcAft>
                          <a:spcPts val="800"/>
                        </a:spcAft>
                      </a:pPr>
                      <a:r>
                        <a:rPr lang="es-CL" sz="2800">
                          <a:effectLst/>
                        </a:rPr>
                        <a:t>Concept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CL" sz="2800">
                          <a:effectLst/>
                        </a:rPr>
                        <a:t>Definition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CL" sz="2800">
                          <a:effectLst/>
                        </a:rPr>
                        <a:t>Example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07000"/>
                        </a:lnSpc>
                        <a:spcAft>
                          <a:spcPts val="800"/>
                        </a:spcAft>
                      </a:pPr>
                      <a:r>
                        <a:rPr lang="es-CL" sz="2800">
                          <a:effectLst/>
                        </a:rPr>
                        <a:t>Key Feature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11622491"/>
                  </a:ext>
                </a:extLst>
              </a:tr>
              <a:tr h="745170">
                <a:tc>
                  <a:txBody>
                    <a:bodyPr/>
                    <a:lstStyle/>
                    <a:p>
                      <a:pPr>
                        <a:lnSpc>
                          <a:spcPct val="107000"/>
                        </a:lnSpc>
                        <a:spcAft>
                          <a:spcPts val="800"/>
                        </a:spcAft>
                      </a:pPr>
                      <a:r>
                        <a:rPr lang="es-CL" sz="2800">
                          <a:effectLst/>
                        </a:rPr>
                        <a:t>Composition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Object contains another object</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Car and Engine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Tight dependency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66108924"/>
                  </a:ext>
                </a:extLst>
              </a:tr>
              <a:tr h="745170">
                <a:tc>
                  <a:txBody>
                    <a:bodyPr/>
                    <a:lstStyle/>
                    <a:p>
                      <a:pPr>
                        <a:lnSpc>
                          <a:spcPct val="107000"/>
                        </a:lnSpc>
                        <a:spcAft>
                          <a:spcPts val="800"/>
                        </a:spcAft>
                      </a:pPr>
                      <a:r>
                        <a:rPr lang="es-CL" sz="2800">
                          <a:effectLst/>
                        </a:rPr>
                        <a:t>Aggregation</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Object references another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Department &amp; Employee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Loose dependency</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148419992"/>
                  </a:ext>
                </a:extLst>
              </a:tr>
              <a:tr h="745170">
                <a:tc>
                  <a:txBody>
                    <a:bodyPr/>
                    <a:lstStyle/>
                    <a:p>
                      <a:pPr>
                        <a:lnSpc>
                          <a:spcPct val="107000"/>
                        </a:lnSpc>
                        <a:spcAft>
                          <a:spcPts val="800"/>
                        </a:spcAft>
                      </a:pPr>
                      <a:r>
                        <a:rPr lang="es-CL" sz="2800">
                          <a:effectLst/>
                        </a:rPr>
                        <a:t>Inheritance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Object derives from another</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Animal and Dog</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s-CL" sz="2800">
                          <a:effectLst/>
                        </a:rPr>
                        <a:t>Code reuse</a:t>
                      </a:r>
                      <a:endParaRPr lang="en-US" sz="28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104211070"/>
                  </a:ext>
                </a:extLst>
              </a:tr>
            </a:tbl>
          </a:graphicData>
        </a:graphic>
      </p:graphicFrame>
    </p:spTree>
    <p:extLst>
      <p:ext uri="{BB962C8B-B14F-4D97-AF65-F5344CB8AC3E}">
        <p14:creationId xmlns:p14="http://schemas.microsoft.com/office/powerpoint/2010/main" val="111690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b="1">
                <a:solidFill>
                  <a:srgbClr val="C00000"/>
                </a:solidFill>
              </a:rPr>
              <a:t>Abstract Classes vs Interfaces</a:t>
            </a:r>
            <a:br>
              <a:rPr lang="en-US"/>
            </a:br>
            <a:endParaRPr lang="en-US"/>
          </a:p>
        </p:txBody>
      </p:sp>
      <p:sp>
        <p:nvSpPr>
          <p:cNvPr id="3" name="Marcador de contenido 2"/>
          <p:cNvSpPr>
            <a:spLocks noGrp="1"/>
          </p:cNvSpPr>
          <p:nvPr>
            <p:ph idx="1"/>
          </p:nvPr>
        </p:nvSpPr>
        <p:spPr/>
        <p:txBody>
          <a:bodyPr>
            <a:normAutofit/>
          </a:bodyPr>
          <a:lstStyle/>
          <a:p>
            <a:pPr lvl="0"/>
            <a:r>
              <a:rPr lang="es-ES" b="1"/>
              <a:t>Abstract Classes</a:t>
            </a:r>
            <a:endParaRPr lang="en-US" b="1"/>
          </a:p>
          <a:p>
            <a:pPr lvl="1"/>
            <a:r>
              <a:rPr lang="en-US" b="1"/>
              <a:t>Definition</a:t>
            </a:r>
            <a:r>
              <a:rPr lang="en-US"/>
              <a:t>: A class that cannot be instantiated and may include both abstract (unimplemented) and concrete (implemented) methods.</a:t>
            </a:r>
          </a:p>
          <a:p>
            <a:pPr lvl="1"/>
            <a:r>
              <a:rPr lang="en-US" b="1"/>
              <a:t>Use Case</a:t>
            </a:r>
            <a:r>
              <a:rPr lang="en-US"/>
              <a:t>: When classes share common functionality but also need specialized implementations.</a:t>
            </a:r>
          </a:p>
          <a:p>
            <a:r>
              <a:rPr lang="en-US" b="1"/>
              <a:t>Interfaces</a:t>
            </a:r>
          </a:p>
          <a:p>
            <a:pPr lvl="1"/>
            <a:r>
              <a:rPr lang="en-US"/>
              <a:t>Definition: A contract that specifies methods a class must implement, without providing any implementation.</a:t>
            </a:r>
          </a:p>
          <a:p>
            <a:pPr lvl="1"/>
            <a:r>
              <a:rPr lang="en-US"/>
              <a:t>Use Case: When multiple unrelated classes must adhere to the same functionality.</a:t>
            </a:r>
          </a:p>
          <a:p>
            <a:pPr marL="0" indent="0">
              <a:buNone/>
            </a:pPr>
            <a:endParaRPr lang="en-US"/>
          </a:p>
        </p:txBody>
      </p:sp>
    </p:spTree>
    <p:extLst>
      <p:ext uri="{BB962C8B-B14F-4D97-AF65-F5344CB8AC3E}">
        <p14:creationId xmlns:p14="http://schemas.microsoft.com/office/powerpoint/2010/main" val="116603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12743" y="365125"/>
            <a:ext cx="11283884" cy="1325563"/>
          </a:xfrm>
        </p:spPr>
        <p:txBody>
          <a:bodyPr>
            <a:normAutofit/>
          </a:bodyPr>
          <a:lstStyle/>
          <a:p>
            <a:r>
              <a:rPr lang="en-US" b="1">
                <a:solidFill>
                  <a:srgbClr val="C00000"/>
                </a:solidFill>
              </a:rPr>
              <a:t>Best Practices for Designing Object Relationships</a:t>
            </a:r>
          </a:p>
        </p:txBody>
      </p:sp>
      <p:sp>
        <p:nvSpPr>
          <p:cNvPr id="3" name="Marcador de contenido 2"/>
          <p:cNvSpPr>
            <a:spLocks noGrp="1"/>
          </p:cNvSpPr>
          <p:nvPr>
            <p:ph idx="1"/>
          </p:nvPr>
        </p:nvSpPr>
        <p:spPr/>
        <p:txBody>
          <a:bodyPr>
            <a:normAutofit fontScale="92500" lnSpcReduction="20000"/>
          </a:bodyPr>
          <a:lstStyle/>
          <a:p>
            <a:pPr lvl="0"/>
            <a:r>
              <a:rPr lang="en-US" b="1" dirty="0"/>
              <a:t>Favor Composition Over Inheritance</a:t>
            </a:r>
          </a:p>
          <a:p>
            <a:pPr lvl="1"/>
            <a:r>
              <a:rPr lang="en-US" dirty="0"/>
              <a:t>Avoid tight coupling by using composition unless inheritance is necessary.</a:t>
            </a:r>
          </a:p>
          <a:p>
            <a:pPr lvl="1"/>
            <a:r>
              <a:rPr lang="en-US" dirty="0"/>
              <a:t>Use inheritance for "is-a" relationships; prefer composition for "has-a" relationships.</a:t>
            </a:r>
          </a:p>
          <a:p>
            <a:pPr lvl="0"/>
            <a:r>
              <a:rPr lang="en-US" b="1" dirty="0"/>
              <a:t>Follow Interface Segregation Principle</a:t>
            </a:r>
          </a:p>
          <a:p>
            <a:pPr lvl="1"/>
            <a:r>
              <a:rPr lang="en-US" dirty="0"/>
              <a:t>Keep interfaces small and specific to avoid forcing classes to implement unused methods.</a:t>
            </a:r>
          </a:p>
          <a:p>
            <a:pPr lvl="0"/>
            <a:r>
              <a:rPr lang="en-US" b="1" dirty="0"/>
              <a:t>Encapsulate Behavior</a:t>
            </a:r>
          </a:p>
          <a:p>
            <a:pPr lvl="1"/>
            <a:r>
              <a:rPr lang="en-US" dirty="0"/>
              <a:t>Encapsulate varying behavior in separate classes and use delegation.</a:t>
            </a:r>
          </a:p>
          <a:p>
            <a:pPr lvl="0"/>
            <a:r>
              <a:rPr lang="en-US" b="1" dirty="0"/>
              <a:t>Ensure Single Responsibility</a:t>
            </a:r>
          </a:p>
          <a:p>
            <a:pPr lvl="1"/>
            <a:r>
              <a:rPr lang="en-US" dirty="0"/>
              <a:t>A class should have </a:t>
            </a:r>
            <a:r>
              <a:rPr lang="en-US" b="1" dirty="0"/>
              <a:t>only one job</a:t>
            </a:r>
            <a:r>
              <a:rPr lang="en-US" dirty="0"/>
              <a:t> or </a:t>
            </a:r>
            <a:r>
              <a:rPr lang="en-US" b="1" dirty="0"/>
              <a:t>one purpose</a:t>
            </a:r>
            <a:r>
              <a:rPr lang="en-US" dirty="0"/>
              <a:t>.</a:t>
            </a:r>
          </a:p>
          <a:p>
            <a:pPr lvl="0"/>
            <a:r>
              <a:rPr lang="en-US" b="1" dirty="0"/>
              <a:t>Use Polymorphism Appropriately</a:t>
            </a:r>
          </a:p>
          <a:p>
            <a:pPr lvl="1"/>
            <a:r>
              <a:rPr lang="en-US" dirty="0"/>
              <a:t>Replace conditional statements with polymorphism to enhance extensibility.</a:t>
            </a:r>
          </a:p>
          <a:p>
            <a:pPr marL="0" indent="0">
              <a:buNone/>
            </a:pPr>
            <a:endParaRPr lang="en-US" dirty="0"/>
          </a:p>
        </p:txBody>
      </p:sp>
    </p:spTree>
    <p:extLst>
      <p:ext uri="{BB962C8B-B14F-4D97-AF65-F5344CB8AC3E}">
        <p14:creationId xmlns:p14="http://schemas.microsoft.com/office/powerpoint/2010/main" val="1601366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CL" b="1" dirty="0" err="1">
                <a:solidFill>
                  <a:srgbClr val="C00000"/>
                </a:solidFill>
              </a:rPr>
              <a:t>Class</a:t>
            </a:r>
            <a:r>
              <a:rPr lang="es-CL" b="1" dirty="0">
                <a:solidFill>
                  <a:srgbClr val="C00000"/>
                </a:solidFill>
              </a:rPr>
              <a:t> </a:t>
            </a:r>
            <a:r>
              <a:rPr lang="es-CL" b="1" dirty="0" err="1">
                <a:solidFill>
                  <a:srgbClr val="C00000"/>
                </a:solidFill>
              </a:rPr>
              <a:t>Design</a:t>
            </a:r>
            <a:endParaRPr lang="en-US" b="1" dirty="0">
              <a:solidFill>
                <a:srgbClr val="C00000"/>
              </a:solidFill>
            </a:endParaRPr>
          </a:p>
        </p:txBody>
      </p:sp>
      <p:sp>
        <p:nvSpPr>
          <p:cNvPr id="3" name="Content Placeholder 2"/>
          <p:cNvSpPr>
            <a:spLocks noGrp="1"/>
          </p:cNvSpPr>
          <p:nvPr>
            <p:ph idx="1"/>
          </p:nvPr>
        </p:nvSpPr>
        <p:spPr>
          <a:xfrm>
            <a:off x="1973263" y="1828801"/>
            <a:ext cx="8351837" cy="4712017"/>
          </a:xfrm>
        </p:spPr>
        <p:txBody>
          <a:bodyPr>
            <a:normAutofit/>
          </a:bodyPr>
          <a:lstStyle/>
          <a:p>
            <a:r>
              <a:rPr lang="es-CL" sz="3200" dirty="0" err="1"/>
              <a:t>You</a:t>
            </a:r>
            <a:r>
              <a:rPr lang="es-CL" sz="3200" dirty="0"/>
              <a:t> </a:t>
            </a:r>
            <a:r>
              <a:rPr lang="es-CL" sz="3200" dirty="0" err="1"/>
              <a:t>know</a:t>
            </a:r>
            <a:r>
              <a:rPr lang="es-CL" sz="3200" dirty="0"/>
              <a:t> </a:t>
            </a:r>
            <a:r>
              <a:rPr lang="es-CL" sz="3200" dirty="0" err="1"/>
              <a:t>you</a:t>
            </a:r>
            <a:r>
              <a:rPr lang="es-CL" sz="3200" dirty="0"/>
              <a:t> can </a:t>
            </a:r>
            <a:r>
              <a:rPr lang="es-CL" sz="3200" dirty="0" err="1"/>
              <a:t>implement</a:t>
            </a:r>
            <a:r>
              <a:rPr lang="es-CL" sz="3200" dirty="0"/>
              <a:t> </a:t>
            </a:r>
            <a:r>
              <a:rPr lang="es-CL" sz="3200" dirty="0" err="1"/>
              <a:t>your</a:t>
            </a:r>
            <a:r>
              <a:rPr lang="es-CL" sz="3200" dirty="0"/>
              <a:t> </a:t>
            </a:r>
            <a:r>
              <a:rPr lang="es-CL" sz="3200" dirty="0" err="1"/>
              <a:t>application</a:t>
            </a:r>
            <a:r>
              <a:rPr lang="es-CL" sz="3200" dirty="0"/>
              <a:t> </a:t>
            </a:r>
            <a:r>
              <a:rPr lang="es-CL" sz="3200" dirty="0" err="1"/>
              <a:t>with</a:t>
            </a:r>
            <a:r>
              <a:rPr lang="es-CL" sz="3200" dirty="0"/>
              <a:t> a </a:t>
            </a:r>
            <a:r>
              <a:rPr lang="es-CL" sz="3200" dirty="0" err="1"/>
              <a:t>very</a:t>
            </a:r>
            <a:r>
              <a:rPr lang="es-CL" sz="3200" dirty="0"/>
              <a:t> </a:t>
            </a:r>
            <a:r>
              <a:rPr lang="es-CL" sz="3200" dirty="0" err="1"/>
              <a:t>bad</a:t>
            </a:r>
            <a:r>
              <a:rPr lang="es-CL" sz="3200" dirty="0"/>
              <a:t> </a:t>
            </a:r>
            <a:r>
              <a:rPr lang="es-CL" sz="3200" dirty="0" err="1"/>
              <a:t>design</a:t>
            </a:r>
            <a:r>
              <a:rPr lang="es-CL" sz="3200" dirty="0"/>
              <a:t> and </a:t>
            </a:r>
            <a:r>
              <a:rPr lang="es-CL" sz="3200" dirty="0" err="1"/>
              <a:t>it</a:t>
            </a:r>
            <a:r>
              <a:rPr lang="es-CL" sz="3200" dirty="0"/>
              <a:t> </a:t>
            </a:r>
            <a:r>
              <a:rPr lang="es-CL" sz="3200" dirty="0" err="1"/>
              <a:t>will</a:t>
            </a:r>
            <a:r>
              <a:rPr lang="es-CL" sz="3200" dirty="0"/>
              <a:t> </a:t>
            </a:r>
            <a:r>
              <a:rPr lang="es-CL" sz="3200" dirty="0" err="1"/>
              <a:t>still</a:t>
            </a:r>
            <a:r>
              <a:rPr lang="es-CL" sz="3200" dirty="0"/>
              <a:t> </a:t>
            </a:r>
            <a:r>
              <a:rPr lang="es-CL" sz="3200" dirty="0" err="1"/>
              <a:t>work</a:t>
            </a:r>
            <a:r>
              <a:rPr lang="es-CL" sz="3200" dirty="0"/>
              <a:t>, </a:t>
            </a:r>
            <a:r>
              <a:rPr lang="es-CL" sz="3200" dirty="0" err="1"/>
              <a:t>but</a:t>
            </a:r>
            <a:r>
              <a:rPr lang="es-CL" sz="3200" dirty="0"/>
              <a:t> . . . </a:t>
            </a:r>
          </a:p>
        </p:txBody>
      </p:sp>
    </p:spTree>
    <p:extLst>
      <p:ext uri="{BB962C8B-B14F-4D97-AF65-F5344CB8AC3E}">
        <p14:creationId xmlns:p14="http://schemas.microsoft.com/office/powerpoint/2010/main" val="462371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s-CL" b="1" dirty="0" err="1">
                <a:solidFill>
                  <a:srgbClr val="C00000"/>
                </a:solidFill>
              </a:rPr>
              <a:t>Class</a:t>
            </a:r>
            <a:r>
              <a:rPr lang="es-CL" b="1" dirty="0">
                <a:solidFill>
                  <a:srgbClr val="C00000"/>
                </a:solidFill>
              </a:rPr>
              <a:t> </a:t>
            </a:r>
            <a:r>
              <a:rPr lang="es-CL" b="1" dirty="0" err="1">
                <a:solidFill>
                  <a:srgbClr val="C00000"/>
                </a:solidFill>
              </a:rPr>
              <a:t>Design</a:t>
            </a:r>
            <a:endParaRPr lang="en-US" b="1" dirty="0">
              <a:solidFill>
                <a:srgbClr val="C00000"/>
              </a:solidFill>
            </a:endParaRPr>
          </a:p>
        </p:txBody>
      </p:sp>
      <p:sp>
        <p:nvSpPr>
          <p:cNvPr id="3" name="Content Placeholder 2"/>
          <p:cNvSpPr>
            <a:spLocks noGrp="1"/>
          </p:cNvSpPr>
          <p:nvPr>
            <p:ph idx="1"/>
          </p:nvPr>
        </p:nvSpPr>
        <p:spPr>
          <a:xfrm>
            <a:off x="1332239" y="1536570"/>
            <a:ext cx="10021561" cy="4712017"/>
          </a:xfrm>
        </p:spPr>
        <p:txBody>
          <a:bodyPr>
            <a:noAutofit/>
          </a:bodyPr>
          <a:lstStyle/>
          <a:p>
            <a:r>
              <a:rPr lang="en-US" sz="3200" dirty="0"/>
              <a:t>You know you can implement your application with a very bad design and it will still work, but . . . </a:t>
            </a:r>
          </a:p>
          <a:p>
            <a:r>
              <a:rPr lang="en-US" sz="3200" dirty="0"/>
              <a:t>If there are bugs, the task to find and fix them will be a headache or even a nightmare. </a:t>
            </a:r>
          </a:p>
          <a:p>
            <a:r>
              <a:rPr lang="en-US" sz="3200" dirty="0"/>
              <a:t>Extensions may be also difficult to implement </a:t>
            </a:r>
          </a:p>
          <a:p>
            <a:r>
              <a:rPr lang="en-US" sz="3200" dirty="0"/>
              <a:t>Companies usually extend and release various subsequent versions of the software they release along various years, this is also difficult with a bad designed software (example: windows 3.0).</a:t>
            </a:r>
          </a:p>
        </p:txBody>
      </p:sp>
    </p:spTree>
    <p:extLst>
      <p:ext uri="{BB962C8B-B14F-4D97-AF65-F5344CB8AC3E}">
        <p14:creationId xmlns:p14="http://schemas.microsoft.com/office/powerpoint/2010/main" val="133206680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2697</TotalTime>
  <Words>3208</Words>
  <Application>Microsoft Office PowerPoint</Application>
  <PresentationFormat>Panorámica</PresentationFormat>
  <Paragraphs>387</Paragraphs>
  <Slides>44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44</vt:i4>
      </vt:variant>
    </vt:vector>
  </HeadingPairs>
  <TitlesOfParts>
    <vt:vector size="49" baseType="lpstr">
      <vt:lpstr>Arial</vt:lpstr>
      <vt:lpstr>Calibri</vt:lpstr>
      <vt:lpstr>Calibri Light</vt:lpstr>
      <vt:lpstr>Courier New</vt:lpstr>
      <vt:lpstr>Tema de Office</vt:lpstr>
      <vt:lpstr>Class design</vt:lpstr>
      <vt:lpstr>Concepts</vt:lpstr>
      <vt:lpstr>Code Example: Composition in Java </vt:lpstr>
      <vt:lpstr>Code Example: Aggregation in Java </vt:lpstr>
      <vt:lpstr>Comparision table </vt:lpstr>
      <vt:lpstr>Abstract Classes vs Interfaces </vt:lpstr>
      <vt:lpstr>Best Practices for Designing Object Relationships</vt:lpstr>
      <vt:lpstr>Class Design</vt:lpstr>
      <vt:lpstr>Class Design</vt:lpstr>
      <vt:lpstr>World of Zuul</vt:lpstr>
      <vt:lpstr>Class Diagram</vt:lpstr>
      <vt:lpstr>Class Diagram</vt:lpstr>
      <vt:lpstr>Coupling &amp; cohesion</vt:lpstr>
      <vt:lpstr>Coupling &amp; cohesion</vt:lpstr>
      <vt:lpstr>Code Duplication</vt:lpstr>
      <vt:lpstr>Game class</vt:lpstr>
      <vt:lpstr>Game Class(2)</vt:lpstr>
      <vt:lpstr>Game Class (3)</vt:lpstr>
      <vt:lpstr>Game Class (4)</vt:lpstr>
      <vt:lpstr>Code Duplication</vt:lpstr>
      <vt:lpstr>Solution </vt:lpstr>
      <vt:lpstr>Coupling </vt:lpstr>
      <vt:lpstr>The Room class</vt:lpstr>
      <vt:lpstr>Solution</vt:lpstr>
      <vt:lpstr>But…</vt:lpstr>
      <vt:lpstr>Encapsulation to reduce coupling </vt:lpstr>
      <vt:lpstr>Redesigning Game class</vt:lpstr>
      <vt:lpstr>Redesigning goRoom</vt:lpstr>
      <vt:lpstr>Introduce the HashMap in class Room (1)</vt:lpstr>
      <vt:lpstr>Introducing HashMap in Room (2)</vt:lpstr>
      <vt:lpstr>Introducing HashMap in Room (3)</vt:lpstr>
      <vt:lpstr>Some thoughts </vt:lpstr>
      <vt:lpstr>¿what happens with up and down?</vt:lpstr>
      <vt:lpstr>Lets change setExits</vt:lpstr>
      <vt:lpstr>Responsibility-driven design</vt:lpstr>
      <vt:lpstr>Responsibility and coupling </vt:lpstr>
      <vt:lpstr>Reducing coupling</vt:lpstr>
      <vt:lpstr>Reducing coupling</vt:lpstr>
      <vt:lpstr>Reducing coupling</vt:lpstr>
      <vt:lpstr>Implicit coupling</vt:lpstr>
      <vt:lpstr>Example of implicit coupling: introducing a look command</vt:lpstr>
      <vt:lpstr>Let’s introduce the look command</vt:lpstr>
      <vt:lpstr>Methods cohesion</vt:lpstr>
      <vt:lpstr>Class cohesion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 C++ and Python</dc:title>
  <dc:creator>N. Baloian</dc:creator>
  <cp:lastModifiedBy>nelson baloian</cp:lastModifiedBy>
  <cp:revision>10</cp:revision>
  <dcterms:created xsi:type="dcterms:W3CDTF">2025-01-26T19:49:15Z</dcterms:created>
  <dcterms:modified xsi:type="dcterms:W3CDTF">2025-02-09T12:35:27Z</dcterms:modified>
</cp:coreProperties>
</file>