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59" r:id="rId6"/>
    <p:sldId id="285" r:id="rId7"/>
    <p:sldId id="286" r:id="rId8"/>
    <p:sldId id="261" r:id="rId9"/>
    <p:sldId id="288" r:id="rId10"/>
    <p:sldId id="260" r:id="rId11"/>
    <p:sldId id="287" r:id="rId12"/>
    <p:sldId id="600" r:id="rId13"/>
    <p:sldId id="280" r:id="rId14"/>
    <p:sldId id="281" r:id="rId15"/>
    <p:sldId id="282" r:id="rId16"/>
    <p:sldId id="284" r:id="rId17"/>
    <p:sldId id="262" r:id="rId18"/>
    <p:sldId id="270" r:id="rId19"/>
    <p:sldId id="272" r:id="rId20"/>
    <p:sldId id="279" r:id="rId21"/>
    <p:sldId id="263" r:id="rId22"/>
    <p:sldId id="264" r:id="rId23"/>
    <p:sldId id="265" r:id="rId24"/>
    <p:sldId id="266" r:id="rId25"/>
    <p:sldId id="602" r:id="rId26"/>
    <p:sldId id="603" r:id="rId27"/>
    <p:sldId id="605" r:id="rId28"/>
    <p:sldId id="604" r:id="rId29"/>
    <p:sldId id="267" r:id="rId30"/>
    <p:sldId id="588" r:id="rId31"/>
    <p:sldId id="527" r:id="rId32"/>
    <p:sldId id="595" r:id="rId33"/>
    <p:sldId id="591" r:id="rId34"/>
    <p:sldId id="592" r:id="rId35"/>
    <p:sldId id="601" r:id="rId36"/>
    <p:sldId id="544" r:id="rId37"/>
    <p:sldId id="533" r:id="rId38"/>
    <p:sldId id="539" r:id="rId39"/>
    <p:sldId id="599" r:id="rId40"/>
    <p:sldId id="586" r:id="rId41"/>
    <p:sldId id="546" r:id="rId42"/>
    <p:sldId id="269" r:id="rId43"/>
    <p:sldId id="271" r:id="rId44"/>
    <p:sldId id="273" r:id="rId45"/>
    <p:sldId id="274" r:id="rId46"/>
    <p:sldId id="275" r:id="rId47"/>
    <p:sldId id="276" r:id="rId48"/>
    <p:sldId id="27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46217570-CD94-4785-86A8-618761D1378E}" type="datetimeFigureOut">
              <a:rPr lang="en-US" smtClean="0"/>
              <a:t>2/17/2025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99663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46217570-CD94-4785-86A8-618761D1378E}" type="datetimeFigureOut">
              <a:rPr lang="en-US" smtClean="0"/>
              <a:t>2/17/2025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367574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46217570-CD94-4785-86A8-618761D1378E}" type="datetimeFigureOut">
              <a:rPr lang="en-US" smtClean="0"/>
              <a:t>2/17/2025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391560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46217570-CD94-4785-86A8-618761D1378E}" type="datetimeFigureOut">
              <a:rPr lang="en-US" smtClean="0"/>
              <a:t>2/17/2025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428550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6217570-CD94-4785-86A8-618761D1378E}" type="datetimeFigureOut">
              <a:rPr lang="en-US" smtClean="0"/>
              <a:t>2/17/2025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32844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46217570-CD94-4785-86A8-618761D1378E}" type="datetimeFigureOut">
              <a:rPr lang="en-US" smtClean="0"/>
              <a:t>2/17/2025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35868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46217570-CD94-4785-86A8-618761D1378E}" type="datetimeFigureOut">
              <a:rPr lang="en-US" smtClean="0"/>
              <a:t>2/17/2025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65399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46217570-CD94-4785-86A8-618761D1378E}" type="datetimeFigureOut">
              <a:rPr lang="en-US" smtClean="0"/>
              <a:t>2/17/2025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376390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6217570-CD94-4785-86A8-618761D1378E}" type="datetimeFigureOut">
              <a:rPr lang="en-US" smtClean="0"/>
              <a:t>2/17/2025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18936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6217570-CD94-4785-86A8-618761D1378E}" type="datetimeFigureOut">
              <a:rPr lang="en-US" smtClean="0"/>
              <a:t>2/17/2025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414893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6217570-CD94-4785-86A8-618761D1378E}" type="datetimeFigureOut">
              <a:rPr lang="en-US" smtClean="0"/>
              <a:t>2/17/2025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EF4014C-2ABE-4080-9E70-1B0690F86FFD}" type="slidenum">
              <a:rPr lang="en-US" smtClean="0"/>
              <a:t>‹Nº›</a:t>
            </a:fld>
            <a:endParaRPr lang="en-US"/>
          </a:p>
        </p:txBody>
      </p:sp>
    </p:spTree>
    <p:extLst>
      <p:ext uri="{BB962C8B-B14F-4D97-AF65-F5344CB8AC3E}">
        <p14:creationId xmlns:p14="http://schemas.microsoft.com/office/powerpoint/2010/main" val="94787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17570-CD94-4785-86A8-618761D1378E}" type="datetimeFigureOut">
              <a:rPr lang="en-US" smtClean="0"/>
              <a:t>2/17/2025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4014C-2ABE-4080-9E70-1B0690F86FFD}" type="slidenum">
              <a:rPr lang="en-US" smtClean="0"/>
              <a:t>‹Nº›</a:t>
            </a:fld>
            <a:endParaRPr lang="en-US"/>
          </a:p>
        </p:txBody>
      </p:sp>
    </p:spTree>
    <p:extLst>
      <p:ext uri="{BB962C8B-B14F-4D97-AF65-F5344CB8AC3E}">
        <p14:creationId xmlns:p14="http://schemas.microsoft.com/office/powerpoint/2010/main" val="299753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400" b="1" dirty="0" err="1">
                <a:solidFill>
                  <a:srgbClr val="C00000"/>
                </a:solidFill>
              </a:rPr>
              <a:t>Templates</a:t>
            </a:r>
            <a:r>
              <a:rPr lang="es-ES" sz="4400" b="1" dirty="0">
                <a:solidFill>
                  <a:srgbClr val="C00000"/>
                </a:solidFill>
              </a:rPr>
              <a:t> and </a:t>
            </a:r>
            <a:r>
              <a:rPr lang="es-ES" sz="4400" b="1" dirty="0" err="1">
                <a:solidFill>
                  <a:srgbClr val="C00000"/>
                </a:solidFill>
              </a:rPr>
              <a:t>Generics</a:t>
            </a:r>
            <a:endParaRPr lang="en-US" sz="4400" b="1" dirty="0">
              <a:solidFill>
                <a:srgbClr val="C00000"/>
              </a:solidFill>
            </a:endParaRPr>
          </a:p>
        </p:txBody>
      </p:sp>
      <p:sp>
        <p:nvSpPr>
          <p:cNvPr id="3" name="Subtítulo 2"/>
          <p:cNvSpPr>
            <a:spLocks noGrp="1"/>
          </p:cNvSpPr>
          <p:nvPr>
            <p:ph type="subTitle" idx="1"/>
          </p:nvPr>
        </p:nvSpPr>
        <p:spPr/>
        <p:txBody>
          <a:bodyPr/>
          <a:lstStyle/>
          <a:p>
            <a:r>
              <a:rPr lang="en-US" dirty="0"/>
              <a:t>In C++, Java and … well, Python does not need it</a:t>
            </a:r>
          </a:p>
        </p:txBody>
      </p:sp>
    </p:spTree>
    <p:extLst>
      <p:ext uri="{BB962C8B-B14F-4D97-AF65-F5344CB8AC3E}">
        <p14:creationId xmlns:p14="http://schemas.microsoft.com/office/powerpoint/2010/main" val="304897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n-US" b="1" dirty="0">
                <a:solidFill>
                  <a:srgbClr val="C00000"/>
                </a:solidFill>
              </a:rPr>
              <a:t>Class Templates in Java</a:t>
            </a:r>
            <a:endParaRPr lang="en-US" dirty="0"/>
          </a:p>
        </p:txBody>
      </p:sp>
      <p:sp>
        <p:nvSpPr>
          <p:cNvPr id="3" name="Marcador de contenido 2"/>
          <p:cNvSpPr>
            <a:spLocks noGrp="1"/>
          </p:cNvSpPr>
          <p:nvPr>
            <p:ph idx="1"/>
          </p:nvPr>
        </p:nvSpPr>
        <p:spPr>
          <a:xfrm>
            <a:off x="838200" y="1404594"/>
            <a:ext cx="10515600" cy="5453406"/>
          </a:xfrm>
        </p:spPr>
        <p:txBody>
          <a:bodyPr>
            <a:normAutofit fontScale="77500" lnSpcReduction="20000"/>
          </a:bodyPr>
          <a:lstStyle/>
          <a:p>
            <a:r>
              <a:rPr lang="en-US" sz="3200" dirty="0"/>
              <a:t>Generics in Java offer a way to define classes, interfaces, and methods with type parameters. They provide stronger type checks at compile time and eliminate the need for explicit typecasting.</a:t>
            </a:r>
          </a:p>
          <a:p>
            <a:pPr marL="0" indent="0">
              <a:buNone/>
            </a:pPr>
            <a:endParaRPr lang="en-US" sz="3100" b="1" dirty="0"/>
          </a:p>
          <a:p>
            <a:pPr marL="0" indent="0">
              <a:buNone/>
            </a:pPr>
            <a:r>
              <a:rPr lang="en-US" sz="3100" b="1" dirty="0"/>
              <a:t>Syntax:</a:t>
            </a:r>
            <a:endParaRPr lang="en-US" sz="2300" dirty="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class Box&lt;T&gt; {</a:t>
            </a:r>
          </a:p>
          <a:p>
            <a:pPr marL="0" indent="0">
              <a:buNone/>
            </a:pPr>
            <a:r>
              <a:rPr lang="en-US" sz="2300" dirty="0">
                <a:latin typeface="Courier New" panose="02070309020205020404" pitchFamily="49" charset="0"/>
                <a:cs typeface="Courier New" panose="02070309020205020404" pitchFamily="49" charset="0"/>
              </a:rPr>
              <a:t>    private T value;</a:t>
            </a:r>
          </a:p>
          <a:p>
            <a:pPr marL="0" indent="0">
              <a:buNone/>
            </a:pPr>
            <a:endParaRPr lang="en-US" sz="2300" dirty="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public Box(T value) {</a:t>
            </a:r>
          </a:p>
          <a:p>
            <a:pPr marL="0" indent="0">
              <a:buNone/>
            </a:pPr>
            <a:r>
              <a:rPr lang="en-US" sz="2300" dirty="0">
                <a:latin typeface="Courier New" panose="02070309020205020404" pitchFamily="49" charset="0"/>
                <a:cs typeface="Courier New" panose="02070309020205020404" pitchFamily="49" charset="0"/>
              </a:rPr>
              <a:t>        </a:t>
            </a:r>
            <a:r>
              <a:rPr lang="en-US" sz="2300" dirty="0" err="1">
                <a:latin typeface="Courier New" panose="02070309020205020404" pitchFamily="49" charset="0"/>
                <a:cs typeface="Courier New" panose="02070309020205020404" pitchFamily="49" charset="0"/>
              </a:rPr>
              <a:t>this.value</a:t>
            </a:r>
            <a:r>
              <a:rPr lang="en-US" sz="2300" dirty="0">
                <a:latin typeface="Courier New" panose="02070309020205020404" pitchFamily="49" charset="0"/>
                <a:cs typeface="Courier New" panose="02070309020205020404" pitchFamily="49" charset="0"/>
              </a:rPr>
              <a:t> = value;</a:t>
            </a:r>
          </a:p>
          <a:p>
            <a:pPr marL="0" indent="0">
              <a:buNone/>
            </a:pPr>
            <a:r>
              <a:rPr lang="en-US" sz="2300" dirty="0">
                <a:latin typeface="Courier New" panose="02070309020205020404" pitchFamily="49" charset="0"/>
                <a:cs typeface="Courier New" panose="02070309020205020404" pitchFamily="49" charset="0"/>
              </a:rPr>
              <a:t>    }</a:t>
            </a:r>
          </a:p>
          <a:p>
            <a:pPr marL="0" indent="0">
              <a:buNone/>
            </a:pPr>
            <a:endParaRPr lang="en-US" sz="2300" dirty="0">
              <a:latin typeface="Courier New" panose="02070309020205020404" pitchFamily="49" charset="0"/>
              <a:cs typeface="Courier New" panose="02070309020205020404" pitchFamily="49" charset="0"/>
            </a:endParaRPr>
          </a:p>
          <a:p>
            <a:pPr marL="0" indent="0">
              <a:buNone/>
            </a:pPr>
            <a:r>
              <a:rPr lang="en-US" sz="2300" dirty="0">
                <a:latin typeface="Courier New" panose="02070309020205020404" pitchFamily="49" charset="0"/>
                <a:cs typeface="Courier New" panose="02070309020205020404" pitchFamily="49" charset="0"/>
              </a:rPr>
              <a:t>    public T </a:t>
            </a:r>
            <a:r>
              <a:rPr lang="en-US" sz="2300" dirty="0" err="1">
                <a:latin typeface="Courier New" panose="02070309020205020404" pitchFamily="49" charset="0"/>
                <a:cs typeface="Courier New" panose="02070309020205020404" pitchFamily="49" charset="0"/>
              </a:rPr>
              <a:t>getValue</a:t>
            </a:r>
            <a:r>
              <a:rPr lang="en-US" sz="2300" dirty="0">
                <a:latin typeface="Courier New" panose="02070309020205020404" pitchFamily="49" charset="0"/>
                <a:cs typeface="Courier New" panose="02070309020205020404" pitchFamily="49" charset="0"/>
              </a:rPr>
              <a:t>() {</a:t>
            </a:r>
          </a:p>
          <a:p>
            <a:pPr marL="0" indent="0">
              <a:buNone/>
            </a:pPr>
            <a:r>
              <a:rPr lang="en-US" sz="2300" dirty="0">
                <a:latin typeface="Courier New" panose="02070309020205020404" pitchFamily="49" charset="0"/>
                <a:cs typeface="Courier New" panose="02070309020205020404" pitchFamily="49" charset="0"/>
              </a:rPr>
              <a:t>        return value;</a:t>
            </a:r>
          </a:p>
          <a:p>
            <a:pPr marL="0" indent="0">
              <a:buNone/>
            </a:pPr>
            <a:r>
              <a:rPr lang="en-US" sz="2300" dirty="0">
                <a:latin typeface="Courier New" panose="02070309020205020404" pitchFamily="49" charset="0"/>
                <a:cs typeface="Courier New" panose="02070309020205020404" pitchFamily="49" charset="0"/>
              </a:rPr>
              <a:t>    }</a:t>
            </a:r>
          </a:p>
          <a:p>
            <a:pPr marL="0" indent="0">
              <a:buNone/>
            </a:pPr>
            <a:r>
              <a:rPr lang="en-US" sz="2300" dirty="0">
                <a:latin typeface="Courier New" panose="02070309020205020404" pitchFamily="49" charset="0"/>
                <a:cs typeface="Courier New" panose="02070309020205020404" pitchFamily="49" charset="0"/>
              </a:rPr>
              <a:t>}</a:t>
            </a:r>
          </a:p>
          <a:p>
            <a:endParaRPr lang="en-US" dirty="0"/>
          </a:p>
        </p:txBody>
      </p:sp>
      <p:sp>
        <p:nvSpPr>
          <p:cNvPr id="4" name="Rectángulo 3"/>
          <p:cNvSpPr/>
          <p:nvPr/>
        </p:nvSpPr>
        <p:spPr>
          <a:xfrm>
            <a:off x="5238944" y="2684747"/>
            <a:ext cx="8429921" cy="2893100"/>
          </a:xfrm>
          <a:prstGeom prst="rect">
            <a:avLst/>
          </a:prstGeom>
        </p:spPr>
        <p:txBody>
          <a:bodyPr wrap="square">
            <a:spAutoFit/>
          </a:bodyPr>
          <a:lstStyle/>
          <a:p>
            <a:r>
              <a:rPr lang="en-US" sz="2000" b="1" dirty="0"/>
              <a:t>Usage:</a:t>
            </a:r>
            <a:endParaRPr lang="en-US" sz="2000" dirty="0"/>
          </a:p>
          <a:p>
            <a:r>
              <a:rPr lang="en-US" dirty="0">
                <a:latin typeface="Courier New" panose="02070309020205020404" pitchFamily="49" charset="0"/>
                <a:cs typeface="Courier New" panose="02070309020205020404" pitchFamily="49" charset="0"/>
              </a:rPr>
              <a:t>public class Main {</a:t>
            </a:r>
          </a:p>
          <a:p>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Box&lt;Integer&gt; </a:t>
            </a:r>
            <a:r>
              <a:rPr lang="en-US" dirty="0" err="1">
                <a:latin typeface="Courier New" panose="02070309020205020404" pitchFamily="49" charset="0"/>
                <a:cs typeface="Courier New" panose="02070309020205020404" pitchFamily="49" charset="0"/>
              </a:rPr>
              <a:t>intBox</a:t>
            </a:r>
            <a:r>
              <a:rPr lang="en-US" dirty="0">
                <a:latin typeface="Courier New" panose="02070309020205020404" pitchFamily="49" charset="0"/>
                <a:cs typeface="Courier New" panose="02070309020205020404" pitchFamily="49" charset="0"/>
              </a:rPr>
              <a:t> = new Box&lt;&gt;(123);</a:t>
            </a:r>
          </a:p>
          <a:p>
            <a:r>
              <a:rPr lang="en-US" dirty="0">
                <a:latin typeface="Courier New" panose="02070309020205020404" pitchFamily="49" charset="0"/>
                <a:cs typeface="Courier New" panose="02070309020205020404" pitchFamily="49" charset="0"/>
              </a:rPr>
              <a:t>        Box&lt;String&gt; </a:t>
            </a:r>
            <a:r>
              <a:rPr lang="en-US" dirty="0" err="1">
                <a:latin typeface="Courier New" panose="02070309020205020404" pitchFamily="49" charset="0"/>
                <a:cs typeface="Courier New" panose="02070309020205020404" pitchFamily="49" charset="0"/>
              </a:rPr>
              <a:t>strBox</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new Box&lt;&gt;("Hello, Generics");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intBox.getValue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strBox.getValue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295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733F7-001C-A6F5-EF67-3B181F75738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DF0D21-6834-293D-FD16-DC900E387659}"/>
              </a:ext>
            </a:extLst>
          </p:cNvPr>
          <p:cNvSpPr>
            <a:spLocks noGrp="1"/>
          </p:cNvSpPr>
          <p:nvPr>
            <p:ph type="title"/>
          </p:nvPr>
        </p:nvSpPr>
        <p:spPr>
          <a:xfrm>
            <a:off x="838200" y="0"/>
            <a:ext cx="10515600" cy="1325563"/>
          </a:xfrm>
        </p:spPr>
        <p:txBody>
          <a:bodyPr/>
          <a:lstStyle/>
          <a:p>
            <a:r>
              <a:rPr lang="en-US" b="1" dirty="0">
                <a:solidFill>
                  <a:srgbClr val="C00000"/>
                </a:solidFill>
              </a:rPr>
              <a:t>Class Templates in Java 2</a:t>
            </a:r>
            <a:endParaRPr lang="en-US" dirty="0"/>
          </a:p>
        </p:txBody>
      </p:sp>
      <p:sp>
        <p:nvSpPr>
          <p:cNvPr id="3" name="Marcador de contenido 2">
            <a:extLst>
              <a:ext uri="{FF2B5EF4-FFF2-40B4-BE49-F238E27FC236}">
                <a16:creationId xmlns:a16="http://schemas.microsoft.com/office/drawing/2014/main" id="{4DF60414-1F2D-C75B-04F8-E3893C3B4813}"/>
              </a:ext>
            </a:extLst>
          </p:cNvPr>
          <p:cNvSpPr>
            <a:spLocks noGrp="1"/>
          </p:cNvSpPr>
          <p:nvPr>
            <p:ph idx="1"/>
          </p:nvPr>
        </p:nvSpPr>
        <p:spPr>
          <a:xfrm>
            <a:off x="838200" y="1017644"/>
            <a:ext cx="10515600" cy="5453406"/>
          </a:xfrm>
        </p:spPr>
        <p:txBody>
          <a:bodyPr>
            <a:normAutofit fontScale="85000" lnSpcReduction="20000"/>
          </a:bodyPr>
          <a:lstStyle/>
          <a:p>
            <a:r>
              <a:rPr lang="en-US" sz="2400" dirty="0"/>
              <a:t>Ensure the list consist of allowed type of data.</a:t>
            </a:r>
            <a:endParaRPr lang="en-US" sz="2400" b="1" dirty="0"/>
          </a:p>
          <a:p>
            <a:pPr lvl="1">
              <a:lnSpc>
                <a:spcPct val="90000"/>
              </a:lnSpc>
              <a:buFont typeface="Wingdings" panose="05000000000000000000" pitchFamily="2" charset="2"/>
              <a:buNone/>
            </a:pPr>
            <a:r>
              <a:rPr lang="es-CL" altLang="es-CL" sz="1600" dirty="0" err="1">
                <a:latin typeface="Courier New" panose="02070309020205020404" pitchFamily="49" charset="0"/>
                <a:cs typeface="Courier New" panose="02070309020205020404" pitchFamily="49" charset="0"/>
              </a:rPr>
              <a:t>import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java.util.ArrayList</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err="1">
                <a:latin typeface="Courier New" panose="02070309020205020404" pitchFamily="49" charset="0"/>
                <a:cs typeface="Courier New" panose="02070309020205020404" pitchFamily="49" charset="0"/>
              </a:rPr>
              <a:t>import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java.util.List</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err="1">
                <a:latin typeface="Courier New" panose="02070309020205020404" pitchFamily="49" charset="0"/>
                <a:cs typeface="Courier New" panose="02070309020205020404" pitchFamily="49" charset="0"/>
              </a:rPr>
              <a:t>public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class</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SingleClassCollection</a:t>
            </a:r>
            <a:r>
              <a:rPr lang="es-CL" altLang="es-CL" sz="1600" dirty="0">
                <a:latin typeface="Courier New" panose="02070309020205020404" pitchFamily="49" charset="0"/>
                <a:cs typeface="Courier New" panose="02070309020205020404" pitchFamily="49" charset="0"/>
              </a:rPr>
              <a:t>&lt;T&gt;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private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List</a:t>
            </a:r>
            <a:r>
              <a:rPr lang="es-CL" altLang="es-CL" sz="1600" dirty="0">
                <a:latin typeface="Courier New" panose="02070309020205020404" pitchFamily="49" charset="0"/>
                <a:cs typeface="Courier New" panose="02070309020205020404" pitchFamily="49" charset="0"/>
              </a:rPr>
              <a:t>&lt;T&gt; </a:t>
            </a:r>
            <a:r>
              <a:rPr lang="es-CL" altLang="es-CL" sz="1600" dirty="0" err="1">
                <a:latin typeface="Courier New" panose="02070309020205020404" pitchFamily="49" charset="0"/>
                <a:cs typeface="Courier New" panose="02070309020205020404" pitchFamily="49" charset="0"/>
              </a:rPr>
              <a:t>elements</a:t>
            </a:r>
            <a:r>
              <a:rPr lang="es-CL" altLang="es-CL" sz="1600" dirty="0">
                <a:latin typeface="Courier New" panose="02070309020205020404" pitchFamily="49" charset="0"/>
                <a:cs typeface="Courier New" panose="02070309020205020404" pitchFamily="49" charset="0"/>
              </a:rPr>
              <a:t> = new </a:t>
            </a:r>
            <a:r>
              <a:rPr lang="es-CL" altLang="es-CL" sz="1600" dirty="0" err="1">
                <a:latin typeface="Courier New" panose="02070309020205020404" pitchFamily="49" charset="0"/>
                <a:cs typeface="Courier New" panose="02070309020205020404" pitchFamily="49" charset="0"/>
              </a:rPr>
              <a:t>ArrayList</a:t>
            </a:r>
            <a:r>
              <a:rPr lang="es-CL" altLang="es-CL" sz="1600" dirty="0">
                <a:latin typeface="Courier New" panose="02070309020205020404" pitchFamily="49" charset="0"/>
                <a:cs typeface="Courier New" panose="02070309020205020404" pitchFamily="49" charset="0"/>
              </a:rPr>
              <a:t>&lt;&gt;();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private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Class</a:t>
            </a:r>
            <a:r>
              <a:rPr lang="es-CL" altLang="es-CL" sz="1600" dirty="0">
                <a:latin typeface="Courier New" panose="02070309020205020404" pitchFamily="49" charset="0"/>
                <a:cs typeface="Courier New" panose="02070309020205020404" pitchFamily="49" charset="0"/>
              </a:rPr>
              <a:t>&lt;?&gt;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null</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Stores</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the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of</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the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first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added</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element</a:t>
            </a: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public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void</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add</a:t>
            </a:r>
            <a:r>
              <a:rPr lang="es-CL" altLang="es-CL" sz="1600" dirty="0">
                <a:latin typeface="Courier New" panose="02070309020205020404" pitchFamily="49" charset="0"/>
                <a:cs typeface="Courier New" panose="02070309020205020404" pitchFamily="49" charset="0"/>
              </a:rPr>
              <a:t>(T </a:t>
            </a:r>
            <a:r>
              <a:rPr lang="es-CL" altLang="es-CL" sz="1600" dirty="0" err="1">
                <a:latin typeface="Courier New" panose="02070309020205020404" pitchFamily="49" charset="0"/>
                <a:cs typeface="Courier New" panose="02070309020205020404" pitchFamily="49" charset="0"/>
              </a:rPr>
              <a:t>element</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if</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element</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null</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throw</a:t>
            </a:r>
            <a:r>
              <a:rPr lang="es-CL" altLang="es-CL" sz="1600" dirty="0">
                <a:latin typeface="Courier New" panose="02070309020205020404" pitchFamily="49" charset="0"/>
                <a:cs typeface="Courier New" panose="02070309020205020404" pitchFamily="49" charset="0"/>
              </a:rPr>
              <a:t> new </a:t>
            </a:r>
            <a:r>
              <a:rPr lang="es-CL" altLang="es-CL" sz="1600" dirty="0" err="1">
                <a:latin typeface="Courier New" panose="02070309020205020404" pitchFamily="49" charset="0"/>
                <a:cs typeface="Courier New" panose="02070309020205020404" pitchFamily="49" charset="0"/>
              </a:rPr>
              <a:t>IllegalArgumentException</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Null</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values</a:t>
            </a:r>
            <a:r>
              <a:rPr lang="es-CL" altLang="es-CL" sz="1600" dirty="0">
                <a:latin typeface="Courier New" panose="02070309020205020404" pitchFamily="49" charset="0"/>
                <a:cs typeface="Courier New" panose="02070309020205020404" pitchFamily="49" charset="0"/>
              </a:rPr>
              <a:t> are </a:t>
            </a:r>
            <a:r>
              <a:rPr lang="es-CL" altLang="es-CL" sz="1600" dirty="0" err="1">
                <a:latin typeface="Courier New" panose="02070309020205020404" pitchFamily="49" charset="0"/>
                <a:cs typeface="Courier New" panose="02070309020205020404" pitchFamily="49" charset="0"/>
              </a:rPr>
              <a:t>not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allowed</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if</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null</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element.getClass</a:t>
            </a:r>
            <a:r>
              <a:rPr lang="es-CL" altLang="es-CL" sz="1600" dirty="0">
                <a:latin typeface="Courier New" panose="02070309020205020404" pitchFamily="49" charset="0"/>
                <a:cs typeface="Courier New" panose="02070309020205020404" pitchFamily="49" charset="0"/>
              </a:rPr>
              <a:t>(); // Set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on</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first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insertion</a:t>
            </a: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else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if</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type.equals</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element.getClass</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throw</a:t>
            </a:r>
            <a:r>
              <a:rPr lang="es-CL" altLang="es-CL" sz="1600" dirty="0">
                <a:latin typeface="Courier New" panose="02070309020205020404" pitchFamily="49" charset="0"/>
                <a:cs typeface="Courier New" panose="02070309020205020404" pitchFamily="49" charset="0"/>
              </a:rPr>
              <a:t> new </a:t>
            </a:r>
            <a:r>
              <a:rPr lang="es-CL" altLang="es-CL" sz="1600" dirty="0" err="1">
                <a:latin typeface="Courier New" panose="02070309020205020404" pitchFamily="49" charset="0"/>
                <a:cs typeface="Courier New" panose="02070309020205020404" pitchFamily="49" charset="0"/>
              </a:rPr>
              <a:t>IllegalArgumentException</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All</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elements</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must</a:t>
            </a:r>
            <a:r>
              <a:rPr lang="es-CL" altLang="es-CL" sz="1600" dirty="0">
                <a:latin typeface="Courier New" panose="02070309020205020404" pitchFamily="49" charset="0"/>
                <a:cs typeface="Courier New" panose="02070309020205020404" pitchFamily="49" charset="0"/>
              </a:rPr>
              <a:t> be </a:t>
            </a:r>
            <a:r>
              <a:rPr lang="es-CL" altLang="es-CL" sz="1600" dirty="0" err="1">
                <a:latin typeface="Courier New" panose="02070309020205020404" pitchFamily="49" charset="0"/>
                <a:cs typeface="Courier New" panose="02070309020205020404" pitchFamily="49" charset="0"/>
              </a:rPr>
              <a:t>of</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 + </a:t>
            </a:r>
            <a:r>
              <a:rPr lang="es-CL" altLang="es-CL" sz="1600" dirty="0" err="1">
                <a:latin typeface="Courier New" panose="02070309020205020404" pitchFamily="49" charset="0"/>
                <a:cs typeface="Courier New" panose="02070309020205020404" pitchFamily="49" charset="0"/>
              </a:rPr>
              <a:t>type.getName</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elements.add</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element</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public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List</a:t>
            </a:r>
            <a:r>
              <a:rPr lang="es-CL" altLang="es-CL" sz="1600" dirty="0">
                <a:latin typeface="Courier New" panose="02070309020205020404" pitchFamily="49" charset="0"/>
                <a:cs typeface="Courier New" panose="02070309020205020404" pitchFamily="49" charset="0"/>
              </a:rPr>
              <a:t>&lt;T&gt; </a:t>
            </a:r>
            <a:r>
              <a:rPr lang="es-CL" altLang="es-CL" sz="1600" dirty="0" err="1">
                <a:latin typeface="Courier New" panose="02070309020205020404" pitchFamily="49" charset="0"/>
                <a:cs typeface="Courier New" panose="02070309020205020404" pitchFamily="49" charset="0"/>
              </a:rPr>
              <a:t>getElements</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return</a:t>
            </a:r>
            <a:r>
              <a:rPr lang="es-CL" altLang="es-CL" sz="1600" dirty="0">
                <a:latin typeface="Courier New" panose="02070309020205020404" pitchFamily="49" charset="0"/>
                <a:cs typeface="Courier New" panose="02070309020205020404" pitchFamily="49" charset="0"/>
              </a:rPr>
              <a:t> new </a:t>
            </a:r>
            <a:r>
              <a:rPr lang="es-CL" altLang="es-CL" sz="1600" dirty="0" err="1">
                <a:latin typeface="Courier New" panose="02070309020205020404" pitchFamily="49" charset="0"/>
                <a:cs typeface="Courier New" panose="02070309020205020404" pitchFamily="49" charset="0"/>
              </a:rPr>
              <a:t>ArrayList</a:t>
            </a:r>
            <a:r>
              <a:rPr lang="es-CL" altLang="es-CL" sz="1600" dirty="0">
                <a:latin typeface="Courier New" panose="02070309020205020404" pitchFamily="49" charset="0"/>
                <a:cs typeface="Courier New" panose="02070309020205020404" pitchFamily="49" charset="0"/>
              </a:rPr>
              <a:t>&lt;&gt;(</a:t>
            </a:r>
            <a:r>
              <a:rPr lang="es-CL" altLang="es-CL" sz="1600" dirty="0" err="1">
                <a:latin typeface="Courier New" panose="02070309020205020404" pitchFamily="49" charset="0"/>
                <a:cs typeface="Courier New" panose="02070309020205020404" pitchFamily="49" charset="0"/>
              </a:rPr>
              <a:t>elements</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Return</a:t>
            </a:r>
            <a:r>
              <a:rPr lang="es-CL" altLang="es-CL" sz="1600" dirty="0">
                <a:latin typeface="Courier New" panose="02070309020205020404" pitchFamily="49" charset="0"/>
                <a:cs typeface="Courier New" panose="02070309020205020404" pitchFamily="49" charset="0"/>
              </a:rPr>
              <a:t> a </a:t>
            </a:r>
            <a:r>
              <a:rPr lang="es-CL" altLang="es-CL" sz="1600" dirty="0" err="1">
                <a:latin typeface="Courier New" panose="02070309020205020404" pitchFamily="49" charset="0"/>
                <a:cs typeface="Courier New" panose="02070309020205020404" pitchFamily="49" charset="0"/>
              </a:rPr>
              <a:t>copy</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to</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ensure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encapsulation</a:t>
            </a: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323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7656A-9E97-8330-DAD1-E042909177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D901BA-7DA9-3C8D-E088-F937369908B8}"/>
              </a:ext>
            </a:extLst>
          </p:cNvPr>
          <p:cNvSpPr>
            <a:spLocks noGrp="1"/>
          </p:cNvSpPr>
          <p:nvPr>
            <p:ph type="title"/>
          </p:nvPr>
        </p:nvSpPr>
        <p:spPr>
          <a:xfrm>
            <a:off x="838200" y="0"/>
            <a:ext cx="10515600" cy="1325563"/>
          </a:xfrm>
        </p:spPr>
        <p:txBody>
          <a:bodyPr/>
          <a:lstStyle/>
          <a:p>
            <a:r>
              <a:rPr lang="en-US" b="1" dirty="0">
                <a:solidFill>
                  <a:srgbClr val="C00000"/>
                </a:solidFill>
              </a:rPr>
              <a:t>Class Templates in Java 2</a:t>
            </a:r>
            <a:endParaRPr lang="en-US" dirty="0"/>
          </a:p>
        </p:txBody>
      </p:sp>
      <p:sp>
        <p:nvSpPr>
          <p:cNvPr id="3" name="Marcador de contenido 2">
            <a:extLst>
              <a:ext uri="{FF2B5EF4-FFF2-40B4-BE49-F238E27FC236}">
                <a16:creationId xmlns:a16="http://schemas.microsoft.com/office/drawing/2014/main" id="{AA8E58B3-3670-EBC9-47D8-3FA138F5B3DE}"/>
              </a:ext>
            </a:extLst>
          </p:cNvPr>
          <p:cNvSpPr>
            <a:spLocks noGrp="1"/>
          </p:cNvSpPr>
          <p:nvPr>
            <p:ph idx="1"/>
          </p:nvPr>
        </p:nvSpPr>
        <p:spPr>
          <a:xfrm>
            <a:off x="522889" y="1017644"/>
            <a:ext cx="11868807" cy="5453406"/>
          </a:xfrm>
        </p:spPr>
        <p:txBody>
          <a:bodyPr>
            <a:normAutofit/>
          </a:bodyPr>
          <a:lstStyle/>
          <a:p>
            <a:r>
              <a:rPr lang="en-US" sz="2400" dirty="0"/>
              <a:t>Ensure the list consist of allowed type of data.</a:t>
            </a:r>
            <a:endParaRPr lang="en-US" sz="2400" b="1" dirty="0"/>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public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Class</a:t>
            </a:r>
            <a:r>
              <a:rPr lang="es-CL" altLang="es-CL" sz="1600" dirty="0">
                <a:latin typeface="Courier New" panose="02070309020205020404" pitchFamily="49" charset="0"/>
                <a:cs typeface="Courier New" panose="02070309020205020404" pitchFamily="49" charset="0"/>
              </a:rPr>
              <a:t>&lt;?&gt; </a:t>
            </a:r>
            <a:r>
              <a:rPr lang="es-CL" altLang="es-CL" sz="1600" dirty="0" err="1">
                <a:latin typeface="Courier New" panose="02070309020205020404" pitchFamily="49" charset="0"/>
                <a:cs typeface="Courier New" panose="02070309020205020404" pitchFamily="49" charset="0"/>
              </a:rPr>
              <a:t>getElementType</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return</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public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static</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void</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main</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String</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args</a:t>
            </a: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SingleClassCollection</a:t>
            </a:r>
            <a:r>
              <a:rPr lang="es-CL" altLang="es-CL" sz="1600" dirty="0">
                <a:latin typeface="Courier New" panose="02070309020205020404" pitchFamily="49" charset="0"/>
                <a:cs typeface="Courier New" panose="02070309020205020404" pitchFamily="49" charset="0"/>
              </a:rPr>
              <a:t>&lt;</a:t>
            </a:r>
            <a:r>
              <a:rPr lang="es-CL" altLang="es-CL" sz="1600" dirty="0" err="1">
                <a:latin typeface="Courier New" panose="02070309020205020404" pitchFamily="49" charset="0"/>
                <a:cs typeface="Courier New" panose="02070309020205020404" pitchFamily="49" charset="0"/>
              </a:rPr>
              <a:t>Object</a:t>
            </a:r>
            <a:r>
              <a:rPr lang="es-CL" altLang="es-CL" sz="1600" dirty="0">
                <a:latin typeface="Courier New" panose="02070309020205020404" pitchFamily="49" charset="0"/>
                <a:cs typeface="Courier New" panose="02070309020205020404" pitchFamily="49" charset="0"/>
              </a:rPr>
              <a:t>&gt; </a:t>
            </a:r>
            <a:r>
              <a:rPr lang="es-CL" altLang="es-CL" sz="1600" dirty="0" err="1">
                <a:latin typeface="Courier New" panose="02070309020205020404" pitchFamily="49" charset="0"/>
                <a:cs typeface="Courier New" panose="02070309020205020404" pitchFamily="49" charset="0"/>
              </a:rPr>
              <a:t>collection</a:t>
            </a:r>
            <a:r>
              <a:rPr lang="es-CL" altLang="es-CL" sz="1600" dirty="0">
                <a:latin typeface="Courier New" panose="02070309020205020404" pitchFamily="49" charset="0"/>
                <a:cs typeface="Courier New" panose="02070309020205020404" pitchFamily="49" charset="0"/>
              </a:rPr>
              <a:t> = new </a:t>
            </a:r>
            <a:r>
              <a:rPr lang="es-CL" altLang="es-CL" sz="1600" dirty="0" err="1">
                <a:latin typeface="Courier New" panose="02070309020205020404" pitchFamily="49" charset="0"/>
                <a:cs typeface="Courier New" panose="02070309020205020404" pitchFamily="49" charset="0"/>
              </a:rPr>
              <a:t>SingleClassCollection</a:t>
            </a:r>
            <a:r>
              <a:rPr lang="es-CL" altLang="es-CL" sz="1600" dirty="0">
                <a:latin typeface="Courier New" panose="02070309020205020404" pitchFamily="49" charset="0"/>
                <a:cs typeface="Courier New" panose="02070309020205020404" pitchFamily="49" charset="0"/>
              </a:rPr>
              <a:t>&lt;&gt;();</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collection.add</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Hello</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collection.add</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World</a:t>
            </a: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Allowed</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same</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class</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 </a:t>
            </a:r>
            <a:r>
              <a:rPr lang="es-CL" altLang="es-CL" sz="1600" dirty="0" err="1">
                <a:latin typeface="Courier New" panose="02070309020205020404" pitchFamily="49" charset="0"/>
                <a:cs typeface="Courier New" panose="02070309020205020404" pitchFamily="49" charset="0"/>
              </a:rPr>
              <a:t>collection.add</a:t>
            </a:r>
            <a:r>
              <a:rPr lang="es-CL" altLang="es-CL" sz="1600" dirty="0">
                <a:latin typeface="Courier New" panose="02070309020205020404" pitchFamily="49" charset="0"/>
                <a:cs typeface="Courier New" panose="02070309020205020404" pitchFamily="49" charset="0"/>
              </a:rPr>
              <a:t>(10); // ERROR: </a:t>
            </a:r>
            <a:r>
              <a:rPr lang="es-CL" altLang="es-CL" sz="1600" dirty="0" err="1">
                <a:latin typeface="Courier New" panose="02070309020205020404" pitchFamily="49" charset="0"/>
                <a:cs typeface="Courier New" panose="02070309020205020404" pitchFamily="49" charset="0"/>
              </a:rPr>
              <a:t>Different</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class</a:t>
            </a: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endParaRPr lang="es-CL" altLang="es-CL" sz="16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System.out.println</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collection.getElements</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System.out.println</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Stored</a:t>
            </a:r>
            <a:r>
              <a:rPr lang="es-CL" altLang="es-CL" sz="1600" dirty="0">
                <a:latin typeface="Courier New" panose="02070309020205020404" pitchFamily="49" charset="0"/>
                <a:cs typeface="Courier New" panose="02070309020205020404" pitchFamily="49" charset="0"/>
              </a:rPr>
              <a:t> </a:t>
            </a:r>
            <a:r>
              <a:rPr lang="es-CL" altLang="es-CL" sz="1600" dirty="0" err="1">
                <a:latin typeface="Courier New" panose="02070309020205020404" pitchFamily="49" charset="0"/>
                <a:cs typeface="Courier New" panose="02070309020205020404" pitchFamily="49" charset="0"/>
              </a:rPr>
              <a:t>Type</a:t>
            </a:r>
            <a:r>
              <a:rPr lang="es-CL" altLang="es-CL" sz="1600" dirty="0">
                <a:latin typeface="Courier New" panose="02070309020205020404" pitchFamily="49" charset="0"/>
                <a:cs typeface="Courier New" panose="02070309020205020404" pitchFamily="49" charset="0"/>
              </a:rPr>
              <a:t>: " + </a:t>
            </a:r>
            <a:r>
              <a:rPr lang="es-CL" altLang="es-CL" sz="1600" dirty="0" err="1">
                <a:latin typeface="Courier New" panose="02070309020205020404" pitchFamily="49" charset="0"/>
                <a:cs typeface="Courier New" panose="02070309020205020404" pitchFamily="49" charset="0"/>
              </a:rPr>
              <a:t>collection.getElementType</a:t>
            </a:r>
            <a:r>
              <a:rPr lang="es-CL" altLang="es-CL" sz="1600" dirty="0">
                <a:latin typeface="Courier New" panose="02070309020205020404" pitchFamily="49" charset="0"/>
                <a:cs typeface="Courier New" panose="02070309020205020404" pitchFamily="49" charset="0"/>
              </a:rPr>
              <a:t>().</a:t>
            </a:r>
            <a:r>
              <a:rPr lang="es-CL" altLang="es-CL" sz="1600" dirty="0" err="1">
                <a:latin typeface="Courier New" panose="02070309020205020404" pitchFamily="49" charset="0"/>
                <a:cs typeface="Courier New" panose="02070309020205020404" pitchFamily="49" charset="0"/>
              </a:rPr>
              <a:t>getName</a:t>
            </a:r>
            <a:r>
              <a:rPr lang="es-CL" altLang="es-CL" sz="1600" dirty="0">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s-CL" altLang="es-CL"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2744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4845" y="-146153"/>
            <a:ext cx="10515600" cy="1325563"/>
          </a:xfrm>
        </p:spPr>
        <p:txBody>
          <a:bodyPr>
            <a:normAutofit/>
          </a:bodyPr>
          <a:lstStyle/>
          <a:p>
            <a:r>
              <a:rPr lang="en-US" b="1" dirty="0">
                <a:solidFill>
                  <a:srgbClr val="C00000"/>
                </a:solidFill>
              </a:rPr>
              <a:t>Quicksort with generics</a:t>
            </a:r>
          </a:p>
        </p:txBody>
      </p:sp>
      <p:sp>
        <p:nvSpPr>
          <p:cNvPr id="3" name="Marcador de contenido 2"/>
          <p:cNvSpPr>
            <a:spLocks noGrp="1"/>
          </p:cNvSpPr>
          <p:nvPr>
            <p:ph idx="1"/>
          </p:nvPr>
        </p:nvSpPr>
        <p:spPr>
          <a:xfrm>
            <a:off x="226142" y="981634"/>
            <a:ext cx="11621729" cy="5876366"/>
          </a:xfrm>
        </p:spPr>
        <p:txBody>
          <a:bodyPr>
            <a:normAutofit/>
          </a:bodyPr>
          <a:lstStyle/>
          <a:p>
            <a:pPr marL="0" indent="0">
              <a:buNone/>
            </a:pPr>
            <a:r>
              <a:rPr lang="es-ES" sz="2200" dirty="0" err="1"/>
              <a:t>For</a:t>
            </a:r>
            <a:r>
              <a:rPr lang="es-ES" sz="2200" dirty="0"/>
              <a:t> </a:t>
            </a:r>
            <a:r>
              <a:rPr lang="es-ES" sz="2200" dirty="0" err="1"/>
              <a:t>any</a:t>
            </a:r>
            <a:r>
              <a:rPr lang="es-ES" sz="2200" dirty="0"/>
              <a:t> </a:t>
            </a:r>
            <a:r>
              <a:rPr lang="es-ES" sz="2200" dirty="0" err="1"/>
              <a:t>object</a:t>
            </a:r>
            <a:r>
              <a:rPr lang="es-ES" sz="2200" dirty="0"/>
              <a:t> </a:t>
            </a:r>
            <a:r>
              <a:rPr lang="es-ES" sz="2200" dirty="0" err="1"/>
              <a:t>class</a:t>
            </a:r>
            <a:r>
              <a:rPr lang="es-ES" sz="2200" dirty="0"/>
              <a:t> </a:t>
            </a:r>
            <a:r>
              <a:rPr lang="es-ES" sz="2200" dirty="0" err="1"/>
              <a:t>which</a:t>
            </a:r>
            <a:r>
              <a:rPr lang="es-ES" sz="2200" dirty="0"/>
              <a:t> </a:t>
            </a:r>
            <a:r>
              <a:rPr lang="es-ES" sz="2200" dirty="0" err="1"/>
              <a:t>implements</a:t>
            </a:r>
            <a:r>
              <a:rPr lang="es-ES" sz="2200" dirty="0"/>
              <a:t> </a:t>
            </a:r>
            <a:r>
              <a:rPr lang="es-ES" sz="2200" dirty="0" err="1"/>
              <a:t>the</a:t>
            </a:r>
            <a:r>
              <a:rPr lang="es-ES" sz="2200" dirty="0"/>
              <a:t> Comparable interface</a:t>
            </a:r>
          </a:p>
          <a:p>
            <a:pPr marL="0" indent="0">
              <a:buNone/>
            </a:pPr>
            <a:r>
              <a:rPr lang="en-US" sz="2200" dirty="0"/>
              <a:t>When writing generic methods or classes that need to compare objects, we use the syntax:</a:t>
            </a:r>
          </a:p>
          <a:p>
            <a:pPr marL="0" indent="0">
              <a:buNone/>
            </a:pPr>
            <a:r>
              <a:rPr lang="en-US" sz="2200" dirty="0"/>
              <a:t>		</a:t>
            </a:r>
            <a:r>
              <a:rPr lang="en-US" sz="2200" dirty="0">
                <a:latin typeface="Courier New" panose="02070309020205020404" pitchFamily="49" charset="0"/>
                <a:cs typeface="Courier New" panose="02070309020205020404" pitchFamily="49" charset="0"/>
              </a:rPr>
              <a:t>&lt;T extends Comparable&lt;T&gt;&gt; </a:t>
            </a:r>
          </a:p>
          <a:p>
            <a:pPr marL="0" indent="0">
              <a:buNone/>
            </a:pPr>
            <a:r>
              <a:rPr lang="en-US" sz="2200" dirty="0"/>
              <a:t>This ensures that the generic type T is restricted to classes that implement Comparable&lt;T&gt;, allowing us to call the </a:t>
            </a:r>
            <a:r>
              <a:rPr lang="en-US" sz="2200" dirty="0" err="1"/>
              <a:t>compareTo</a:t>
            </a:r>
            <a:r>
              <a:rPr lang="en-US" sz="2200" dirty="0"/>
              <a:t>() method safely.</a:t>
            </a:r>
          </a:p>
          <a:p>
            <a:pPr marL="0" indent="0">
              <a:buNone/>
            </a:pPr>
            <a:endParaRPr lang="en-US" dirty="0"/>
          </a:p>
          <a:p>
            <a:pPr marL="0" indent="0">
              <a:buNone/>
            </a:pPr>
            <a:r>
              <a:rPr lang="en-US" sz="1700" dirty="0">
                <a:latin typeface="Courier New" panose="02070309020205020404" pitchFamily="49" charset="0"/>
                <a:cs typeface="Courier New" panose="02070309020205020404" pitchFamily="49" charset="0"/>
              </a:rPr>
              <a:t>public static &lt;T extends Comparable&lt;T&gt;&gt; void </a:t>
            </a:r>
            <a:r>
              <a:rPr lang="en-US" sz="1700" dirty="0" err="1">
                <a:latin typeface="Courier New" panose="02070309020205020404" pitchFamily="49" charset="0"/>
                <a:cs typeface="Courier New" panose="02070309020205020404" pitchFamily="49" charset="0"/>
              </a:rPr>
              <a:t>quickSort</a:t>
            </a:r>
            <a:r>
              <a:rPr lang="en-US" sz="1700" dirty="0">
                <a:latin typeface="Courier New" panose="02070309020205020404" pitchFamily="49" charset="0"/>
                <a:cs typeface="Courier New" panose="02070309020205020404" pitchFamily="49" charset="0"/>
              </a:rPr>
              <a:t>(T[] array,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low,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high) {</a:t>
            </a:r>
          </a:p>
          <a:p>
            <a:pPr marL="0" indent="0">
              <a:buNone/>
            </a:pPr>
            <a:r>
              <a:rPr lang="en-US" sz="1700" dirty="0">
                <a:latin typeface="Courier New" panose="02070309020205020404" pitchFamily="49" charset="0"/>
                <a:cs typeface="Courier New" panose="02070309020205020404" pitchFamily="49" charset="0"/>
              </a:rPr>
              <a:t>        if (low &lt; high)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int</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pivotIndex</a:t>
            </a:r>
            <a:r>
              <a:rPr lang="en-US" sz="1700" dirty="0">
                <a:latin typeface="Courier New" panose="02070309020205020404" pitchFamily="49" charset="0"/>
                <a:cs typeface="Courier New" panose="02070309020205020404" pitchFamily="49" charset="0"/>
              </a:rPr>
              <a:t> = partition(array, low, high);</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quickSort</a:t>
            </a:r>
            <a:r>
              <a:rPr lang="en-US" sz="1700" dirty="0">
                <a:latin typeface="Courier New" panose="02070309020205020404" pitchFamily="49" charset="0"/>
                <a:cs typeface="Courier New" panose="02070309020205020404" pitchFamily="49" charset="0"/>
              </a:rPr>
              <a:t>(array, low, </a:t>
            </a:r>
            <a:r>
              <a:rPr lang="en-US" sz="1700" dirty="0" err="1">
                <a:latin typeface="Courier New" panose="02070309020205020404" pitchFamily="49" charset="0"/>
                <a:cs typeface="Courier New" panose="02070309020205020404" pitchFamily="49" charset="0"/>
              </a:rPr>
              <a:t>pivotIndex</a:t>
            </a:r>
            <a:r>
              <a:rPr lang="en-US" sz="1700" dirty="0">
                <a:latin typeface="Courier New" panose="02070309020205020404" pitchFamily="49" charset="0"/>
                <a:cs typeface="Courier New" panose="02070309020205020404" pitchFamily="49" charset="0"/>
              </a:rPr>
              <a:t> - 1);  // Sort left partition</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quickSort</a:t>
            </a:r>
            <a:r>
              <a:rPr lang="en-US" sz="1700" dirty="0">
                <a:latin typeface="Courier New" panose="02070309020205020404" pitchFamily="49" charset="0"/>
                <a:cs typeface="Courier New" panose="02070309020205020404" pitchFamily="49" charset="0"/>
              </a:rPr>
              <a:t>(array, </a:t>
            </a:r>
            <a:r>
              <a:rPr lang="en-US" sz="1700" dirty="0" err="1">
                <a:latin typeface="Courier New" panose="02070309020205020404" pitchFamily="49" charset="0"/>
                <a:cs typeface="Courier New" panose="02070309020205020404" pitchFamily="49" charset="0"/>
              </a:rPr>
              <a:t>pivotIndex</a:t>
            </a:r>
            <a:r>
              <a:rPr lang="en-US" sz="1700" dirty="0">
                <a:latin typeface="Courier New" panose="02070309020205020404" pitchFamily="49" charset="0"/>
                <a:cs typeface="Courier New" panose="02070309020205020404" pitchFamily="49" charset="0"/>
              </a:rPr>
              <a:t> + 1, high); // Sort right partition</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73967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6587" y="197977"/>
            <a:ext cx="10515600" cy="1325563"/>
          </a:xfrm>
        </p:spPr>
        <p:txBody>
          <a:bodyPr>
            <a:normAutofit/>
          </a:bodyPr>
          <a:lstStyle/>
          <a:p>
            <a:r>
              <a:rPr lang="en-US" b="1" dirty="0">
                <a:solidFill>
                  <a:srgbClr val="C00000"/>
                </a:solidFill>
              </a:rPr>
              <a:t>Quicksort with generics</a:t>
            </a:r>
          </a:p>
        </p:txBody>
      </p:sp>
      <p:sp>
        <p:nvSpPr>
          <p:cNvPr id="3" name="Marcador de contenido 2"/>
          <p:cNvSpPr>
            <a:spLocks noGrp="1"/>
          </p:cNvSpPr>
          <p:nvPr>
            <p:ph idx="1"/>
          </p:nvPr>
        </p:nvSpPr>
        <p:spPr>
          <a:xfrm>
            <a:off x="153666" y="1175143"/>
            <a:ext cx="10896135" cy="5293034"/>
          </a:xfrm>
        </p:spPr>
        <p:txBody>
          <a:bodyPr>
            <a:noAutofit/>
          </a:bodyPr>
          <a:lstStyle/>
          <a:p>
            <a:pPr marL="0" indent="0">
              <a:buNone/>
            </a:pPr>
            <a:endParaRPr lang="en-US" sz="1200" dirty="0">
              <a:latin typeface="Courier New" panose="02070309020205020404" pitchFamily="49" charset="0"/>
              <a:cs typeface="Courier New" panose="02070309020205020404" pitchFamily="49" charset="0"/>
            </a:endParaRPr>
          </a:p>
          <a:p>
            <a:pPr marL="0" indent="0">
              <a:spcBef>
                <a:spcPts val="0"/>
              </a:spcBef>
              <a:buNone/>
            </a:pPr>
            <a:r>
              <a:rPr lang="en-US" sz="12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Partition method for </a:t>
            </a:r>
            <a:r>
              <a:rPr lang="en-US" sz="1600" dirty="0" err="1">
                <a:latin typeface="Courier New" panose="02070309020205020404" pitchFamily="49" charset="0"/>
                <a:cs typeface="Courier New" panose="02070309020205020404" pitchFamily="49" charset="0"/>
              </a:rPr>
              <a:t>QuickSort</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private static </a:t>
            </a:r>
            <a:r>
              <a:rPr lang="en-US" sz="1600" b="1" dirty="0">
                <a:solidFill>
                  <a:srgbClr val="FF0000"/>
                </a:solidFill>
                <a:latin typeface="Courier New" panose="02070309020205020404" pitchFamily="49" charset="0"/>
                <a:cs typeface="Courier New" panose="02070309020205020404" pitchFamily="49" charset="0"/>
              </a:rPr>
              <a:t>&lt;T extends Comparable&lt;T&gt;&gt;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partition(</a:t>
            </a:r>
            <a:r>
              <a:rPr lang="en-US" sz="1600" b="1" dirty="0">
                <a:solidFill>
                  <a:srgbClr val="FF0000"/>
                </a:solidFill>
                <a:latin typeface="Courier New" panose="02070309020205020404" pitchFamily="49" charset="0"/>
                <a:cs typeface="Courier New" panose="02070309020205020404" pitchFamily="49" charset="0"/>
              </a:rPr>
              <a:t>T</a:t>
            </a:r>
            <a:r>
              <a:rPr lang="en-US" sz="1600" dirty="0">
                <a:latin typeface="Courier New" panose="02070309020205020404" pitchFamily="49" charset="0"/>
                <a:cs typeface="Courier New" panose="02070309020205020404" pitchFamily="49" charset="0"/>
              </a:rPr>
              <a:t>[] array, </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low,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high) {</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T</a:t>
            </a:r>
            <a:r>
              <a:rPr lang="en-US" sz="1600" dirty="0">
                <a:latin typeface="Courier New" panose="02070309020205020404" pitchFamily="49" charset="0"/>
                <a:cs typeface="Courier New" panose="02070309020205020404" pitchFamily="49" charset="0"/>
              </a:rPr>
              <a:t> pivot = array[high];  // Choose the last element as pivot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low - 1; // Pointer for smaller elements</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 low; j &lt; high; </a:t>
            </a:r>
            <a:r>
              <a:rPr lang="en-US" sz="1600" dirty="0" err="1">
                <a:latin typeface="Courier New" panose="02070309020205020404" pitchFamily="49" charset="0"/>
                <a:cs typeface="Courier New" panose="02070309020205020404" pitchFamily="49" charset="0"/>
              </a:rPr>
              <a:t>j++</a:t>
            </a: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if (array[j].</a:t>
            </a:r>
            <a:r>
              <a:rPr lang="en-US" sz="1600" b="1" dirty="0" err="1">
                <a:solidFill>
                  <a:srgbClr val="FF0000"/>
                </a:solidFill>
                <a:latin typeface="Courier New" panose="02070309020205020404" pitchFamily="49" charset="0"/>
                <a:cs typeface="Courier New" panose="02070309020205020404" pitchFamily="49" charset="0"/>
              </a:rPr>
              <a:t>compareTo</a:t>
            </a:r>
            <a:r>
              <a:rPr lang="en-US" sz="1600" b="1" dirty="0">
                <a:solidFill>
                  <a:srgbClr val="FF0000"/>
                </a:solidFill>
                <a:latin typeface="Courier New" panose="02070309020205020404" pitchFamily="49" charset="0"/>
                <a:cs typeface="Courier New" panose="02070309020205020404" pitchFamily="49" charset="0"/>
              </a:rPr>
              <a:t>(pivot)</a:t>
            </a:r>
            <a:r>
              <a:rPr lang="en-US" sz="1600" dirty="0">
                <a:latin typeface="Courier New" panose="02070309020205020404" pitchFamily="49" charset="0"/>
                <a:cs typeface="Courier New" panose="02070309020205020404" pitchFamily="49" charset="0"/>
              </a:rPr>
              <a:t> &lt;= 0) { </a:t>
            </a:r>
          </a:p>
          <a:p>
            <a:pPr marL="0" indent="0">
              <a:spcBef>
                <a:spcPts val="0"/>
              </a:spcBef>
              <a:buNone/>
            </a:pPr>
            <a:r>
              <a:rPr lang="en-US" sz="1600" dirty="0">
                <a:latin typeface="Courier New" panose="02070309020205020404" pitchFamily="49" charset="0"/>
                <a:cs typeface="Courier New" panose="02070309020205020404" pitchFamily="49" charset="0"/>
              </a:rPr>
              <a:t>                // If element is less than or equal to pivot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swap(array,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j);</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swap(array,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high); // Place pivot in the correct position</a:t>
            </a:r>
          </a:p>
          <a:p>
            <a:pPr marL="0" indent="0">
              <a:spcBef>
                <a:spcPts val="0"/>
              </a:spcBef>
              <a:buNone/>
            </a:pPr>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endParaRPr lang="en-US" sz="1000" dirty="0">
              <a:latin typeface="Courier New" panose="02070309020205020404" pitchFamily="49" charset="0"/>
              <a:cs typeface="Courier New" panose="02070309020205020404" pitchFamily="49" charset="0"/>
            </a:endParaRPr>
          </a:p>
          <a:p>
            <a:pPr marL="0" indent="0">
              <a:spcBef>
                <a:spcPts val="0"/>
              </a:spcBef>
              <a:buNone/>
            </a:pPr>
            <a:r>
              <a:rPr lang="en-US" sz="1000" dirty="0">
                <a:latin typeface="Courier New" panose="02070309020205020404" pitchFamily="49" charset="0"/>
                <a:cs typeface="Courier New" panose="02070309020205020404" pitchFamily="49" charset="0"/>
              </a:rPr>
              <a:t>    </a:t>
            </a:r>
            <a:endParaRPr lang="en-US" sz="1100" dirty="0"/>
          </a:p>
        </p:txBody>
      </p:sp>
      <p:sp>
        <p:nvSpPr>
          <p:cNvPr id="4" name="Rectángulo 3"/>
          <p:cNvSpPr/>
          <p:nvPr/>
        </p:nvSpPr>
        <p:spPr>
          <a:xfrm>
            <a:off x="245057" y="5001759"/>
            <a:ext cx="7559039"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 Generic swap method</a:t>
            </a:r>
          </a:p>
          <a:p>
            <a:r>
              <a:rPr lang="en-US" sz="1600" dirty="0">
                <a:latin typeface="Courier New" panose="02070309020205020404" pitchFamily="49" charset="0"/>
                <a:cs typeface="Courier New" panose="02070309020205020404" pitchFamily="49" charset="0"/>
              </a:rPr>
              <a:t>    private static </a:t>
            </a:r>
            <a:r>
              <a:rPr lang="en-US" sz="1600" b="1" dirty="0">
                <a:solidFill>
                  <a:srgbClr val="FF0000"/>
                </a:solidFill>
                <a:latin typeface="Courier New" panose="02070309020205020404" pitchFamily="49" charset="0"/>
                <a:cs typeface="Courier New" panose="02070309020205020404" pitchFamily="49" charset="0"/>
              </a:rPr>
              <a:t>&lt;T&gt; </a:t>
            </a:r>
            <a:r>
              <a:rPr lang="en-US" sz="1600" dirty="0">
                <a:latin typeface="Courier New" panose="02070309020205020404" pitchFamily="49" charset="0"/>
                <a:cs typeface="Courier New" panose="02070309020205020404" pitchFamily="49" charset="0"/>
              </a:rPr>
              <a:t>void swap(T[] array,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j) {</a:t>
            </a:r>
          </a:p>
          <a:p>
            <a:r>
              <a:rPr lang="en-US" sz="1600" dirty="0">
                <a:latin typeface="Courier New" panose="02070309020205020404" pitchFamily="49" charset="0"/>
                <a:cs typeface="Courier New" panose="02070309020205020404" pitchFamily="49" charset="0"/>
              </a:rPr>
              <a:t>        T temp = 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array[</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array[j];</a:t>
            </a:r>
          </a:p>
          <a:p>
            <a:r>
              <a:rPr lang="en-US" sz="1600" dirty="0">
                <a:latin typeface="Courier New" panose="02070309020205020404" pitchFamily="49" charset="0"/>
                <a:cs typeface="Courier New" panose="02070309020205020404" pitchFamily="49" charset="0"/>
              </a:rPr>
              <a:t>        array[j] = temp;</a:t>
            </a:r>
          </a:p>
          <a:p>
            <a:r>
              <a:rPr lang="en-US" sz="1600" dirty="0">
                <a:latin typeface="Courier New" panose="02070309020205020404" pitchFamily="49" charset="0"/>
                <a:cs typeface="Courier New" panose="02070309020205020404" pitchFamily="49" charset="0"/>
              </a:rPr>
              <a:t>    }</a:t>
            </a:r>
            <a:endParaRPr lang="en-US" sz="1600" dirty="0"/>
          </a:p>
        </p:txBody>
      </p:sp>
    </p:spTree>
    <p:extLst>
      <p:ext uri="{BB962C8B-B14F-4D97-AF65-F5344CB8AC3E}">
        <p14:creationId xmlns:p14="http://schemas.microsoft.com/office/powerpoint/2010/main" val="39166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839" y="-158883"/>
            <a:ext cx="10515600" cy="1325563"/>
          </a:xfrm>
        </p:spPr>
        <p:txBody>
          <a:bodyPr/>
          <a:lstStyle/>
          <a:p>
            <a:r>
              <a:rPr lang="en-US" b="1" dirty="0">
                <a:solidFill>
                  <a:srgbClr val="C00000"/>
                </a:solidFill>
              </a:rPr>
              <a:t>Quicksort with generics</a:t>
            </a:r>
            <a:endParaRPr lang="en-US" dirty="0"/>
          </a:p>
        </p:txBody>
      </p:sp>
      <p:sp>
        <p:nvSpPr>
          <p:cNvPr id="3" name="Marcador de contenido 2"/>
          <p:cNvSpPr>
            <a:spLocks noGrp="1"/>
          </p:cNvSpPr>
          <p:nvPr>
            <p:ph idx="1"/>
          </p:nvPr>
        </p:nvSpPr>
        <p:spPr>
          <a:xfrm>
            <a:off x="103694" y="503899"/>
            <a:ext cx="10515600" cy="4351338"/>
          </a:xfrm>
        </p:spPr>
        <p:txBody>
          <a:bodyPr>
            <a:noAutofit/>
          </a:bodyPr>
          <a:lstStyle/>
          <a:p>
            <a:pPr marL="0" indent="0">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 Main method to test </a:t>
            </a:r>
            <a:r>
              <a:rPr lang="en-US" sz="1600" dirty="0" err="1">
                <a:latin typeface="Courier New" panose="02070309020205020404" pitchFamily="49" charset="0"/>
                <a:cs typeface="Courier New" panose="02070309020205020404" pitchFamily="49" charset="0"/>
              </a:rPr>
              <a:t>QuickSort</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public static void main(String[] </a:t>
            </a:r>
            <a:r>
              <a:rPr lang="en-US" sz="1600" dirty="0" err="1">
                <a:latin typeface="Courier New" panose="02070309020205020404" pitchFamily="49" charset="0"/>
                <a:cs typeface="Courier New" panose="02070309020205020404" pitchFamily="49" charset="0"/>
              </a:rPr>
              <a:t>args</a:t>
            </a:r>
            <a:r>
              <a:rPr lang="en-US" sz="1600" dirty="0">
                <a:latin typeface="Courier New" panose="02070309020205020404" pitchFamily="49" charset="0"/>
                <a:cs typeface="Courier New" panose="02070309020205020404" pitchFamily="49" charset="0"/>
              </a:rPr>
              <a:t>) {</a:t>
            </a:r>
          </a:p>
          <a:p>
            <a:pPr marL="0" indent="0">
              <a:spcBef>
                <a:spcPts val="0"/>
              </a:spcBef>
              <a:buNone/>
            </a:pPr>
            <a:r>
              <a:rPr lang="en-US" sz="1600" dirty="0">
                <a:latin typeface="Courier New" panose="02070309020205020404" pitchFamily="49" charset="0"/>
                <a:cs typeface="Courier New" panose="02070309020205020404" pitchFamily="49" charset="0"/>
              </a:rPr>
              <a:t>        Integer[] </a:t>
            </a:r>
            <a:r>
              <a:rPr lang="en-US" sz="1600" dirty="0" err="1">
                <a:latin typeface="Courier New" panose="02070309020205020404" pitchFamily="49" charset="0"/>
                <a:cs typeface="Courier New" panose="02070309020205020404" pitchFamily="49" charset="0"/>
              </a:rPr>
              <a:t>intArray</a:t>
            </a:r>
            <a:r>
              <a:rPr lang="en-US" sz="1600" dirty="0">
                <a:latin typeface="Courier New" panose="02070309020205020404" pitchFamily="49" charset="0"/>
                <a:cs typeface="Courier New" panose="02070309020205020404" pitchFamily="49" charset="0"/>
              </a:rPr>
              <a:t> = { 34, 7, 23, 32, 5, 62, 32, 2 };</a:t>
            </a:r>
          </a:p>
          <a:p>
            <a:pPr marL="0" indent="0">
              <a:spcBef>
                <a:spcPts val="0"/>
              </a:spcBef>
              <a:buNone/>
            </a:pPr>
            <a:r>
              <a:rPr lang="en-US" sz="1600" dirty="0">
                <a:latin typeface="Courier New" panose="02070309020205020404" pitchFamily="49" charset="0"/>
                <a:cs typeface="Courier New" panose="02070309020205020404" pitchFamily="49" charset="0"/>
              </a:rPr>
              <a:t>        String[] </a:t>
            </a:r>
            <a:r>
              <a:rPr lang="en-US" sz="1600" dirty="0" err="1">
                <a:latin typeface="Courier New" panose="02070309020205020404" pitchFamily="49" charset="0"/>
                <a:cs typeface="Courier New" panose="02070309020205020404" pitchFamily="49" charset="0"/>
              </a:rPr>
              <a:t>strArray</a:t>
            </a:r>
            <a:r>
              <a:rPr lang="en-US" sz="1600" dirty="0">
                <a:latin typeface="Courier New" panose="02070309020205020404" pitchFamily="49" charset="0"/>
                <a:cs typeface="Courier New" panose="02070309020205020404" pitchFamily="49" charset="0"/>
              </a:rPr>
              <a:t> = { "banana", "apple", "cherry", "date" };</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("Before sorting (Integers):");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intArray</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quickSort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intArray</a:t>
            </a:r>
            <a:r>
              <a:rPr lang="en-US" sz="1600" dirty="0">
                <a:latin typeface="Courier New" panose="02070309020205020404" pitchFamily="49" charset="0"/>
                <a:cs typeface="Courier New" panose="02070309020205020404" pitchFamily="49" charset="0"/>
              </a:rPr>
              <a:t>, 0, </a:t>
            </a:r>
            <a:r>
              <a:rPr lang="en-US" sz="1600" dirty="0" err="1">
                <a:latin typeface="Courier New" panose="02070309020205020404" pitchFamily="49" charset="0"/>
                <a:cs typeface="Courier New" panose="02070309020205020404" pitchFamily="49" charset="0"/>
              </a:rPr>
              <a:t>intArray.length</a:t>
            </a:r>
            <a:r>
              <a:rPr lang="en-US" sz="1600" dirty="0">
                <a:latin typeface="Courier New" panose="02070309020205020404" pitchFamily="49" charset="0"/>
                <a:cs typeface="Courier New" panose="02070309020205020404" pitchFamily="49" charset="0"/>
              </a:rPr>
              <a:t> - 1);</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("After sorting (Integers):");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intArray</a:t>
            </a:r>
            <a:r>
              <a:rPr lang="en-US" sz="1600" dirty="0">
                <a:latin typeface="Courier New" panose="02070309020205020404" pitchFamily="49" charset="0"/>
                <a:cs typeface="Courier New" panose="02070309020205020404" pitchFamily="49" charset="0"/>
              </a:rPr>
              <a:t>);</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("Before sorting (Strings):");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strArray</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quickSort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strArray</a:t>
            </a:r>
            <a:r>
              <a:rPr lang="en-US" sz="1600" dirty="0">
                <a:latin typeface="Courier New" panose="02070309020205020404" pitchFamily="49" charset="0"/>
                <a:cs typeface="Courier New" panose="02070309020205020404" pitchFamily="49" charset="0"/>
              </a:rPr>
              <a:t>, 0, </a:t>
            </a:r>
            <a:r>
              <a:rPr lang="en-US" sz="1600" dirty="0" err="1">
                <a:latin typeface="Courier New" panose="02070309020205020404" pitchFamily="49" charset="0"/>
                <a:cs typeface="Courier New" panose="02070309020205020404" pitchFamily="49" charset="0"/>
              </a:rPr>
              <a:t>strArray.length</a:t>
            </a:r>
            <a:r>
              <a:rPr lang="en-US" sz="1600" dirty="0">
                <a:latin typeface="Courier New" panose="02070309020205020404" pitchFamily="49" charset="0"/>
                <a:cs typeface="Courier New" panose="02070309020205020404" pitchFamily="49" charset="0"/>
              </a:rPr>
              <a:t> - 1);</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("After sorting (Strings):");</a:t>
            </a:r>
          </a:p>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strArray</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endParaRPr lang="en-US" sz="2000" dirty="0"/>
          </a:p>
        </p:txBody>
      </p:sp>
      <p:sp>
        <p:nvSpPr>
          <p:cNvPr id="4" name="Rectángulo 3"/>
          <p:cNvSpPr/>
          <p:nvPr/>
        </p:nvSpPr>
        <p:spPr>
          <a:xfrm>
            <a:off x="532294" y="4855237"/>
            <a:ext cx="8947130" cy="1815882"/>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 Generic method to print an array</a:t>
            </a:r>
          </a:p>
          <a:p>
            <a:r>
              <a:rPr lang="en-US" sz="1600" dirty="0">
                <a:latin typeface="Courier New" panose="02070309020205020404" pitchFamily="49" charset="0"/>
                <a:cs typeface="Courier New" panose="02070309020205020404" pitchFamily="49" charset="0"/>
              </a:rPr>
              <a:t>    private static </a:t>
            </a:r>
            <a:r>
              <a:rPr lang="en-US" sz="1600" b="1" dirty="0">
                <a:solidFill>
                  <a:srgbClr val="FF0000"/>
                </a:solidFill>
                <a:latin typeface="Courier New" panose="02070309020205020404" pitchFamily="49" charset="0"/>
                <a:cs typeface="Courier New" panose="02070309020205020404" pitchFamily="49" charset="0"/>
              </a:rPr>
              <a:t>&lt;T&gt; </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T</a:t>
            </a:r>
            <a:r>
              <a:rPr lang="en-US" sz="1600" dirty="0">
                <a:latin typeface="Courier New" panose="02070309020205020404" pitchFamily="49" charset="0"/>
                <a:cs typeface="Courier New" panose="02070309020205020404" pitchFamily="49" charset="0"/>
              </a:rPr>
              <a:t>[] array) {</a:t>
            </a:r>
          </a:p>
          <a:p>
            <a:r>
              <a:rPr lang="en-US" sz="1600" dirty="0">
                <a:latin typeface="Courier New" panose="02070309020205020404" pitchFamily="49" charset="0"/>
                <a:cs typeface="Courier New" panose="02070309020205020404" pitchFamily="49" charset="0"/>
              </a:rPr>
              <a:t>        for (</a:t>
            </a:r>
            <a:r>
              <a:rPr lang="en-US" sz="1600" b="1" dirty="0">
                <a:solidFill>
                  <a:srgbClr val="FF0000"/>
                </a:solidFill>
                <a:latin typeface="Courier New" panose="02070309020205020404" pitchFamily="49" charset="0"/>
                <a:cs typeface="Courier New" panose="02070309020205020404" pitchFamily="49" charset="0"/>
              </a:rPr>
              <a:t>T</a:t>
            </a:r>
            <a:r>
              <a:rPr lang="en-US" sz="1600" dirty="0">
                <a:latin typeface="Courier New" panose="02070309020205020404" pitchFamily="49" charset="0"/>
                <a:cs typeface="Courier New" panose="02070309020205020404" pitchFamily="49" charset="0"/>
              </a:rPr>
              <a:t> element : array)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a:t>
            </a:r>
            <a:r>
              <a:rPr lang="en-US" sz="1600" dirty="0">
                <a:latin typeface="Courier New" panose="02070309020205020404" pitchFamily="49" charset="0"/>
                <a:cs typeface="Courier New" panose="02070309020205020404" pitchFamily="49" charset="0"/>
              </a:rPr>
              <a:t>(element + " ");</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endParaRPr lang="en-US" sz="1600" dirty="0"/>
          </a:p>
        </p:txBody>
      </p:sp>
    </p:spTree>
    <p:extLst>
      <p:ext uri="{BB962C8B-B14F-4D97-AF65-F5344CB8AC3E}">
        <p14:creationId xmlns:p14="http://schemas.microsoft.com/office/powerpoint/2010/main" val="297171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066" y="108155"/>
            <a:ext cx="10515600" cy="1325563"/>
          </a:xfrm>
        </p:spPr>
        <p:txBody>
          <a:bodyPr/>
          <a:lstStyle/>
          <a:p>
            <a:r>
              <a:rPr lang="en-US" b="1" dirty="0">
                <a:solidFill>
                  <a:srgbClr val="C00000"/>
                </a:solidFill>
              </a:rPr>
              <a:t>What do we have to do for this ?</a:t>
            </a:r>
            <a:endParaRPr lang="en-US" dirty="0"/>
          </a:p>
        </p:txBody>
      </p:sp>
      <p:sp>
        <p:nvSpPr>
          <p:cNvPr id="4" name="Rectángulo 3"/>
          <p:cNvSpPr/>
          <p:nvPr/>
        </p:nvSpPr>
        <p:spPr>
          <a:xfrm>
            <a:off x="451146" y="1207475"/>
            <a:ext cx="11301520" cy="1569660"/>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 Fraction[] </a:t>
            </a:r>
            <a:r>
              <a:rPr lang="en-US" sz="1600" dirty="0" err="1">
                <a:latin typeface="Courier New" panose="02070309020205020404" pitchFamily="49" charset="0"/>
                <a:cs typeface="Courier New" panose="02070309020205020404" pitchFamily="49" charset="0"/>
              </a:rPr>
              <a:t>frcArray</a:t>
            </a:r>
            <a:r>
              <a:rPr lang="en-US" sz="1600" dirty="0">
                <a:latin typeface="Courier New" panose="02070309020205020404" pitchFamily="49" charset="0"/>
                <a:cs typeface="Courier New" panose="02070309020205020404" pitchFamily="49" charset="0"/>
              </a:rPr>
              <a:t> = { new Fraction(3,4), new Fraction("6/8"), new Fraction(8,5)};</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("Before sorting (Fractions):");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frcArray</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quickSort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frcArray</a:t>
            </a:r>
            <a:r>
              <a:rPr lang="en-US" sz="1600" dirty="0">
                <a:latin typeface="Courier New" panose="02070309020205020404" pitchFamily="49" charset="0"/>
                <a:cs typeface="Courier New" panose="02070309020205020404" pitchFamily="49" charset="0"/>
              </a:rPr>
              <a:t>, 0, </a:t>
            </a:r>
            <a:r>
              <a:rPr lang="en-US" sz="1600" dirty="0" err="1">
                <a:latin typeface="Courier New" panose="02070309020205020404" pitchFamily="49" charset="0"/>
                <a:cs typeface="Courier New" panose="02070309020205020404" pitchFamily="49" charset="0"/>
              </a:rPr>
              <a:t>frcArray.length</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("After sorting (Fractions):");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printArray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frcArray</a:t>
            </a:r>
            <a:r>
              <a:rPr lang="en-US" sz="1600" dirty="0">
                <a:latin typeface="Courier New" panose="02070309020205020404" pitchFamily="49" charset="0"/>
                <a:cs typeface="Courier New" panose="02070309020205020404" pitchFamily="49" charset="0"/>
              </a:rPr>
              <a:t>);</a:t>
            </a:r>
          </a:p>
        </p:txBody>
      </p:sp>
      <p:sp>
        <p:nvSpPr>
          <p:cNvPr id="6" name="Rectángulo 5"/>
          <p:cNvSpPr/>
          <p:nvPr/>
        </p:nvSpPr>
        <p:spPr>
          <a:xfrm>
            <a:off x="667953" y="3702857"/>
            <a:ext cx="8701421" cy="3046988"/>
          </a:xfrm>
          <a:prstGeom prst="rect">
            <a:avLst/>
          </a:prstGeom>
        </p:spPr>
        <p:txBody>
          <a:bodyPr wrap="none">
            <a:spAutoFit/>
          </a:bodyPr>
          <a:lstStyle/>
          <a:p>
            <a:r>
              <a:rPr lang="en-US" sz="1600" dirty="0">
                <a:latin typeface="Courier New" panose="02070309020205020404" pitchFamily="49" charset="0"/>
                <a:cs typeface="Courier New" panose="02070309020205020404" pitchFamily="49" charset="0"/>
              </a:rPr>
              <a:t>class Fraction implements Comparable&lt;Fraction&gt;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//rest of the class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Type-Safe </a:t>
            </a:r>
            <a:r>
              <a:rPr lang="en-US" sz="1600" dirty="0" err="1">
                <a:latin typeface="Courier New" panose="02070309020205020404" pitchFamily="49" charset="0"/>
                <a:cs typeface="Courier New" panose="02070309020205020404" pitchFamily="49" charset="0"/>
              </a:rPr>
              <a:t>compareTo</a:t>
            </a:r>
            <a:r>
              <a:rPr lang="en-US" sz="1600" dirty="0">
                <a:latin typeface="Courier New" panose="02070309020205020404" pitchFamily="49" charset="0"/>
                <a:cs typeface="Courier New" panose="02070309020205020404" pitchFamily="49" charset="0"/>
              </a:rPr>
              <a:t>() Method</a:t>
            </a:r>
          </a:p>
          <a:p>
            <a:r>
              <a:rPr lang="en-US" sz="1600" dirty="0">
                <a:latin typeface="Courier New" panose="02070309020205020404" pitchFamily="49" charset="0"/>
                <a:cs typeface="Courier New" panose="02070309020205020404" pitchFamily="49" charset="0"/>
              </a:rPr>
              <a:t>    @Override</a:t>
            </a:r>
          </a:p>
          <a:p>
            <a:r>
              <a:rPr lang="en-US" sz="1600" dirty="0">
                <a:latin typeface="Courier New" panose="02070309020205020404" pitchFamily="49" charset="0"/>
                <a:cs typeface="Courier New" panose="02070309020205020404" pitchFamily="49" charset="0"/>
              </a:rPr>
              <a:t>    public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compareTo</a:t>
            </a:r>
            <a:r>
              <a:rPr lang="en-US" sz="1600" dirty="0">
                <a:latin typeface="Courier New" panose="02070309020205020404" pitchFamily="49" charset="0"/>
                <a:cs typeface="Courier New" panose="02070309020205020404" pitchFamily="49" charset="0"/>
              </a:rPr>
              <a:t>(Fraction other) {</a:t>
            </a:r>
          </a:p>
          <a:p>
            <a:r>
              <a:rPr lang="en-US" sz="1600" dirty="0">
                <a:latin typeface="Courier New" panose="02070309020205020404" pitchFamily="49" charset="0"/>
                <a:cs typeface="Courier New" panose="02070309020205020404" pitchFamily="49" charset="0"/>
              </a:rPr>
              <a:t>        // Cross multiply: a/b &lt;=&gt; c/d  is equivalent to  a*d &lt;=&gt; c*b</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this.a</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other.b</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this.b</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other.a</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sp>
        <p:nvSpPr>
          <p:cNvPr id="7" name="Título 1"/>
          <p:cNvSpPr txBox="1">
            <a:spLocks/>
          </p:cNvSpPr>
          <p:nvPr/>
        </p:nvSpPr>
        <p:spPr>
          <a:xfrm>
            <a:off x="439334" y="2578844"/>
            <a:ext cx="1324748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Have Fraction Implement</a:t>
            </a:r>
            <a:r>
              <a:rPr lang="en-US" sz="3600" b="1" dirty="0">
                <a:solidFill>
                  <a:srgbClr val="C00000"/>
                </a:solidFill>
              </a:rPr>
              <a:t> </a:t>
            </a:r>
            <a:r>
              <a:rPr lang="en-US" sz="3200" dirty="0">
                <a:solidFill>
                  <a:schemeClr val="accent1">
                    <a:lumMod val="75000"/>
                  </a:schemeClr>
                </a:solidFill>
                <a:latin typeface="Courier New" panose="02070309020205020404" pitchFamily="49" charset="0"/>
                <a:cs typeface="Courier New" panose="02070309020205020404" pitchFamily="49" charset="0"/>
              </a:rPr>
              <a:t>Comparable</a:t>
            </a:r>
            <a:r>
              <a:rPr lang="en-US" sz="3600" b="1" dirty="0">
                <a:solidFill>
                  <a:srgbClr val="C00000"/>
                </a:solidFill>
                <a:latin typeface="Courier New" panose="02070309020205020404" pitchFamily="49" charset="0"/>
                <a:cs typeface="Courier New" panose="02070309020205020404" pitchFamily="49" charset="0"/>
              </a:rPr>
              <a:t> </a:t>
            </a:r>
            <a:r>
              <a:rPr lang="en-US" sz="3600" b="1" dirty="0">
                <a:solidFill>
                  <a:schemeClr val="accent1">
                    <a:lumMod val="75000"/>
                  </a:schemeClr>
                </a:solidFill>
              </a:rPr>
              <a:t>interface</a:t>
            </a:r>
            <a:endParaRPr lang="en-US" sz="3600" dirty="0">
              <a:solidFill>
                <a:schemeClr val="accent1">
                  <a:lumMod val="75000"/>
                </a:schemeClr>
              </a:solidFill>
            </a:endParaRPr>
          </a:p>
        </p:txBody>
      </p:sp>
    </p:spTree>
    <p:extLst>
      <p:ext uri="{BB962C8B-B14F-4D97-AF65-F5344CB8AC3E}">
        <p14:creationId xmlns:p14="http://schemas.microsoft.com/office/powerpoint/2010/main" val="160163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solidFill>
                  <a:srgbClr val="C00000"/>
                </a:solidFill>
              </a:rPr>
              <a:t>Python's Approach</a:t>
            </a:r>
          </a:p>
        </p:txBody>
      </p:sp>
      <p:sp>
        <p:nvSpPr>
          <p:cNvPr id="3" name="Marcador de contenido 2"/>
          <p:cNvSpPr>
            <a:spLocks noGrp="1"/>
          </p:cNvSpPr>
          <p:nvPr>
            <p:ph idx="1"/>
          </p:nvPr>
        </p:nvSpPr>
        <p:spPr>
          <a:xfrm>
            <a:off x="519895" y="1540628"/>
            <a:ext cx="10515600" cy="4952247"/>
          </a:xfrm>
        </p:spPr>
        <p:txBody>
          <a:bodyPr>
            <a:normAutofit lnSpcReduction="10000"/>
          </a:bodyPr>
          <a:lstStyle/>
          <a:p>
            <a:r>
              <a:rPr lang="en-US" sz="2600" dirty="0"/>
              <a:t>Python implements a more dynamic approach to generics and templates, utilizing duck typing and type annotations. Python does not have traditional templates or generics but achieves similar goals through flexibility and runtime type checking.</a:t>
            </a:r>
          </a:p>
          <a:p>
            <a:r>
              <a:rPr lang="en-US" sz="2600" dirty="0"/>
              <a:t>Python’s philosophy of "duck typing" allows functions to operate on any object that provides the required behavior, without enforcing type constraints.</a:t>
            </a:r>
          </a:p>
          <a:p>
            <a:endParaRPr lang="en-US" sz="2600" dirty="0"/>
          </a:p>
          <a:p>
            <a:pPr marL="0" indent="0">
              <a:spcBef>
                <a:spcPts val="600"/>
              </a:spcBef>
              <a:buNone/>
            </a:pPr>
            <a:r>
              <a:rPr lang="en-US" sz="2200" dirty="0" err="1">
                <a:latin typeface="Courier New" panose="02070309020205020404" pitchFamily="49" charset="0"/>
                <a:cs typeface="Courier New" panose="02070309020205020404" pitchFamily="49" charset="0"/>
              </a:rPr>
              <a:t>def</a:t>
            </a:r>
            <a:r>
              <a:rPr lang="en-US" sz="2200" dirty="0">
                <a:latin typeface="Courier New" panose="02070309020205020404" pitchFamily="49" charset="0"/>
                <a:cs typeface="Courier New" panose="02070309020205020404" pitchFamily="49" charset="0"/>
              </a:rPr>
              <a:t> add(a, b):</a:t>
            </a:r>
          </a:p>
          <a:p>
            <a:pPr marL="0" indent="0">
              <a:spcBef>
                <a:spcPts val="600"/>
              </a:spcBef>
              <a:buNone/>
            </a:pPr>
            <a:r>
              <a:rPr lang="en-US" sz="2200" dirty="0">
                <a:latin typeface="Courier New" panose="02070309020205020404" pitchFamily="49" charset="0"/>
                <a:cs typeface="Courier New" panose="02070309020205020404" pitchFamily="49" charset="0"/>
              </a:rPr>
              <a:t>    return a + b</a:t>
            </a:r>
          </a:p>
          <a:p>
            <a:pPr marL="0" indent="0">
              <a:spcBef>
                <a:spcPts val="600"/>
              </a:spcBef>
              <a:buNone/>
            </a:pPr>
            <a:r>
              <a:rPr lang="en-US" sz="2200" dirty="0">
                <a:latin typeface="Courier New" panose="02070309020205020404" pitchFamily="49" charset="0"/>
                <a:cs typeface="Courier New" panose="02070309020205020404" pitchFamily="49" charset="0"/>
              </a:rPr>
              <a:t> </a:t>
            </a:r>
          </a:p>
          <a:p>
            <a:pPr marL="0" indent="0">
              <a:spcBef>
                <a:spcPts val="600"/>
              </a:spcBef>
              <a:buNone/>
            </a:pPr>
            <a:r>
              <a:rPr lang="en-US" sz="2200" dirty="0">
                <a:latin typeface="Courier New" panose="02070309020205020404" pitchFamily="49" charset="0"/>
                <a:cs typeface="Courier New" panose="02070309020205020404" pitchFamily="49" charset="0"/>
              </a:rPr>
              <a:t>print(add(3, 4))  # Integer addition</a:t>
            </a:r>
          </a:p>
          <a:p>
            <a:pPr marL="0" indent="0">
              <a:spcBef>
                <a:spcPts val="600"/>
              </a:spcBef>
              <a:buNone/>
            </a:pPr>
            <a:r>
              <a:rPr lang="en-US" sz="2200" dirty="0">
                <a:latin typeface="Courier New" panose="02070309020205020404" pitchFamily="49" charset="0"/>
                <a:cs typeface="Courier New" panose="02070309020205020404" pitchFamily="49" charset="0"/>
              </a:rPr>
              <a:t>print(add(3.5, 4.2))  # Floating-point addition</a:t>
            </a:r>
          </a:p>
          <a:p>
            <a:pPr marL="0" indent="0">
              <a:spcBef>
                <a:spcPts val="600"/>
              </a:spcBef>
              <a:buNone/>
            </a:pPr>
            <a:r>
              <a:rPr lang="en-US" sz="2200" dirty="0">
                <a:latin typeface="Courier New" panose="02070309020205020404" pitchFamily="49" charset="0"/>
                <a:cs typeface="Courier New" panose="02070309020205020404" pitchFamily="49" charset="0"/>
              </a:rPr>
              <a:t>print(add("Hello, ", "World!"))  # String concatenation</a:t>
            </a:r>
          </a:p>
          <a:p>
            <a:pPr marL="0" indent="0">
              <a:buNone/>
            </a:pPr>
            <a:endParaRPr lang="en-US" dirty="0"/>
          </a:p>
        </p:txBody>
      </p:sp>
    </p:spTree>
    <p:extLst>
      <p:ext uri="{BB962C8B-B14F-4D97-AF65-F5344CB8AC3E}">
        <p14:creationId xmlns:p14="http://schemas.microsoft.com/office/powerpoint/2010/main" val="2319210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solidFill>
                  <a:srgbClr val="C00000"/>
                </a:solidFill>
              </a:rPr>
              <a:t>Type Annotations in Python</a:t>
            </a:r>
          </a:p>
        </p:txBody>
      </p:sp>
      <p:sp>
        <p:nvSpPr>
          <p:cNvPr id="3" name="Marcador de contenido 2"/>
          <p:cNvSpPr>
            <a:spLocks noGrp="1"/>
          </p:cNvSpPr>
          <p:nvPr>
            <p:ph idx="1"/>
          </p:nvPr>
        </p:nvSpPr>
        <p:spPr/>
        <p:txBody>
          <a:bodyPr/>
          <a:lstStyle/>
          <a:p>
            <a:r>
              <a:rPr lang="en-US"/>
              <a:t>Type annotations allow you to specify the types of variables, function arguments, and return values.</a:t>
            </a:r>
          </a:p>
        </p:txBody>
      </p:sp>
      <p:sp>
        <p:nvSpPr>
          <p:cNvPr id="4" name="Marcador de contenido 2"/>
          <p:cNvSpPr txBox="1">
            <a:spLocks/>
          </p:cNvSpPr>
          <p:nvPr/>
        </p:nvSpPr>
        <p:spPr>
          <a:xfrm>
            <a:off x="1606090" y="3063710"/>
            <a:ext cx="8979819" cy="3794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List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add_numbers(numbers: List[int]) -&gt; int:</a:t>
            </a:r>
          </a:p>
          <a:p>
            <a:pPr marL="0" indent="0">
              <a:buNone/>
            </a:pPr>
            <a:r>
              <a:rPr lang="en-US" sz="1600">
                <a:latin typeface="Courier New" panose="02070309020205020404" pitchFamily="49" charset="0"/>
                <a:cs typeface="Courier New" panose="02070309020205020404" pitchFamily="49" charset="0"/>
              </a:rPr>
              <a:t>    return sum(numbers)</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nums: List[int] = [1, 2, 3]</a:t>
            </a:r>
          </a:p>
          <a:p>
            <a:pPr marL="0" indent="0">
              <a:buNone/>
            </a:pPr>
            <a:r>
              <a:rPr lang="en-US" sz="1600">
                <a:latin typeface="Courier New" panose="02070309020205020404" pitchFamily="49" charset="0"/>
                <a:cs typeface="Courier New" panose="02070309020205020404" pitchFamily="49" charset="0"/>
              </a:rPr>
              <a:t>print(add_numbers(nums))  # Output: 6</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Tree>
    <p:extLst>
      <p:ext uri="{BB962C8B-B14F-4D97-AF65-F5344CB8AC3E}">
        <p14:creationId xmlns:p14="http://schemas.microsoft.com/office/powerpoint/2010/main" val="1126891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solidFill>
                  <a:srgbClr val="C00000"/>
                </a:solidFill>
              </a:rPr>
              <a:t>Common Type Hints</a:t>
            </a:r>
          </a:p>
        </p:txBody>
      </p:sp>
      <p:sp>
        <p:nvSpPr>
          <p:cNvPr id="3" name="Marcador de contenido 2"/>
          <p:cNvSpPr>
            <a:spLocks noGrp="1"/>
          </p:cNvSpPr>
          <p:nvPr>
            <p:ph idx="1"/>
          </p:nvPr>
        </p:nvSpPr>
        <p:spPr/>
        <p:txBody>
          <a:bodyPr/>
          <a:lstStyle/>
          <a:p>
            <a:r>
              <a:rPr lang="en-US"/>
              <a:t>Type annotations allow you to specify the types of variables, function arguments, and return values. </a:t>
            </a:r>
          </a:p>
          <a:p>
            <a:pPr lvl="1"/>
            <a:r>
              <a:rPr lang="en-US"/>
              <a:t>Primitive Types:</a:t>
            </a:r>
          </a:p>
          <a:p>
            <a:pPr lvl="1"/>
            <a:endParaRPr lang="es-ES"/>
          </a:p>
          <a:p>
            <a:pPr lvl="1"/>
            <a:endParaRPr lang="es-ES"/>
          </a:p>
          <a:p>
            <a:pPr lvl="1"/>
            <a:r>
              <a:rPr lang="es-ES"/>
              <a:t>Generic types</a:t>
            </a:r>
            <a:endParaRPr lang="en-US"/>
          </a:p>
          <a:p>
            <a:pPr lvl="1"/>
            <a:endParaRPr lang="es-ES"/>
          </a:p>
          <a:p>
            <a:pPr lvl="1"/>
            <a:endParaRPr lang="es-ES"/>
          </a:p>
          <a:p>
            <a:pPr lvl="1"/>
            <a:endParaRPr lang="es-ES"/>
          </a:p>
          <a:p>
            <a:pPr marL="457200" lvl="1" indent="0">
              <a:buNone/>
            </a:pPr>
            <a:endParaRPr lang="en-US"/>
          </a:p>
        </p:txBody>
      </p:sp>
      <p:sp>
        <p:nvSpPr>
          <p:cNvPr id="4" name="Marcador de contenido 2"/>
          <p:cNvSpPr txBox="1">
            <a:spLocks/>
          </p:cNvSpPr>
          <p:nvPr/>
        </p:nvSpPr>
        <p:spPr>
          <a:xfrm>
            <a:off x="3212181" y="3233393"/>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def greet(name: str, age: int) -&gt; str:    </a:t>
            </a:r>
          </a:p>
          <a:p>
            <a:pPr marL="0" indent="0">
              <a:buNone/>
            </a:pPr>
            <a:r>
              <a:rPr lang="en-US" sz="1600">
                <a:latin typeface="Courier New" panose="02070309020205020404" pitchFamily="49" charset="0"/>
                <a:cs typeface="Courier New" panose="02070309020205020404" pitchFamily="49" charset="0"/>
              </a:rPr>
              <a:t>   return f"Hello {name}, you are {age} years old!"</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
        <p:nvSpPr>
          <p:cNvPr id="5" name="Marcador de contenido 2"/>
          <p:cNvSpPr txBox="1">
            <a:spLocks/>
          </p:cNvSpPr>
          <p:nvPr/>
        </p:nvSpPr>
        <p:spPr>
          <a:xfrm>
            <a:off x="3212181" y="4384332"/>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List, Tuple, Dict, Set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my_list: List[int] = [1, 2, 3]</a:t>
            </a:r>
          </a:p>
          <a:p>
            <a:pPr marL="0" indent="0">
              <a:buNone/>
            </a:pPr>
            <a:r>
              <a:rPr lang="en-US" sz="1600">
                <a:latin typeface="Courier New" panose="02070309020205020404" pitchFamily="49" charset="0"/>
                <a:cs typeface="Courier New" panose="02070309020205020404" pitchFamily="49" charset="0"/>
              </a:rPr>
              <a:t>my_tuple: Tuple[int, str] = (1, "hello")</a:t>
            </a:r>
          </a:p>
          <a:p>
            <a:pPr marL="0" indent="0">
              <a:buNone/>
            </a:pPr>
            <a:r>
              <a:rPr lang="en-US" sz="1600">
                <a:latin typeface="Courier New" panose="02070309020205020404" pitchFamily="49" charset="0"/>
                <a:cs typeface="Courier New" panose="02070309020205020404" pitchFamily="49" charset="0"/>
              </a:rPr>
              <a:t>my_dict: Dict[str, int] = {"one": 1, "two": 2}</a:t>
            </a:r>
          </a:p>
          <a:p>
            <a:pPr marL="0" indent="0">
              <a:buNone/>
            </a:pPr>
            <a:r>
              <a:rPr lang="en-US" sz="1600">
                <a:latin typeface="Courier New" panose="02070309020205020404" pitchFamily="49" charset="0"/>
                <a:cs typeface="Courier New" panose="02070309020205020404" pitchFamily="49" charset="0"/>
              </a:rPr>
              <a:t>my_set: Set[str] = {"apple", "banana"}</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Tree>
    <p:extLst>
      <p:ext uri="{BB962C8B-B14F-4D97-AF65-F5344CB8AC3E}">
        <p14:creationId xmlns:p14="http://schemas.microsoft.com/office/powerpoint/2010/main" val="64286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60021"/>
            <a:ext cx="10515600" cy="1325563"/>
          </a:xfrm>
        </p:spPr>
        <p:txBody>
          <a:bodyPr/>
          <a:lstStyle/>
          <a:p>
            <a:r>
              <a:rPr lang="es-ES" b="1" dirty="0" err="1">
                <a:solidFill>
                  <a:srgbClr val="C00000"/>
                </a:solidFill>
              </a:rPr>
              <a:t>Introduction</a:t>
            </a:r>
            <a:endParaRPr lang="en-US" b="1" dirty="0">
              <a:solidFill>
                <a:srgbClr val="C00000"/>
              </a:solidFill>
            </a:endParaRPr>
          </a:p>
        </p:txBody>
      </p:sp>
      <p:sp>
        <p:nvSpPr>
          <p:cNvPr id="3" name="Marcador de contenido 2"/>
          <p:cNvSpPr>
            <a:spLocks noGrp="1"/>
          </p:cNvSpPr>
          <p:nvPr>
            <p:ph idx="1"/>
          </p:nvPr>
        </p:nvSpPr>
        <p:spPr>
          <a:xfrm>
            <a:off x="543910" y="1478784"/>
            <a:ext cx="10515600" cy="4351338"/>
          </a:xfrm>
        </p:spPr>
        <p:txBody>
          <a:bodyPr>
            <a:normAutofit/>
          </a:bodyPr>
          <a:lstStyle/>
          <a:p>
            <a:r>
              <a:rPr lang="en-US" dirty="0"/>
              <a:t>Templates and generics are foundational programming </a:t>
            </a:r>
            <a:r>
              <a:rPr lang="en-US" dirty="0" err="1"/>
              <a:t>constructsof</a:t>
            </a:r>
            <a:r>
              <a:rPr lang="en-US" dirty="0"/>
              <a:t> OOP languages that promote code reusability, type safety, and flexibility. </a:t>
            </a:r>
          </a:p>
          <a:p>
            <a:r>
              <a:rPr lang="en-US" dirty="0"/>
              <a:t>Both are integral to modern programming languages, but they vary slightly in implementation and terminology depending on the language (e.g., C++ templates versus Java or C# generics). </a:t>
            </a:r>
          </a:p>
          <a:p>
            <a:r>
              <a:rPr lang="en-US" altLang="es-CL" sz="2800" dirty="0">
                <a:solidFill>
                  <a:schemeClr val="accent1">
                    <a:lumMod val="75000"/>
                  </a:schemeClr>
                </a:solidFill>
              </a:rPr>
              <a:t>Generics allows parameterization of data types, which makes it possible to design classes and methods that defer the specification of one or more data types until the class (or method) is declared and instantiated.</a:t>
            </a:r>
            <a:endParaRPr lang="en-US" dirty="0">
              <a:solidFill>
                <a:schemeClr val="accent1">
                  <a:lumMod val="75000"/>
                </a:schemeClr>
              </a:solidFill>
            </a:endParaRPr>
          </a:p>
        </p:txBody>
      </p:sp>
    </p:spTree>
    <p:extLst>
      <p:ext uri="{BB962C8B-B14F-4D97-AF65-F5344CB8AC3E}">
        <p14:creationId xmlns:p14="http://schemas.microsoft.com/office/powerpoint/2010/main" val="2690948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solidFill>
                  <a:srgbClr val="C00000"/>
                </a:solidFill>
              </a:rPr>
              <a:t>TypeVar</a:t>
            </a:r>
            <a:endParaRPr lang="en-US" b="1" dirty="0">
              <a:solidFill>
                <a:srgbClr val="C00000"/>
              </a:solidFill>
            </a:endParaRPr>
          </a:p>
        </p:txBody>
      </p:sp>
      <p:sp>
        <p:nvSpPr>
          <p:cNvPr id="3" name="Marcador de contenido 2"/>
          <p:cNvSpPr>
            <a:spLocks noGrp="1"/>
          </p:cNvSpPr>
          <p:nvPr>
            <p:ph idx="1"/>
          </p:nvPr>
        </p:nvSpPr>
        <p:spPr/>
        <p:txBody>
          <a:bodyPr/>
          <a:lstStyle/>
          <a:p>
            <a:r>
              <a:rPr lang="en-US"/>
              <a:t>Used for generic programming.</a:t>
            </a:r>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TypeVar, List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T = TypeVar('T')  # Can be any type</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first_element(lst: List[T]) -&gt; T:</a:t>
            </a:r>
          </a:p>
          <a:p>
            <a:pPr marL="0" indent="0">
              <a:buNone/>
            </a:pPr>
            <a:r>
              <a:rPr lang="en-US" sz="1600">
                <a:latin typeface="Courier New" panose="02070309020205020404" pitchFamily="49" charset="0"/>
                <a:cs typeface="Courier New" panose="02070309020205020404" pitchFamily="49" charset="0"/>
              </a:rPr>
              <a:t>    return lst[0]</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print(first_element([1, 2, 3]))  # Output: 1</a:t>
            </a:r>
          </a:p>
          <a:p>
            <a:pPr marL="0" indent="0">
              <a:buNone/>
            </a:pPr>
            <a:r>
              <a:rPr lang="en-US" sz="1600">
                <a:latin typeface="Courier New" panose="02070309020205020404" pitchFamily="49" charset="0"/>
                <a:cs typeface="Courier New" panose="02070309020205020404" pitchFamily="49" charset="0"/>
              </a:rPr>
              <a:t>print(first_element(["a", "b", "c"]))  # Output: a</a:t>
            </a:r>
          </a:p>
        </p:txBody>
      </p:sp>
    </p:spTree>
    <p:extLst>
      <p:ext uri="{BB962C8B-B14F-4D97-AF65-F5344CB8AC3E}">
        <p14:creationId xmlns:p14="http://schemas.microsoft.com/office/powerpoint/2010/main" val="3852649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5078" y="-67698"/>
            <a:ext cx="10515600" cy="1325563"/>
          </a:xfrm>
        </p:spPr>
        <p:txBody>
          <a:bodyPr/>
          <a:lstStyle/>
          <a:p>
            <a:r>
              <a:rPr lang="en-US" b="1" dirty="0">
                <a:solidFill>
                  <a:srgbClr val="C00000"/>
                </a:solidFill>
              </a:rPr>
              <a:t>Type Annotations and Generics in Python</a:t>
            </a:r>
          </a:p>
        </p:txBody>
      </p:sp>
      <p:sp>
        <p:nvSpPr>
          <p:cNvPr id="3" name="Marcador de contenido 2"/>
          <p:cNvSpPr>
            <a:spLocks noGrp="1"/>
          </p:cNvSpPr>
          <p:nvPr>
            <p:ph idx="1"/>
          </p:nvPr>
        </p:nvSpPr>
        <p:spPr>
          <a:xfrm>
            <a:off x="498835" y="1137468"/>
            <a:ext cx="10515600" cy="4351338"/>
          </a:xfrm>
        </p:spPr>
        <p:txBody>
          <a:bodyPr/>
          <a:lstStyle/>
          <a:p>
            <a:r>
              <a:rPr lang="en-US" dirty="0"/>
              <a:t>Python introduced generics through the typing module, which allows developers to specify type constraints for functions and classes</a:t>
            </a:r>
          </a:p>
        </p:txBody>
      </p:sp>
      <p:sp>
        <p:nvSpPr>
          <p:cNvPr id="6" name="Marcador de contenido 2"/>
          <p:cNvSpPr txBox="1">
            <a:spLocks/>
          </p:cNvSpPr>
          <p:nvPr/>
        </p:nvSpPr>
        <p:spPr>
          <a:xfrm>
            <a:off x="826806" y="2110000"/>
            <a:ext cx="520359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Generic Function Example:</a:t>
            </a:r>
          </a:p>
          <a:p>
            <a:pPr marL="0" indent="0">
              <a:buNone/>
            </a:pPr>
            <a:r>
              <a:rPr lang="en-US" sz="1600" dirty="0">
                <a:latin typeface="Courier New" panose="02070309020205020404" pitchFamily="49" charset="0"/>
                <a:cs typeface="Courier New" panose="02070309020205020404" pitchFamily="49" charset="0"/>
              </a:rPr>
              <a:t>from typing import </a:t>
            </a:r>
            <a:r>
              <a:rPr lang="en-US" sz="1600" dirty="0" err="1">
                <a:latin typeface="Courier New" panose="02070309020205020404" pitchFamily="49" charset="0"/>
                <a:cs typeface="Courier New" panose="02070309020205020404" pitchFamily="49" charset="0"/>
              </a:rPr>
              <a:t>TypeVar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T = </a:t>
            </a:r>
            <a:r>
              <a:rPr lang="en-US" sz="1600" dirty="0" err="1">
                <a:latin typeface="Courier New" panose="02070309020205020404" pitchFamily="49" charset="0"/>
                <a:cs typeface="Courier New" panose="02070309020205020404" pitchFamily="49" charset="0"/>
              </a:rPr>
              <a:t>TypeVar</a:t>
            </a:r>
            <a:r>
              <a:rPr lang="en-US" sz="1600" dirty="0">
                <a:latin typeface="Courier New" panose="02070309020205020404" pitchFamily="49" charset="0"/>
                <a:cs typeface="Courier New" panose="02070309020205020404" pitchFamily="49" charset="0"/>
              </a:rPr>
              <a:t>('T')</a:t>
            </a:r>
            <a:r>
              <a:rPr lang="en-US" sz="1600" dirty="0"/>
              <a:t> # Can be any type</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def</a:t>
            </a:r>
            <a:r>
              <a:rPr lang="en-US" sz="1600" dirty="0">
                <a:latin typeface="Courier New" panose="02070309020205020404" pitchFamily="49" charset="0"/>
                <a:cs typeface="Courier New" panose="02070309020205020404" pitchFamily="49" charset="0"/>
              </a:rPr>
              <a:t> add(a: T, b: T) -&gt; T:</a:t>
            </a:r>
          </a:p>
          <a:p>
            <a:pPr marL="0" indent="0">
              <a:buNone/>
            </a:pPr>
            <a:r>
              <a:rPr lang="en-US" sz="1600" dirty="0">
                <a:latin typeface="Courier New" panose="02070309020205020404" pitchFamily="49" charset="0"/>
                <a:cs typeface="Courier New" panose="02070309020205020404" pitchFamily="49" charset="0"/>
              </a:rPr>
              <a:t>    return a + b</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print(add(3, 4))  # Integer addition</a:t>
            </a:r>
          </a:p>
          <a:p>
            <a:pPr marL="0" indent="0">
              <a:buNone/>
            </a:pPr>
            <a:r>
              <a:rPr lang="en-US" sz="1600" dirty="0">
                <a:latin typeface="Courier New" panose="02070309020205020404" pitchFamily="49" charset="0"/>
                <a:cs typeface="Courier New" panose="02070309020205020404" pitchFamily="49" charset="0"/>
              </a:rPr>
              <a:t>print(add(3.5, 4.2))  # Floating-point addition</a:t>
            </a:r>
          </a:p>
          <a:p>
            <a:pPr marL="0" indent="0">
              <a:buFont typeface="Arial" panose="020B0604020202020204" pitchFamily="34" charset="0"/>
              <a:buNone/>
            </a:pPr>
            <a:endParaRPr lang="en-US" sz="1600" dirty="0"/>
          </a:p>
        </p:txBody>
      </p:sp>
      <p:sp>
        <p:nvSpPr>
          <p:cNvPr id="7" name="Marcador de contenido 2"/>
          <p:cNvSpPr txBox="1">
            <a:spLocks/>
          </p:cNvSpPr>
          <p:nvPr/>
        </p:nvSpPr>
        <p:spPr>
          <a:xfrm>
            <a:off x="6520596" y="2110000"/>
            <a:ext cx="5203597"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Generic</a:t>
            </a:r>
            <a:r>
              <a:rPr lang="en-US" sz="1800" b="1" dirty="0">
                <a:latin typeface="Courier New" panose="02070309020205020404" pitchFamily="49" charset="0"/>
                <a:cs typeface="Courier New" panose="02070309020205020404" pitchFamily="49" charset="0"/>
              </a:rPr>
              <a:t> </a:t>
            </a:r>
            <a:r>
              <a:rPr lang="en-US" sz="2000" b="1" dirty="0"/>
              <a:t>Class Example:</a:t>
            </a:r>
          </a:p>
          <a:p>
            <a:pPr marL="0" indent="0">
              <a:buNone/>
            </a:pPr>
            <a:r>
              <a:rPr lang="en-US" sz="1400" dirty="0">
                <a:latin typeface="Courier New" panose="02070309020205020404" pitchFamily="49" charset="0"/>
                <a:cs typeface="Courier New" panose="02070309020205020404" pitchFamily="49" charset="0"/>
              </a:rPr>
              <a:t>from typing import Generic, </a:t>
            </a:r>
            <a:r>
              <a:rPr lang="en-US" sz="1400" dirty="0" err="1">
                <a:latin typeface="Courier New" panose="02070309020205020404" pitchFamily="49" charset="0"/>
                <a:cs typeface="Courier New" panose="02070309020205020404" pitchFamily="49" charset="0"/>
              </a:rPr>
              <a:t>TypeVar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T = </a:t>
            </a:r>
            <a:r>
              <a:rPr lang="en-US" sz="1400" dirty="0" err="1">
                <a:latin typeface="Courier New" panose="02070309020205020404" pitchFamily="49" charset="0"/>
                <a:cs typeface="Courier New" panose="02070309020205020404" pitchFamily="49" charset="0"/>
              </a:rPr>
              <a:t>TypeVar</a:t>
            </a:r>
            <a:r>
              <a:rPr lang="en-US" sz="1400" dirty="0">
                <a:latin typeface="Courier New" panose="02070309020205020404" pitchFamily="49" charset="0"/>
                <a:cs typeface="Courier New" panose="02070309020205020404" pitchFamily="49" charset="0"/>
              </a:rPr>
              <a:t>('T')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class Box(Generic[T]):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def</a:t>
            </a:r>
            <a:r>
              <a:rPr lang="en-US" sz="1400" dirty="0">
                <a:latin typeface="Courier New" panose="02070309020205020404" pitchFamily="49" charset="0"/>
                <a:cs typeface="Courier New" panose="02070309020205020404" pitchFamily="49" charset="0"/>
              </a:rPr>
              <a:t> __</a:t>
            </a:r>
            <a:r>
              <a:rPr lang="en-US" sz="1400" dirty="0" err="1">
                <a:latin typeface="Courier New" panose="02070309020205020404" pitchFamily="49" charset="0"/>
                <a:cs typeface="Courier New" panose="02070309020205020404" pitchFamily="49" charset="0"/>
              </a:rPr>
              <a:t>init</a:t>
            </a:r>
            <a:r>
              <a:rPr lang="en-US" sz="1400" dirty="0">
                <a:latin typeface="Courier New" panose="02070309020205020404" pitchFamily="49" charset="0"/>
                <a:cs typeface="Courier New" panose="02070309020205020404" pitchFamily="49" charset="0"/>
              </a:rPr>
              <a:t>__(self, value: 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self.value</a:t>
            </a:r>
            <a:r>
              <a:rPr lang="en-US" sz="1400" dirty="0">
                <a:latin typeface="Courier New" panose="02070309020205020404" pitchFamily="49" charset="0"/>
                <a:cs typeface="Courier New" panose="02070309020205020404" pitchFamily="49" charset="0"/>
              </a:rPr>
              <a:t> = value</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get_value</a:t>
            </a:r>
            <a:r>
              <a:rPr lang="en-US" sz="1400" dirty="0">
                <a:latin typeface="Courier New" panose="02070309020205020404" pitchFamily="49" charset="0"/>
                <a:cs typeface="Courier New" panose="02070309020205020404" pitchFamily="49" charset="0"/>
              </a:rPr>
              <a:t>(self) -&gt; T:</a:t>
            </a:r>
          </a:p>
          <a:p>
            <a:pPr marL="0" indent="0">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self.value</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int_box</a:t>
            </a:r>
            <a:r>
              <a:rPr lang="en-US" sz="1400" dirty="0">
                <a:latin typeface="Courier New" panose="02070309020205020404" pitchFamily="49" charset="0"/>
                <a:cs typeface="Courier New" panose="02070309020205020404" pitchFamily="49" charset="0"/>
              </a:rPr>
              <a:t> = Box(123)</a:t>
            </a:r>
          </a:p>
          <a:p>
            <a:pPr marL="0" indent="0">
              <a:buNone/>
            </a:pPr>
            <a:r>
              <a:rPr lang="en-US" sz="1400" dirty="0" err="1">
                <a:latin typeface="Courier New" panose="02070309020205020404" pitchFamily="49" charset="0"/>
                <a:cs typeface="Courier New" panose="02070309020205020404" pitchFamily="49" charset="0"/>
              </a:rPr>
              <a:t>str_box</a:t>
            </a:r>
            <a:r>
              <a:rPr lang="en-US" sz="1400" dirty="0">
                <a:latin typeface="Courier New" panose="02070309020205020404" pitchFamily="49" charset="0"/>
                <a:cs typeface="Courier New" panose="02070309020205020404" pitchFamily="49" charset="0"/>
              </a:rPr>
              <a:t> = Box("Hello, Generics")</a:t>
            </a:r>
          </a:p>
          <a:p>
            <a:pPr marL="0" indent="0">
              <a:buNone/>
            </a:pPr>
            <a:r>
              <a:rPr lang="en-US" sz="1400" dirty="0">
                <a:latin typeface="Courier New" panose="02070309020205020404" pitchFamily="49" charset="0"/>
                <a:cs typeface="Courier New" panose="02070309020205020404" pitchFamily="49" charset="0"/>
              </a:rPr>
              <a:t>print(</a:t>
            </a:r>
            <a:r>
              <a:rPr lang="en-US" sz="1400" dirty="0" err="1">
                <a:latin typeface="Courier New" panose="02070309020205020404" pitchFamily="49" charset="0"/>
                <a:cs typeface="Courier New" panose="02070309020205020404" pitchFamily="49" charset="0"/>
              </a:rPr>
              <a:t>int_box.get_value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print(</a:t>
            </a:r>
            <a:r>
              <a:rPr lang="en-US" sz="1400" dirty="0" err="1">
                <a:latin typeface="Courier New" panose="02070309020205020404" pitchFamily="49" charset="0"/>
                <a:cs typeface="Courier New" panose="02070309020205020404" pitchFamily="49" charset="0"/>
              </a:rPr>
              <a:t>str_box.get_value</a:t>
            </a:r>
            <a:r>
              <a:rPr lang="en-US" sz="1400" dirty="0">
                <a:latin typeface="Courier New" panose="02070309020205020404" pitchFamily="49" charset="0"/>
                <a:cs typeface="Courier New" panose="02070309020205020404" pitchFamily="49" charset="0"/>
              </a:rPr>
              <a:t>())</a:t>
            </a:r>
          </a:p>
          <a:p>
            <a:pPr marL="0" indent="0">
              <a:buNone/>
            </a:pPr>
            <a:endParaRPr lang="en-US" sz="1050" dirty="0"/>
          </a:p>
        </p:txBody>
      </p:sp>
    </p:spTree>
    <p:extLst>
      <p:ext uri="{BB962C8B-B14F-4D97-AF65-F5344CB8AC3E}">
        <p14:creationId xmlns:p14="http://schemas.microsoft.com/office/powerpoint/2010/main" val="19473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solidFill>
                  <a:srgbClr val="C00000"/>
                </a:solidFill>
              </a:rPr>
              <a:t>Key Differences Between Templates, Generics, and Python's Approach</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644428274"/>
              </p:ext>
            </p:extLst>
          </p:nvPr>
        </p:nvGraphicFramePr>
        <p:xfrm>
          <a:off x="989812" y="2026761"/>
          <a:ext cx="10105536" cy="3987540"/>
        </p:xfrm>
        <a:graphic>
          <a:graphicData uri="http://schemas.openxmlformats.org/drawingml/2006/table">
            <a:tbl>
              <a:tblPr firstRow="1" firstCol="1" bandRow="1">
                <a:tableStyleId>{5C22544A-7EE6-4342-B048-85BDC9FD1C3A}</a:tableStyleId>
              </a:tblPr>
              <a:tblGrid>
                <a:gridCol w="2526384">
                  <a:extLst>
                    <a:ext uri="{9D8B030D-6E8A-4147-A177-3AD203B41FA5}">
                      <a16:colId xmlns:a16="http://schemas.microsoft.com/office/drawing/2014/main" val="2440856315"/>
                    </a:ext>
                  </a:extLst>
                </a:gridCol>
                <a:gridCol w="2526384">
                  <a:extLst>
                    <a:ext uri="{9D8B030D-6E8A-4147-A177-3AD203B41FA5}">
                      <a16:colId xmlns:a16="http://schemas.microsoft.com/office/drawing/2014/main" val="2247383384"/>
                    </a:ext>
                  </a:extLst>
                </a:gridCol>
                <a:gridCol w="2526384">
                  <a:extLst>
                    <a:ext uri="{9D8B030D-6E8A-4147-A177-3AD203B41FA5}">
                      <a16:colId xmlns:a16="http://schemas.microsoft.com/office/drawing/2014/main" val="1332795448"/>
                    </a:ext>
                  </a:extLst>
                </a:gridCol>
                <a:gridCol w="2526384">
                  <a:extLst>
                    <a:ext uri="{9D8B030D-6E8A-4147-A177-3AD203B41FA5}">
                      <a16:colId xmlns:a16="http://schemas.microsoft.com/office/drawing/2014/main" val="1880891933"/>
                    </a:ext>
                  </a:extLst>
                </a:gridCol>
              </a:tblGrid>
              <a:tr h="797508">
                <a:tc>
                  <a:txBody>
                    <a:bodyPr/>
                    <a:lstStyle/>
                    <a:p>
                      <a:pPr algn="ctr">
                        <a:lnSpc>
                          <a:spcPct val="107000"/>
                        </a:lnSpc>
                        <a:spcAft>
                          <a:spcPts val="0"/>
                        </a:spcAft>
                      </a:pPr>
                      <a:r>
                        <a:rPr lang="es-CL" sz="2000">
                          <a:effectLst/>
                        </a:rPr>
                        <a:t>Feature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s-CL" sz="2000">
                          <a:effectLst/>
                        </a:rPr>
                        <a:t>Templates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s-CL" sz="2000">
                          <a:effectLst/>
                        </a:rPr>
                        <a:t>Generics (Java,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s-CL" sz="2000">
                          <a:effectLst/>
                        </a:rPr>
                        <a:t>Python’s Approach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78633298"/>
                  </a:ext>
                </a:extLst>
              </a:tr>
              <a:tr h="797508">
                <a:tc>
                  <a:txBody>
                    <a:bodyPr/>
                    <a:lstStyle/>
                    <a:p>
                      <a:pPr>
                        <a:lnSpc>
                          <a:spcPct val="107000"/>
                        </a:lnSpc>
                        <a:spcAft>
                          <a:spcPts val="0"/>
                        </a:spcAft>
                      </a:pPr>
                      <a:r>
                        <a:rPr lang="es-CL" sz="2000">
                          <a:effectLst/>
                        </a:rPr>
                        <a:t>Type Checking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Performed at compilation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Stronger runtime checks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Mostly dynamic, with hints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25474033"/>
                  </a:ext>
                </a:extLst>
              </a:tr>
              <a:tr h="797508">
                <a:tc>
                  <a:txBody>
                    <a:bodyPr/>
                    <a:lstStyle/>
                    <a:p>
                      <a:pPr>
                        <a:lnSpc>
                          <a:spcPct val="107000"/>
                        </a:lnSpc>
                        <a:spcAft>
                          <a:spcPts val="0"/>
                        </a:spcAft>
                      </a:pPr>
                      <a:r>
                        <a:rPr lang="es-CL" sz="2000">
                          <a:effectLst/>
                        </a:rPr>
                        <a:t>Type Safety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2000">
                          <a:effectLst/>
                        </a:rPr>
                        <a:t>Can lead to unsafe operations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Ensures type safety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Optional through type hints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59963367"/>
                  </a:ext>
                </a:extLst>
              </a:tr>
              <a:tr h="797508">
                <a:tc>
                  <a:txBody>
                    <a:bodyPr/>
                    <a:lstStyle/>
                    <a:p>
                      <a:pPr>
                        <a:lnSpc>
                          <a:spcPct val="107000"/>
                        </a:lnSpc>
                        <a:spcAft>
                          <a:spcPts val="0"/>
                        </a:spcAft>
                      </a:pPr>
                      <a:r>
                        <a:rPr lang="es-CL" sz="2000">
                          <a:effectLst/>
                        </a:rPr>
                        <a:t>Specialization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Supports explicit specialization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Does not support specialization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Achieved dynamically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7338676"/>
                  </a:ext>
                </a:extLst>
              </a:tr>
              <a:tr h="797508">
                <a:tc>
                  <a:txBody>
                    <a:bodyPr/>
                    <a:lstStyle/>
                    <a:p>
                      <a:pPr>
                        <a:lnSpc>
                          <a:spcPct val="107000"/>
                        </a:lnSpc>
                        <a:spcAft>
                          <a:spcPts val="0"/>
                        </a:spcAft>
                      </a:pPr>
                      <a:r>
                        <a:rPr lang="es-CL" sz="2000">
                          <a:effectLst/>
                        </a:rPr>
                        <a:t>Use Case Flexibility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n-US" sz="2000">
                          <a:effectLst/>
                        </a:rPr>
                        <a:t>Suited for high-performance code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Prioritizes type abstraction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es-CL" sz="2000">
                          <a:effectLst/>
                        </a:rPr>
                        <a:t>Balances flexibility and safety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40167227"/>
                  </a:ext>
                </a:extLst>
              </a:tr>
            </a:tbl>
          </a:graphicData>
        </a:graphic>
      </p:graphicFrame>
    </p:spTree>
    <p:extLst>
      <p:ext uri="{BB962C8B-B14F-4D97-AF65-F5344CB8AC3E}">
        <p14:creationId xmlns:p14="http://schemas.microsoft.com/office/powerpoint/2010/main" val="2016030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solidFill>
                  <a:srgbClr val="C00000"/>
                </a:solidFill>
              </a:rPr>
              <a:t>Advantages of Using Templates and Generics</a:t>
            </a:r>
          </a:p>
        </p:txBody>
      </p:sp>
      <p:sp>
        <p:nvSpPr>
          <p:cNvPr id="3" name="Marcador de contenido 2"/>
          <p:cNvSpPr>
            <a:spLocks noGrp="1"/>
          </p:cNvSpPr>
          <p:nvPr>
            <p:ph idx="1"/>
          </p:nvPr>
        </p:nvSpPr>
        <p:spPr/>
        <p:txBody>
          <a:bodyPr/>
          <a:lstStyle/>
          <a:p>
            <a:pPr lvl="0"/>
            <a:r>
              <a:rPr lang="en-US" b="1"/>
              <a:t>Code Reusability:</a:t>
            </a:r>
            <a:r>
              <a:rPr lang="en-US"/>
              <a:t> Write once, use with multiple types.</a:t>
            </a:r>
          </a:p>
          <a:p>
            <a:pPr lvl="0"/>
            <a:r>
              <a:rPr lang="en-US" b="1"/>
              <a:t>Type Safety:</a:t>
            </a:r>
            <a:r>
              <a:rPr lang="en-US"/>
              <a:t> Reduces errors by ensuring operations are type-compatible.</a:t>
            </a:r>
          </a:p>
          <a:p>
            <a:pPr lvl="0"/>
            <a:r>
              <a:rPr lang="en-US" b="1"/>
              <a:t>Performance (Templates in C++):</a:t>
            </a:r>
            <a:r>
              <a:rPr lang="en-US"/>
              <a:t> Code is generated for each type at compile-time, enabling optimizations.</a:t>
            </a:r>
          </a:p>
          <a:p>
            <a:r>
              <a:rPr lang="en-US" b="1"/>
              <a:t>Abstraction:</a:t>
            </a:r>
            <a:r>
              <a:rPr lang="en-US"/>
              <a:t> Makes code cleaner and easier to read by abstracting away type details.</a:t>
            </a:r>
          </a:p>
        </p:txBody>
      </p:sp>
    </p:spTree>
    <p:extLst>
      <p:ext uri="{BB962C8B-B14F-4D97-AF65-F5344CB8AC3E}">
        <p14:creationId xmlns:p14="http://schemas.microsoft.com/office/powerpoint/2010/main" val="370560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solidFill>
                  <a:srgbClr val="C00000"/>
                </a:solidFill>
              </a:rPr>
              <a:t>Standard </a:t>
            </a:r>
            <a:r>
              <a:rPr lang="en-US" b="1" dirty="0">
                <a:solidFill>
                  <a:srgbClr val="C00000"/>
                </a:solidFill>
              </a:rPr>
              <a:t>Template Library (C++)</a:t>
            </a:r>
            <a:br>
              <a:rPr lang="en-US" b="1" dirty="0">
                <a:solidFill>
                  <a:srgbClr val="C00000"/>
                </a:solidFill>
              </a:rPr>
            </a:br>
            <a:endParaRPr lang="en-US" b="1" dirty="0">
              <a:solidFill>
                <a:srgbClr val="C00000"/>
              </a:solidFill>
            </a:endParaRPr>
          </a:p>
        </p:txBody>
      </p:sp>
      <p:sp>
        <p:nvSpPr>
          <p:cNvPr id="3" name="Marcador de contenido 2"/>
          <p:cNvSpPr>
            <a:spLocks noGrp="1"/>
          </p:cNvSpPr>
          <p:nvPr>
            <p:ph idx="1"/>
          </p:nvPr>
        </p:nvSpPr>
        <p:spPr>
          <a:xfrm>
            <a:off x="658111" y="1306286"/>
            <a:ext cx="10515600" cy="4904834"/>
          </a:xfrm>
        </p:spPr>
        <p:txBody>
          <a:bodyPr>
            <a:normAutofit/>
          </a:bodyPr>
          <a:lstStyle/>
          <a:p>
            <a:r>
              <a:rPr lang="en-US" dirty="0"/>
              <a:t>STL is a powerful library in C++ that provides generic classes and functions.</a:t>
            </a:r>
          </a:p>
          <a:p>
            <a:r>
              <a:rPr lang="en-US" dirty="0"/>
              <a:t>It offers reusable components such as containers, algorithms, and iterators.</a:t>
            </a:r>
          </a:p>
          <a:p>
            <a:r>
              <a:rPr lang="en-US" dirty="0"/>
              <a:t>Helps in writing efficient and optimized </a:t>
            </a:r>
            <a:r>
              <a:rPr lang="en-US" dirty="0" smtClean="0"/>
              <a:t>code.</a:t>
            </a:r>
          </a:p>
          <a:p>
            <a:r>
              <a:rPr lang="es-ES" dirty="0" err="1" smtClean="0"/>
              <a:t>It</a:t>
            </a:r>
            <a:r>
              <a:rPr lang="es-ES" dirty="0" smtClean="0"/>
              <a:t> has:</a:t>
            </a:r>
          </a:p>
          <a:p>
            <a:pPr lvl="1"/>
            <a:r>
              <a:rPr lang="en-US" dirty="0"/>
              <a:t>Containers</a:t>
            </a:r>
          </a:p>
          <a:p>
            <a:pPr lvl="1"/>
            <a:r>
              <a:rPr lang="en-US" dirty="0"/>
              <a:t>Algorithms</a:t>
            </a:r>
          </a:p>
          <a:p>
            <a:pPr lvl="1"/>
            <a:r>
              <a:rPr lang="en-US" dirty="0"/>
              <a:t>Iterators</a:t>
            </a:r>
          </a:p>
          <a:p>
            <a:pPr lvl="1"/>
            <a:r>
              <a:rPr lang="en-US" dirty="0"/>
              <a:t>Function Objects (</a:t>
            </a:r>
            <a:r>
              <a:rPr lang="en-US" dirty="0" err="1"/>
              <a:t>Functors</a:t>
            </a:r>
            <a:r>
              <a:rPr lang="en-US" dirty="0"/>
              <a:t>)</a:t>
            </a:r>
          </a:p>
          <a:p>
            <a:pPr lvl="1"/>
            <a:r>
              <a:rPr lang="en-US" dirty="0"/>
              <a:t>Allocators</a:t>
            </a:r>
          </a:p>
          <a:p>
            <a:pPr marL="0" indent="0">
              <a:buNone/>
            </a:pPr>
            <a:endParaRPr lang="en-US" dirty="0"/>
          </a:p>
        </p:txBody>
      </p:sp>
    </p:spTree>
    <p:extLst>
      <p:ext uri="{BB962C8B-B14F-4D97-AF65-F5344CB8AC3E}">
        <p14:creationId xmlns:p14="http://schemas.microsoft.com/office/powerpoint/2010/main" val="4178481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solidFill>
                  <a:srgbClr val="C00000"/>
                </a:solidFill>
              </a:rPr>
              <a:t>Standard </a:t>
            </a:r>
            <a:r>
              <a:rPr lang="en-US" b="1" dirty="0">
                <a:solidFill>
                  <a:srgbClr val="C00000"/>
                </a:solidFill>
              </a:rPr>
              <a:t>Template Library (C++)</a:t>
            </a:r>
            <a:br>
              <a:rPr lang="en-US" b="1" dirty="0">
                <a:solidFill>
                  <a:srgbClr val="C00000"/>
                </a:solidFill>
              </a:rPr>
            </a:br>
            <a:endParaRPr lang="en-US" b="1" dirty="0">
              <a:solidFill>
                <a:srgbClr val="C00000"/>
              </a:solidFill>
            </a:endParaRPr>
          </a:p>
        </p:txBody>
      </p:sp>
      <p:sp>
        <p:nvSpPr>
          <p:cNvPr id="3" name="Marcador de contenido 2"/>
          <p:cNvSpPr>
            <a:spLocks noGrp="1"/>
          </p:cNvSpPr>
          <p:nvPr>
            <p:ph idx="1"/>
          </p:nvPr>
        </p:nvSpPr>
        <p:spPr>
          <a:xfrm>
            <a:off x="479981" y="1099761"/>
            <a:ext cx="10515600" cy="4351338"/>
          </a:xfrm>
        </p:spPr>
        <p:txBody>
          <a:bodyPr/>
          <a:lstStyle/>
          <a:p>
            <a:r>
              <a:rPr lang="en-US" dirty="0"/>
              <a:t>Templates form the backbone of the C++ Standard Template Library (STL), including containers like std::vector, std::map, and algorithms.</a:t>
            </a:r>
          </a:p>
          <a:p>
            <a:pPr marL="0" indent="0">
              <a:buNone/>
            </a:pPr>
            <a:endParaRPr lang="en-US" dirty="0"/>
          </a:p>
        </p:txBody>
      </p:sp>
      <p:sp>
        <p:nvSpPr>
          <p:cNvPr id="5" name="Marcador de contenido 2"/>
          <p:cNvSpPr txBox="1">
            <a:spLocks/>
          </p:cNvSpPr>
          <p:nvPr/>
        </p:nvSpPr>
        <p:spPr>
          <a:xfrm>
            <a:off x="1606090" y="2139017"/>
            <a:ext cx="89798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Courier New" panose="02070309020205020404" pitchFamily="49" charset="0"/>
                <a:cs typeface="Courier New" panose="02070309020205020404" pitchFamily="49" charset="0"/>
              </a:rPr>
              <a:t>#include &lt;iostream&gt;</a:t>
            </a:r>
          </a:p>
          <a:p>
            <a:pPr marL="0" indent="0">
              <a:buNone/>
            </a:pPr>
            <a:r>
              <a:rPr lang="en-US" sz="1600" dirty="0">
                <a:latin typeface="Courier New" panose="02070309020205020404" pitchFamily="49" charset="0"/>
                <a:cs typeface="Courier New" panose="02070309020205020404" pitchFamily="49" charset="0"/>
              </a:rPr>
              <a:t>#include &lt;vector&gt;</a:t>
            </a:r>
          </a:p>
          <a:p>
            <a:pPr marL="0" indent="0">
              <a:buNone/>
            </a:pPr>
            <a:r>
              <a:rPr lang="en-US" sz="1600" dirty="0">
                <a:latin typeface="Courier New" panose="02070309020205020404" pitchFamily="49" charset="0"/>
                <a:cs typeface="Courier New" panose="02070309020205020404" pitchFamily="49" charset="0"/>
              </a:rPr>
              <a:t>int main() {</a:t>
            </a:r>
          </a:p>
          <a:p>
            <a:pPr marL="0" indent="0">
              <a:buNone/>
            </a:pPr>
            <a:r>
              <a:rPr lang="en-US" sz="1600" dirty="0">
                <a:latin typeface="Courier New" panose="02070309020205020404" pitchFamily="49" charset="0"/>
                <a:cs typeface="Courier New" panose="02070309020205020404" pitchFamily="49" charset="0"/>
              </a:rPr>
              <a:t>    // Initialize a vector with some values</a:t>
            </a:r>
          </a:p>
          <a:p>
            <a:pPr marL="0" indent="0">
              <a:buNone/>
            </a:pPr>
            <a:r>
              <a:rPr lang="en-US" sz="1600" dirty="0">
                <a:latin typeface="Courier New" panose="02070309020205020404" pitchFamily="49" charset="0"/>
                <a:cs typeface="Courier New" panose="02070309020205020404" pitchFamily="49" charset="0"/>
              </a:rPr>
              <a:t>    std::vector&lt;int&gt; numbers = { 1, 2, 3, 4 };</a:t>
            </a:r>
          </a:p>
          <a:p>
            <a:pPr marL="0" indent="0">
              <a:buNone/>
            </a:pPr>
            <a:r>
              <a:rPr lang="en-US" sz="1600" dirty="0">
                <a:latin typeface="Courier New" panose="02070309020205020404" pitchFamily="49" charset="0"/>
                <a:cs typeface="Courier New" panose="02070309020205020404" pitchFamily="49" charset="0"/>
              </a:rPr>
              <a:t>    // Add a new element to the vector</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numbers.push_back</a:t>
            </a:r>
            <a:r>
              <a:rPr lang="en-US" sz="1600" dirty="0">
                <a:latin typeface="Courier New" panose="02070309020205020404" pitchFamily="49" charset="0"/>
                <a:cs typeface="Courier New" panose="02070309020205020404" pitchFamily="49" charset="0"/>
              </a:rPr>
              <a:t>(5);</a:t>
            </a:r>
          </a:p>
          <a:p>
            <a:pPr marL="0" indent="0">
              <a:buNone/>
            </a:pPr>
            <a:r>
              <a:rPr lang="en-US" sz="1600" dirty="0">
                <a:latin typeface="Courier New" panose="02070309020205020404" pitchFamily="49" charset="0"/>
                <a:cs typeface="Courier New" panose="02070309020205020404" pitchFamily="49" charset="0"/>
              </a:rPr>
              <a:t>    // Iterate through the vector and print each element</a:t>
            </a:r>
          </a:p>
          <a:p>
            <a:pPr marL="0" indent="0">
              <a:buNone/>
            </a:pPr>
            <a:r>
              <a:rPr lang="en-US" sz="1600" dirty="0">
                <a:latin typeface="Courier New" panose="02070309020205020404" pitchFamily="49" charset="0"/>
                <a:cs typeface="Courier New" panose="02070309020205020404" pitchFamily="49" charset="0"/>
              </a:rPr>
              <a:t>    for (int num : numbers) {</a:t>
            </a:r>
          </a:p>
          <a:p>
            <a:pPr marL="0" indent="0">
              <a:buNone/>
            </a:pPr>
            <a:r>
              <a:rPr lang="en-US" sz="1600" dirty="0">
                <a:latin typeface="Courier New" panose="02070309020205020404" pitchFamily="49" charset="0"/>
                <a:cs typeface="Courier New" panose="02070309020205020404" pitchFamily="49" charset="0"/>
              </a:rPr>
              <a:t>        std::</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num &lt;&lt;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600" dirty="0">
                <a:latin typeface="Courier New" panose="02070309020205020404" pitchFamily="49" charset="0"/>
                <a:cs typeface="Courier New" panose="02070309020205020404" pitchFamily="49" charset="0"/>
              </a:rPr>
              <a:t>}</a:t>
            </a:r>
            <a:endParaRPr lang="en-US" sz="1600" dirty="0"/>
          </a:p>
        </p:txBody>
      </p:sp>
    </p:spTree>
    <p:extLst>
      <p:ext uri="{BB962C8B-B14F-4D97-AF65-F5344CB8AC3E}">
        <p14:creationId xmlns:p14="http://schemas.microsoft.com/office/powerpoint/2010/main" val="1572733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solidFill>
                  <a:srgbClr val="C00000"/>
                </a:solidFill>
              </a:rPr>
              <a:t>Algorithms in STL </a:t>
            </a:r>
            <a:r>
              <a:rPr lang="en-US" b="1" dirty="0">
                <a:solidFill>
                  <a:srgbClr val="C00000"/>
                </a:solidFill>
              </a:rPr>
              <a:t>(C++)</a:t>
            </a:r>
            <a:br>
              <a:rPr lang="en-US" b="1" dirty="0">
                <a:solidFill>
                  <a:srgbClr val="C00000"/>
                </a:solidFill>
              </a:rPr>
            </a:br>
            <a:endParaRPr lang="en-US" b="1" dirty="0">
              <a:solidFill>
                <a:srgbClr val="C00000"/>
              </a:solidFill>
            </a:endParaRPr>
          </a:p>
        </p:txBody>
      </p:sp>
      <p:sp>
        <p:nvSpPr>
          <p:cNvPr id="3" name="Marcador de contenido 2"/>
          <p:cNvSpPr>
            <a:spLocks noGrp="1"/>
          </p:cNvSpPr>
          <p:nvPr>
            <p:ph idx="1"/>
          </p:nvPr>
        </p:nvSpPr>
        <p:spPr>
          <a:xfrm>
            <a:off x="479981" y="1099761"/>
            <a:ext cx="10515600" cy="4351338"/>
          </a:xfrm>
        </p:spPr>
        <p:txBody>
          <a:bodyPr/>
          <a:lstStyle/>
          <a:p>
            <a:r>
              <a:rPr lang="en-US" dirty="0" smtClean="0"/>
              <a:t>sort</a:t>
            </a:r>
            <a:r>
              <a:rPr lang="en-US" dirty="0"/>
              <a:t>(), </a:t>
            </a:r>
            <a:r>
              <a:rPr lang="en-US" dirty="0" err="1"/>
              <a:t>binary_search</a:t>
            </a:r>
            <a:r>
              <a:rPr lang="en-US" dirty="0"/>
              <a:t>(), reverse(), find(), </a:t>
            </a:r>
            <a:r>
              <a:rPr lang="en-US" dirty="0" err="1"/>
              <a:t>max_element</a:t>
            </a:r>
            <a:r>
              <a:rPr lang="en-US" dirty="0"/>
              <a:t>(), </a:t>
            </a:r>
            <a:r>
              <a:rPr lang="en-US" dirty="0" err="1"/>
              <a:t>min_element</a:t>
            </a:r>
            <a:r>
              <a:rPr lang="en-US" dirty="0" smtClean="0"/>
              <a:t>()</a:t>
            </a:r>
            <a:endParaRPr lang="en-US" dirty="0"/>
          </a:p>
        </p:txBody>
      </p:sp>
      <p:sp>
        <p:nvSpPr>
          <p:cNvPr id="5" name="Marcador de contenido 2"/>
          <p:cNvSpPr txBox="1">
            <a:spLocks/>
          </p:cNvSpPr>
          <p:nvPr/>
        </p:nvSpPr>
        <p:spPr>
          <a:xfrm>
            <a:off x="1606090" y="2139017"/>
            <a:ext cx="89798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iostream</a:t>
            </a:r>
            <a:r>
              <a:rPr lang="en-US" sz="2000" dirty="0" smtClean="0">
                <a:latin typeface="Courier New" panose="02070309020205020404" pitchFamily="49" charset="0"/>
                <a:cs typeface="Courier New" panose="02070309020205020404" pitchFamily="49" charset="0"/>
              </a:rPr>
              <a:t>&gt;</a:t>
            </a:r>
          </a:p>
          <a:p>
            <a:pPr marL="0" indent="0">
              <a:spcBef>
                <a:spcPts val="300"/>
              </a:spcBef>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&lt;algorithm</a:t>
            </a:r>
            <a:r>
              <a:rPr lang="en-US" sz="2000" dirty="0" smtClean="0">
                <a:latin typeface="Courier New" panose="02070309020205020404" pitchFamily="49" charset="0"/>
                <a:cs typeface="Courier New" panose="02070309020205020404" pitchFamily="49" charset="0"/>
              </a:rPr>
              <a:t>&gt;</a:t>
            </a:r>
          </a:p>
          <a:p>
            <a:pPr marL="0" indent="0">
              <a:spcBef>
                <a:spcPts val="300"/>
              </a:spcBef>
              <a:buNone/>
            </a:pP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&lt;vector</a:t>
            </a:r>
            <a:r>
              <a:rPr lang="en-US" sz="2000" dirty="0" smtClean="0">
                <a:latin typeface="Courier New" panose="02070309020205020404" pitchFamily="49" charset="0"/>
                <a:cs typeface="Courier New" panose="02070309020205020404" pitchFamily="49" charset="0"/>
              </a:rPr>
              <a:t>&gt;</a:t>
            </a:r>
          </a:p>
          <a:p>
            <a:pPr marL="0" indent="0">
              <a:spcBef>
                <a:spcPts val="300"/>
              </a:spcBef>
              <a:buNone/>
            </a:pPr>
            <a:r>
              <a:rPr lang="en-US" sz="2000" dirty="0" smtClean="0">
                <a:latin typeface="Courier New" panose="02070309020205020404" pitchFamily="49" charset="0"/>
                <a:cs typeface="Courier New" panose="02070309020205020404" pitchFamily="49" charset="0"/>
              </a:rPr>
              <a:t>using </a:t>
            </a:r>
            <a:r>
              <a:rPr lang="en-US" sz="2000" dirty="0">
                <a:latin typeface="Courier New" panose="02070309020205020404" pitchFamily="49" charset="0"/>
                <a:cs typeface="Courier New" panose="02070309020205020404" pitchFamily="49" charset="0"/>
              </a:rPr>
              <a:t>namespace </a:t>
            </a:r>
            <a:r>
              <a:rPr lang="en-US" sz="2000" dirty="0" err="1">
                <a:latin typeface="Courier New" panose="02070309020205020404" pitchFamily="49" charset="0"/>
                <a:cs typeface="Courier New" panose="02070309020205020404" pitchFamily="49" charset="0"/>
              </a:rPr>
              <a:t>std</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main() { </a:t>
            </a:r>
            <a:endParaRPr lang="en-US" sz="2000" dirty="0" smtClean="0">
              <a:latin typeface="Courier New" panose="02070309020205020404" pitchFamily="49" charset="0"/>
              <a:cs typeface="Courier New" panose="02070309020205020404" pitchFamily="49" charset="0"/>
            </a:endParaRPr>
          </a:p>
          <a:p>
            <a:pPr marL="0" indent="0">
              <a:spcBef>
                <a:spcPts val="300"/>
              </a:spcBef>
              <a:buNone/>
            </a:pPr>
            <a:r>
              <a:rPr lang="en-US" sz="2000" dirty="0" smtClean="0">
                <a:latin typeface="Courier New" panose="02070309020205020404" pitchFamily="49" charset="0"/>
                <a:cs typeface="Courier New" panose="02070309020205020404" pitchFamily="49" charset="0"/>
              </a:rPr>
              <a:t>   vector&lt;</a:t>
            </a:r>
            <a:r>
              <a:rPr lang="en-US" sz="2000" dirty="0" err="1" smtClean="0">
                <a:latin typeface="Courier New" panose="02070309020205020404" pitchFamily="49" charset="0"/>
                <a:cs typeface="Courier New" panose="02070309020205020404" pitchFamily="49" charset="0"/>
              </a:rPr>
              <a:t>int</a:t>
            </a:r>
            <a:r>
              <a:rPr lang="en-US" sz="2000" dirty="0" smtClean="0">
                <a:latin typeface="Courier New" panose="02070309020205020404" pitchFamily="49" charset="0"/>
                <a:cs typeface="Courier New" panose="02070309020205020404" pitchFamily="49" charset="0"/>
              </a:rPr>
              <a:t>&gt; v </a:t>
            </a:r>
            <a:r>
              <a:rPr lang="en-US" sz="2000" dirty="0">
                <a:latin typeface="Courier New" panose="02070309020205020404" pitchFamily="49" charset="0"/>
                <a:cs typeface="Courier New" panose="02070309020205020404" pitchFamily="49" charset="0"/>
              </a:rPr>
              <a:t>= {5, 3, 8, 1, 2}; </a:t>
            </a:r>
            <a:endParaRPr lang="en-US" sz="2000" dirty="0" smtClean="0">
              <a:latin typeface="Courier New" panose="02070309020205020404" pitchFamily="49" charset="0"/>
              <a:cs typeface="Courier New" panose="02070309020205020404" pitchFamily="49" charset="0"/>
            </a:endParaRP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sort(</a:t>
            </a:r>
            <a:r>
              <a:rPr lang="en-US" sz="2000" dirty="0" err="1">
                <a:latin typeface="Courier New" panose="02070309020205020404" pitchFamily="49" charset="0"/>
                <a:cs typeface="Courier New" panose="02070309020205020404" pitchFamily="49" charset="0"/>
              </a:rPr>
              <a:t>v.begin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v.end</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 v) { </a:t>
            </a:r>
            <a:endParaRPr lang="en-US" sz="2000" dirty="0" smtClean="0">
              <a:latin typeface="Courier New" panose="02070309020205020404" pitchFamily="49" charset="0"/>
              <a:cs typeface="Courier New" panose="02070309020205020404" pitchFamily="49" charset="0"/>
            </a:endParaRP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t>
            </a:r>
            <a:r>
              <a:rPr lang="en-US" sz="2000" dirty="0" err="1">
                <a:latin typeface="Courier New" panose="02070309020205020404" pitchFamily="49" charset="0"/>
                <a:cs typeface="Courier New" panose="02070309020205020404" pitchFamily="49" charset="0"/>
              </a:rPr>
              <a:t>num</a:t>
            </a:r>
            <a:r>
              <a:rPr lang="en-US" sz="2000" dirty="0">
                <a:latin typeface="Courier New" panose="02070309020205020404" pitchFamily="49" charset="0"/>
                <a:cs typeface="Courier New" panose="02070309020205020404" pitchFamily="49" charset="0"/>
              </a:rPr>
              <a:t> &lt;&lt; " </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return 0</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a:t>
            </a:r>
            <a:endParaRPr lang="en-US" sz="2000" dirty="0"/>
          </a:p>
        </p:txBody>
      </p:sp>
    </p:spTree>
    <p:extLst>
      <p:ext uri="{BB962C8B-B14F-4D97-AF65-F5344CB8AC3E}">
        <p14:creationId xmlns:p14="http://schemas.microsoft.com/office/powerpoint/2010/main" val="821368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300" y="204516"/>
            <a:ext cx="10515600" cy="1325563"/>
          </a:xfrm>
        </p:spPr>
        <p:txBody>
          <a:bodyPr/>
          <a:lstStyle/>
          <a:p>
            <a:r>
              <a:rPr lang="en-US" b="1" dirty="0" smtClean="0">
                <a:solidFill>
                  <a:srgbClr val="C00000"/>
                </a:solidFill>
              </a:rPr>
              <a:t>Iterators in STL (C++) </a:t>
            </a:r>
            <a:r>
              <a:rPr lang="en-US" b="1" dirty="0" err="1" smtClean="0">
                <a:solidFill>
                  <a:srgbClr val="C00000"/>
                </a:solidFill>
              </a:rPr>
              <a:t>Vectos</a:t>
            </a:r>
            <a:r>
              <a:rPr lang="en-US" b="1" dirty="0" smtClean="0">
                <a:solidFill>
                  <a:srgbClr val="C00000"/>
                </a:solidFill>
              </a:rPr>
              <a:t/>
            </a:r>
            <a:br>
              <a:rPr lang="en-US" b="1" dirty="0" smtClean="0">
                <a:solidFill>
                  <a:srgbClr val="C00000"/>
                </a:solidFill>
              </a:rPr>
            </a:br>
            <a:endParaRPr lang="en-US" b="1" dirty="0">
              <a:solidFill>
                <a:srgbClr val="C00000"/>
              </a:solidFill>
            </a:endParaRPr>
          </a:p>
        </p:txBody>
      </p:sp>
      <p:sp>
        <p:nvSpPr>
          <p:cNvPr id="3" name="Marcador de contenido 2"/>
          <p:cNvSpPr>
            <a:spLocks noGrp="1"/>
          </p:cNvSpPr>
          <p:nvPr>
            <p:ph idx="1"/>
          </p:nvPr>
        </p:nvSpPr>
        <p:spPr>
          <a:xfrm>
            <a:off x="729362" y="981008"/>
            <a:ext cx="10515600" cy="4351338"/>
          </a:xfrm>
        </p:spPr>
        <p:txBody>
          <a:bodyPr/>
          <a:lstStyle/>
          <a:p>
            <a:r>
              <a:rPr lang="en-US" dirty="0"/>
              <a:t>Used to navigate through elements of a </a:t>
            </a:r>
            <a:r>
              <a:rPr lang="en-US" dirty="0" smtClean="0"/>
              <a:t>container: </a:t>
            </a:r>
            <a:r>
              <a:rPr lang="en-US" dirty="0"/>
              <a:t>begin(), end(), </a:t>
            </a:r>
            <a:r>
              <a:rPr lang="en-US" dirty="0" err="1"/>
              <a:t>rbegin</a:t>
            </a:r>
            <a:r>
              <a:rPr lang="en-US" dirty="0"/>
              <a:t>(), rend()</a:t>
            </a:r>
            <a:endParaRPr lang="en-US" sz="2000" dirty="0">
              <a:latin typeface="Courier New" panose="02070309020205020404" pitchFamily="49" charset="0"/>
              <a:cs typeface="Courier New" panose="02070309020205020404" pitchFamily="49" charset="0"/>
            </a:endParaRPr>
          </a:p>
        </p:txBody>
      </p:sp>
      <p:sp>
        <p:nvSpPr>
          <p:cNvPr id="5" name="Marcador de contenido 2"/>
          <p:cNvSpPr txBox="1">
            <a:spLocks/>
          </p:cNvSpPr>
          <p:nvPr/>
        </p:nvSpPr>
        <p:spPr>
          <a:xfrm>
            <a:off x="419100" y="1960397"/>
            <a:ext cx="11353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iostream</a:t>
            </a:r>
            <a:r>
              <a:rPr lang="en-US" sz="2000" dirty="0">
                <a:latin typeface="Courier New" panose="02070309020205020404" pitchFamily="49" charset="0"/>
                <a:cs typeface="Courier New" panose="02070309020205020404" pitchFamily="49" charset="0"/>
              </a:rPr>
              <a:t>&gt;</a:t>
            </a:r>
          </a:p>
          <a:p>
            <a:pPr marL="0" indent="0">
              <a:spcBef>
                <a:spcPts val="300"/>
              </a:spcBef>
              <a:buNone/>
            </a:pPr>
            <a:r>
              <a:rPr lang="en-US" sz="2000" dirty="0">
                <a:latin typeface="Courier New" panose="02070309020205020404" pitchFamily="49" charset="0"/>
                <a:cs typeface="Courier New" panose="02070309020205020404" pitchFamily="49" charset="0"/>
              </a:rPr>
              <a:t>#include </a:t>
            </a:r>
            <a:r>
              <a:rPr lang="en-US" sz="2000" dirty="0" smtClean="0">
                <a:latin typeface="Courier New" panose="02070309020205020404" pitchFamily="49" charset="0"/>
                <a:cs typeface="Courier New" panose="02070309020205020404" pitchFamily="49" charset="0"/>
              </a:rPr>
              <a:t>&lt;vector&gt;</a:t>
            </a:r>
            <a:endParaRPr lang="en-US" sz="2000" dirty="0">
              <a:latin typeface="Courier New" panose="02070309020205020404" pitchFamily="49" charset="0"/>
              <a:cs typeface="Courier New" panose="02070309020205020404" pitchFamily="49" charset="0"/>
            </a:endParaRPr>
          </a:p>
          <a:p>
            <a:pPr marL="0" indent="0">
              <a:spcBef>
                <a:spcPts val="300"/>
              </a:spcBef>
              <a:buNone/>
            </a:pPr>
            <a:r>
              <a:rPr lang="en-US" sz="2000" dirty="0">
                <a:latin typeface="Courier New" panose="02070309020205020404" pitchFamily="49" charset="0"/>
                <a:cs typeface="Courier New" panose="02070309020205020404" pitchFamily="49" charset="0"/>
              </a:rPr>
              <a:t>using namespace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 {</a:t>
            </a:r>
          </a:p>
          <a:p>
            <a:pPr marL="0" indent="0">
              <a:spcBef>
                <a:spcPts val="300"/>
              </a:spcBef>
              <a:buNone/>
            </a:pPr>
            <a:r>
              <a:rPr lang="en-US" sz="2000" dirty="0" smtClean="0">
                <a:latin typeface="Courier New" panose="02070309020205020404" pitchFamily="49" charset="0"/>
                <a:cs typeface="Courier New" panose="02070309020205020404" pitchFamily="49" charset="0"/>
              </a:rPr>
              <a:t>   vector&lt;</a:t>
            </a:r>
            <a:r>
              <a:rPr lang="en-US" sz="2000" dirty="0" err="1" smtClean="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&gt; v = {5, 3, 8, 1, 2}; </a:t>
            </a:r>
          </a:p>
          <a:p>
            <a:pPr marL="0" indent="0">
              <a:spcBef>
                <a:spcPts val="300"/>
              </a:spcBef>
              <a:buNone/>
            </a:pPr>
            <a:r>
              <a:rPr lang="en-US" sz="2000" dirty="0" smtClean="0">
                <a:latin typeface="Courier New" panose="02070309020205020404" pitchFamily="49" charset="0"/>
                <a:cs typeface="Courier New" panose="02070309020205020404" pitchFamily="49" charset="0"/>
              </a:rPr>
              <a:t>   vector&lt;</a:t>
            </a:r>
            <a:r>
              <a:rPr lang="en-US" sz="2000" dirty="0" err="1" smtClean="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&gt;::iterator it</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for </a:t>
            </a:r>
            <a:r>
              <a:rPr lang="en-US" sz="2000" dirty="0">
                <a:latin typeface="Courier New" panose="02070309020205020404" pitchFamily="49" charset="0"/>
                <a:cs typeface="Courier New" panose="02070309020205020404" pitchFamily="49" charset="0"/>
              </a:rPr>
              <a:t>(it = </a:t>
            </a:r>
            <a:r>
              <a:rPr lang="en-US" sz="2000" dirty="0" err="1">
                <a:latin typeface="Courier New" panose="02070309020205020404" pitchFamily="49" charset="0"/>
                <a:cs typeface="Courier New" panose="02070309020205020404" pitchFamily="49" charset="0"/>
              </a:rPr>
              <a:t>v.begin</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it </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v.end</a:t>
            </a:r>
            <a:r>
              <a:rPr lang="en-US" sz="2000" dirty="0">
                <a:latin typeface="Courier New" panose="02070309020205020404" pitchFamily="49" charset="0"/>
                <a:cs typeface="Courier New" panose="02070309020205020404" pitchFamily="49" charset="0"/>
              </a:rPr>
              <a:t>(); ++it) </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cout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&lt;&lt; *it &lt;&lt; " </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endParaRPr lang="es-ES" sz="2000" dirty="0">
              <a:latin typeface="Courier New" panose="02070309020205020404" pitchFamily="49" charset="0"/>
              <a:cs typeface="Courier New" panose="02070309020205020404" pitchFamily="49" charset="0"/>
            </a:endParaRPr>
          </a:p>
          <a:p>
            <a:pPr marL="0" indent="0">
              <a:spcBef>
                <a:spcPts val="300"/>
              </a:spcBef>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0</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091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7300" y="204516"/>
            <a:ext cx="10515600" cy="1325563"/>
          </a:xfrm>
        </p:spPr>
        <p:txBody>
          <a:bodyPr/>
          <a:lstStyle/>
          <a:p>
            <a:r>
              <a:rPr lang="en-US" b="1" dirty="0" smtClean="0">
                <a:solidFill>
                  <a:srgbClr val="C00000"/>
                </a:solidFill>
              </a:rPr>
              <a:t>Iterators in STL (C++)</a:t>
            </a:r>
            <a:br>
              <a:rPr lang="en-US" b="1" dirty="0" smtClean="0">
                <a:solidFill>
                  <a:srgbClr val="C00000"/>
                </a:solidFill>
              </a:rPr>
            </a:br>
            <a:endParaRPr lang="en-US" b="1" dirty="0">
              <a:solidFill>
                <a:srgbClr val="C00000"/>
              </a:solidFill>
            </a:endParaRPr>
          </a:p>
        </p:txBody>
      </p:sp>
      <p:sp>
        <p:nvSpPr>
          <p:cNvPr id="3" name="Marcador de contenido 2"/>
          <p:cNvSpPr>
            <a:spLocks noGrp="1"/>
          </p:cNvSpPr>
          <p:nvPr>
            <p:ph idx="1"/>
          </p:nvPr>
        </p:nvSpPr>
        <p:spPr>
          <a:xfrm>
            <a:off x="729362" y="981008"/>
            <a:ext cx="10515600" cy="4351338"/>
          </a:xfrm>
        </p:spPr>
        <p:txBody>
          <a:bodyPr/>
          <a:lstStyle/>
          <a:p>
            <a:r>
              <a:rPr lang="en-US" dirty="0"/>
              <a:t>Used to navigate through elements of a </a:t>
            </a:r>
            <a:r>
              <a:rPr lang="en-US" dirty="0" smtClean="0"/>
              <a:t>container: </a:t>
            </a:r>
            <a:r>
              <a:rPr lang="en-US" dirty="0"/>
              <a:t>begin(), end(), </a:t>
            </a:r>
            <a:r>
              <a:rPr lang="en-US" dirty="0" err="1"/>
              <a:t>rbegin</a:t>
            </a:r>
            <a:r>
              <a:rPr lang="en-US" dirty="0"/>
              <a:t>(), rend()</a:t>
            </a:r>
            <a:endParaRPr lang="en-US" sz="2000" dirty="0">
              <a:latin typeface="Courier New" panose="02070309020205020404" pitchFamily="49" charset="0"/>
              <a:cs typeface="Courier New" panose="02070309020205020404" pitchFamily="49" charset="0"/>
            </a:endParaRPr>
          </a:p>
        </p:txBody>
      </p:sp>
      <p:sp>
        <p:nvSpPr>
          <p:cNvPr id="5" name="Marcador de contenido 2"/>
          <p:cNvSpPr txBox="1">
            <a:spLocks/>
          </p:cNvSpPr>
          <p:nvPr/>
        </p:nvSpPr>
        <p:spPr>
          <a:xfrm>
            <a:off x="419100" y="1960397"/>
            <a:ext cx="11353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300"/>
              </a:spcBef>
              <a:buNone/>
            </a:pP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iostream</a:t>
            </a:r>
            <a:r>
              <a:rPr lang="en-US" sz="2000" dirty="0">
                <a:latin typeface="Courier New" panose="02070309020205020404" pitchFamily="49" charset="0"/>
                <a:cs typeface="Courier New" panose="02070309020205020404" pitchFamily="49" charset="0"/>
              </a:rPr>
              <a:t>&gt;</a:t>
            </a:r>
          </a:p>
          <a:p>
            <a:pPr marL="0" indent="0">
              <a:spcBef>
                <a:spcPts val="300"/>
              </a:spcBef>
              <a:buNone/>
            </a:pPr>
            <a:r>
              <a:rPr lang="en-US" sz="2000" dirty="0">
                <a:latin typeface="Courier New" panose="02070309020205020404" pitchFamily="49" charset="0"/>
                <a:cs typeface="Courier New" panose="02070309020205020404" pitchFamily="49" charset="0"/>
              </a:rPr>
              <a:t>#include &lt;map&gt;</a:t>
            </a:r>
          </a:p>
          <a:p>
            <a:pPr marL="0" indent="0">
              <a:spcBef>
                <a:spcPts val="300"/>
              </a:spcBef>
              <a:buNone/>
            </a:pPr>
            <a:r>
              <a:rPr lang="en-US" sz="2000" dirty="0">
                <a:latin typeface="Courier New" panose="02070309020205020404" pitchFamily="49" charset="0"/>
                <a:cs typeface="Courier New" panose="02070309020205020404" pitchFamily="49" charset="0"/>
              </a:rPr>
              <a:t>using namespace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p>
          <a:p>
            <a:pPr marL="0" indent="0">
              <a:spcBef>
                <a:spcPts val="300"/>
              </a:spcBef>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 {</a:t>
            </a:r>
          </a:p>
          <a:p>
            <a:pPr marL="0" indent="0">
              <a:spcBef>
                <a:spcPts val="300"/>
              </a:spcBef>
              <a:buNone/>
            </a:pPr>
            <a:r>
              <a:rPr lang="en-US" sz="2000" dirty="0" smtClean="0">
                <a:latin typeface="Courier New" panose="02070309020205020404" pitchFamily="49" charset="0"/>
                <a:cs typeface="Courier New" panose="02070309020205020404" pitchFamily="49" charset="0"/>
              </a:rPr>
              <a:t>   map&lt;</a:t>
            </a:r>
            <a:r>
              <a:rPr lang="en-US" sz="2000" dirty="0" err="1" smtClean="0">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string</a:t>
            </a:r>
            <a:r>
              <a:rPr lang="en-US" sz="2000" dirty="0" smtClean="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m = {{1, "One"}, {2, "Two"}, {3, "Three</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for </a:t>
            </a:r>
            <a:r>
              <a:rPr lang="en-US" sz="2000" dirty="0">
                <a:latin typeface="Courier New" panose="02070309020205020404" pitchFamily="49" charset="0"/>
                <a:cs typeface="Courier New" panose="02070309020205020404" pitchFamily="49" charset="0"/>
              </a:rPr>
              <a:t>(auto it = </a:t>
            </a:r>
            <a:r>
              <a:rPr lang="en-US" sz="2000" dirty="0" err="1">
                <a:latin typeface="Courier New" panose="02070309020205020404" pitchFamily="49" charset="0"/>
                <a:cs typeface="Courier New" panose="02070309020205020404" pitchFamily="49" charset="0"/>
              </a:rPr>
              <a:t>m.begin</a:t>
            </a:r>
            <a:r>
              <a:rPr lang="en-US" sz="2000" dirty="0">
                <a:latin typeface="Courier New" panose="02070309020205020404" pitchFamily="49" charset="0"/>
                <a:cs typeface="Courier New" panose="02070309020205020404" pitchFamily="49" charset="0"/>
              </a:rPr>
              <a:t>(); it != </a:t>
            </a:r>
            <a:r>
              <a:rPr lang="en-US" sz="2000" dirty="0" err="1">
                <a:latin typeface="Courier New" panose="02070309020205020404" pitchFamily="49" charset="0"/>
                <a:cs typeface="Courier New" panose="02070309020205020404" pitchFamily="49" charset="0"/>
              </a:rPr>
              <a:t>m.end</a:t>
            </a:r>
            <a:r>
              <a:rPr lang="en-US" sz="2000" dirty="0">
                <a:latin typeface="Courier New" panose="02070309020205020404" pitchFamily="49" charset="0"/>
                <a:cs typeface="Courier New" panose="02070309020205020404" pitchFamily="49" charset="0"/>
              </a:rPr>
              <a:t>(); ++it) { </a:t>
            </a:r>
            <a:endParaRPr lang="en-US" sz="2000" dirty="0" smtClean="0">
              <a:latin typeface="Courier New" panose="02070309020205020404" pitchFamily="49" charset="0"/>
              <a:cs typeface="Courier New" panose="02070309020205020404" pitchFamily="49" charset="0"/>
            </a:endParaRPr>
          </a:p>
          <a:p>
            <a:pPr marL="0" indent="0">
              <a:spcBef>
                <a:spcPts val="300"/>
              </a:spcBef>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//auto automatically the type of iterator</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"Key: " &lt;&lt; it-&gt;first &lt;&lt; ", Value: " &lt;&lt; it-&gt;second &lt;&lt; </a:t>
            </a:r>
            <a:r>
              <a:rPr lang="en-US" sz="2000" dirty="0" err="1">
                <a:latin typeface="Courier New" panose="02070309020205020404" pitchFamily="49" charset="0"/>
                <a:cs typeface="Courier New" panose="02070309020205020404" pitchFamily="49" charset="0"/>
              </a:rPr>
              <a:t>endl</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   }</a:t>
            </a:r>
          </a:p>
          <a:p>
            <a:pPr marL="0" indent="0">
              <a:spcBef>
                <a:spcPts val="300"/>
              </a:spcBef>
              <a:buNone/>
            </a:pPr>
            <a:r>
              <a:rPr lang="en-US" sz="2000" dirty="0" smtClean="0">
                <a:latin typeface="Courier New" panose="02070309020205020404" pitchFamily="49" charset="0"/>
                <a:cs typeface="Courier New" panose="02070309020205020404" pitchFamily="49" charset="0"/>
              </a:rPr>
              <a:t>   return </a:t>
            </a:r>
            <a:r>
              <a:rPr lang="en-US" sz="2000" dirty="0">
                <a:latin typeface="Courier New" panose="02070309020205020404" pitchFamily="49" charset="0"/>
                <a:cs typeface="Courier New" panose="02070309020205020404" pitchFamily="49" charset="0"/>
              </a:rPr>
              <a:t>0</a:t>
            </a:r>
            <a:r>
              <a:rPr lang="en-US" sz="2000" dirty="0" smtClean="0">
                <a:latin typeface="Courier New" panose="02070309020205020404" pitchFamily="49" charset="0"/>
                <a:cs typeface="Courier New" panose="02070309020205020404" pitchFamily="49" charset="0"/>
              </a:rPr>
              <a:t>;</a:t>
            </a:r>
          </a:p>
          <a:p>
            <a:pPr marL="0" indent="0">
              <a:spcBef>
                <a:spcPts val="300"/>
              </a:spcBef>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212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34116"/>
          </a:xfrm>
        </p:spPr>
        <p:txBody>
          <a:bodyPr>
            <a:normAutofit fontScale="90000"/>
          </a:bodyPr>
          <a:lstStyle/>
          <a:p>
            <a:r>
              <a:rPr lang="en-US" b="1" dirty="0">
                <a:solidFill>
                  <a:srgbClr val="C00000"/>
                </a:solidFill>
              </a:rPr>
              <a:t>Java Collections Framework</a:t>
            </a:r>
          </a:p>
        </p:txBody>
      </p:sp>
      <p:sp>
        <p:nvSpPr>
          <p:cNvPr id="3" name="Marcador de contenido 2"/>
          <p:cNvSpPr>
            <a:spLocks noGrp="1"/>
          </p:cNvSpPr>
          <p:nvPr>
            <p:ph idx="1"/>
          </p:nvPr>
        </p:nvSpPr>
        <p:spPr>
          <a:xfrm>
            <a:off x="677944" y="1156321"/>
            <a:ext cx="10515600" cy="4351338"/>
          </a:xfrm>
        </p:spPr>
        <p:txBody>
          <a:bodyPr/>
          <a:lstStyle/>
          <a:p>
            <a:r>
              <a:rPr lang="en-US"/>
              <a:t>Generics are heavily used in Java’s Collections Framework.</a:t>
            </a:r>
          </a:p>
          <a:p>
            <a:endParaRPr lang="en-US"/>
          </a:p>
        </p:txBody>
      </p:sp>
      <p:sp>
        <p:nvSpPr>
          <p:cNvPr id="4" name="Marcador de contenido 2"/>
          <p:cNvSpPr txBox="1">
            <a:spLocks/>
          </p:cNvSpPr>
          <p:nvPr/>
        </p:nvSpPr>
        <p:spPr>
          <a:xfrm>
            <a:off x="1342140" y="1752518"/>
            <a:ext cx="897981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import java.util.ArrayList;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public class Main {</a:t>
            </a:r>
          </a:p>
          <a:p>
            <a:pPr marL="0" indent="0">
              <a:buNone/>
            </a:pPr>
            <a:r>
              <a:rPr lang="en-US" sz="1600">
                <a:latin typeface="Courier New" panose="02070309020205020404" pitchFamily="49" charset="0"/>
                <a:cs typeface="Courier New" panose="02070309020205020404" pitchFamily="49" charset="0"/>
              </a:rPr>
              <a:t>    public static void main(String[] args) {</a:t>
            </a:r>
          </a:p>
          <a:p>
            <a:pPr marL="0" indent="0">
              <a:buNone/>
            </a:pPr>
            <a:r>
              <a:rPr lang="en-US" sz="1600">
                <a:latin typeface="Courier New" panose="02070309020205020404" pitchFamily="49" charset="0"/>
                <a:cs typeface="Courier New" panose="02070309020205020404" pitchFamily="49" charset="0"/>
              </a:rPr>
              <a:t>        ArrayList&lt;String&gt; list = new ArrayList&lt;&gt;();</a:t>
            </a:r>
          </a:p>
          <a:p>
            <a:pPr marL="0" indent="0">
              <a:buNone/>
            </a:pPr>
            <a:r>
              <a:rPr lang="en-US" sz="1600">
                <a:latin typeface="Courier New" panose="02070309020205020404" pitchFamily="49" charset="0"/>
                <a:cs typeface="Courier New" panose="02070309020205020404" pitchFamily="49" charset="0"/>
              </a:rPr>
              <a:t>        list.add("Generics");</a:t>
            </a:r>
          </a:p>
          <a:p>
            <a:pPr marL="0" indent="0">
              <a:buNone/>
            </a:pPr>
            <a:r>
              <a:rPr lang="en-US" sz="1600">
                <a:latin typeface="Courier New" panose="02070309020205020404" pitchFamily="49" charset="0"/>
                <a:cs typeface="Courier New" panose="02070309020205020404" pitchFamily="49" charset="0"/>
              </a:rPr>
              <a:t>        list.add("in");</a:t>
            </a:r>
          </a:p>
          <a:p>
            <a:pPr marL="0" indent="0">
              <a:buNone/>
            </a:pPr>
            <a:r>
              <a:rPr lang="en-US" sz="1600">
                <a:latin typeface="Courier New" panose="02070309020205020404" pitchFamily="49" charset="0"/>
                <a:cs typeface="Courier New" panose="02070309020205020404" pitchFamily="49" charset="0"/>
              </a:rPr>
              <a:t>        list.add("Java");</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for (String s : list) {</a:t>
            </a:r>
          </a:p>
          <a:p>
            <a:pPr marL="0" indent="0">
              <a:buNone/>
            </a:pPr>
            <a:r>
              <a:rPr lang="en-US" sz="1600">
                <a:latin typeface="Courier New" panose="02070309020205020404" pitchFamily="49" charset="0"/>
                <a:cs typeface="Courier New" panose="02070309020205020404" pitchFamily="49" charset="0"/>
              </a:rPr>
              <a:t>            System.out.println(s);</a:t>
            </a:r>
          </a:p>
          <a:p>
            <a:pPr marL="0" indent="0">
              <a:buNone/>
            </a:pP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Tree>
    <p:extLst>
      <p:ext uri="{BB962C8B-B14F-4D97-AF65-F5344CB8AC3E}">
        <p14:creationId xmlns:p14="http://schemas.microsoft.com/office/powerpoint/2010/main" val="67260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solidFill>
                  <a:srgbClr val="C00000"/>
                </a:solidFill>
              </a:rPr>
              <a:t>Templates  from C++ Perspective</a:t>
            </a:r>
          </a:p>
        </p:txBody>
      </p:sp>
      <p:sp>
        <p:nvSpPr>
          <p:cNvPr id="3" name="Marcador de contenido 2"/>
          <p:cNvSpPr>
            <a:spLocks noGrp="1"/>
          </p:cNvSpPr>
          <p:nvPr>
            <p:ph idx="1"/>
          </p:nvPr>
        </p:nvSpPr>
        <p:spPr>
          <a:xfrm>
            <a:off x="348007" y="1561674"/>
            <a:ext cx="10515600" cy="4351338"/>
          </a:xfrm>
        </p:spPr>
        <p:txBody>
          <a:bodyPr>
            <a:normAutofit/>
          </a:bodyPr>
          <a:lstStyle/>
          <a:p>
            <a:r>
              <a:rPr lang="en-US" dirty="0"/>
              <a:t>Templates in C++ allow functions and classes to operate with generic types. </a:t>
            </a:r>
          </a:p>
          <a:p>
            <a:r>
              <a:rPr lang="en-US" dirty="0"/>
              <a:t>This enables the programmer to write a single function or class to work with any data type.</a:t>
            </a:r>
          </a:p>
          <a:p>
            <a:r>
              <a:rPr lang="en-US" dirty="0"/>
              <a:t>It also allows to make code more efficient sometimes</a:t>
            </a:r>
          </a:p>
        </p:txBody>
      </p:sp>
    </p:spTree>
    <p:extLst>
      <p:ext uri="{BB962C8B-B14F-4D97-AF65-F5344CB8AC3E}">
        <p14:creationId xmlns:p14="http://schemas.microsoft.com/office/powerpoint/2010/main" val="267408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FEF380F8-6B3F-BB32-ABBD-B23146A480DB}"/>
              </a:ext>
            </a:extLst>
          </p:cNvPr>
          <p:cNvSpPr>
            <a:spLocks noGrp="1"/>
          </p:cNvSpPr>
          <p:nvPr>
            <p:ph type="sldNum" sz="quarter" idx="12"/>
          </p:nvPr>
        </p:nvSpPr>
        <p:spPr/>
        <p:txBody>
          <a:bodyPr/>
          <a:lstStyle/>
          <a:p>
            <a:fld id="{DB44A340-566D-47DA-A595-216642B618F2}" type="slidenum">
              <a:rPr lang="en-US" altLang="es-CL"/>
              <a:pPr/>
              <a:t>30</a:t>
            </a:fld>
            <a:endParaRPr lang="en-US" altLang="es-CL"/>
          </a:p>
        </p:txBody>
      </p:sp>
      <p:sp>
        <p:nvSpPr>
          <p:cNvPr id="524290" name="Rectangle 2">
            <a:extLst>
              <a:ext uri="{FF2B5EF4-FFF2-40B4-BE49-F238E27FC236}">
                <a16:creationId xmlns:a16="http://schemas.microsoft.com/office/drawing/2014/main" id="{1BE41DB7-A332-AA94-CD7C-9860A11ECCA5}"/>
              </a:ext>
            </a:extLst>
          </p:cNvPr>
          <p:cNvSpPr>
            <a:spLocks noGrp="1" noChangeArrowheads="1"/>
          </p:cNvSpPr>
          <p:nvPr>
            <p:ph type="title"/>
          </p:nvPr>
        </p:nvSpPr>
        <p:spPr/>
        <p:txBody>
          <a:bodyPr/>
          <a:lstStyle/>
          <a:p>
            <a:r>
              <a:rPr lang="en-US" altLang="es-CL" sz="3600" b="1" dirty="0" smtClean="0">
                <a:solidFill>
                  <a:srgbClr val="C00000"/>
                </a:solidFill>
              </a:rPr>
              <a:t>Collections in Java (implementing Generic programming)</a:t>
            </a:r>
            <a:endParaRPr lang="en-US" altLang="es-CL" sz="3600" b="1" dirty="0">
              <a:solidFill>
                <a:srgbClr val="C00000"/>
              </a:solidFill>
            </a:endParaRPr>
          </a:p>
        </p:txBody>
      </p:sp>
      <p:sp>
        <p:nvSpPr>
          <p:cNvPr id="524291" name="Rectangle 3">
            <a:extLst>
              <a:ext uri="{FF2B5EF4-FFF2-40B4-BE49-F238E27FC236}">
                <a16:creationId xmlns:a16="http://schemas.microsoft.com/office/drawing/2014/main" id="{58552873-32B0-DBF8-2071-543862FEA818}"/>
              </a:ext>
            </a:extLst>
          </p:cNvPr>
          <p:cNvSpPr>
            <a:spLocks noGrp="1" noChangeArrowheads="1"/>
          </p:cNvSpPr>
          <p:nvPr>
            <p:ph type="body" idx="1"/>
          </p:nvPr>
        </p:nvSpPr>
        <p:spPr/>
        <p:txBody>
          <a:bodyPr/>
          <a:lstStyle/>
          <a:p>
            <a:r>
              <a:rPr lang="en-AE" noProof="0" dirty="0"/>
              <a:t>Java provides a framework of collections in </a:t>
            </a:r>
            <a:r>
              <a:rPr lang="en-AE" noProof="0" dirty="0" err="1">
                <a:solidFill>
                  <a:schemeClr val="hlink"/>
                </a:solidFill>
                <a:effectLst>
                  <a:outerShdw blurRad="38100" dist="38100" dir="2700000" algn="tl">
                    <a:srgbClr val="C0C0C0"/>
                  </a:outerShdw>
                </a:effectLst>
              </a:rPr>
              <a:t>java.util</a:t>
            </a:r>
            <a:r>
              <a:rPr lang="en-AE" noProof="0" dirty="0"/>
              <a:t>, which contains:</a:t>
            </a:r>
          </a:p>
          <a:p>
            <a:pPr lvl="1"/>
            <a:r>
              <a:rPr lang="en-AE" noProof="0" dirty="0"/>
              <a:t>Interfaces: abstract data types which represent collections </a:t>
            </a:r>
            <a:r>
              <a:rPr lang="en-AE" noProof="0" dirty="0" err="1"/>
              <a:t>fd</a:t>
            </a:r>
            <a:r>
              <a:rPr lang="en-AE" noProof="0" dirty="0"/>
              <a:t> data</a:t>
            </a:r>
          </a:p>
          <a:p>
            <a:pPr lvl="1"/>
            <a:r>
              <a:rPr lang="en-AE" noProof="0" dirty="0"/>
              <a:t>Implementations: concrete implementations of the interfaces</a:t>
            </a:r>
          </a:p>
          <a:p>
            <a:pPr lvl="1"/>
            <a:r>
              <a:rPr lang="en-AE" noProof="0" dirty="0"/>
              <a:t>Algorithms: methods performing useful calculations like searching and sorting.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4C2ECEE-E529-0E13-1097-FCA32BF2BCE3}"/>
              </a:ext>
            </a:extLst>
          </p:cNvPr>
          <p:cNvSpPr>
            <a:spLocks noGrp="1"/>
          </p:cNvSpPr>
          <p:nvPr>
            <p:ph type="sldNum" sz="quarter" idx="12"/>
          </p:nvPr>
        </p:nvSpPr>
        <p:spPr/>
        <p:txBody>
          <a:bodyPr/>
          <a:lstStyle/>
          <a:p>
            <a:fld id="{D15C4494-838D-424C-A3E9-1A1D3E3269F7}" type="slidenum">
              <a:rPr lang="en-US" altLang="es-CL"/>
              <a:pPr/>
              <a:t>31</a:t>
            </a:fld>
            <a:endParaRPr lang="en-US" altLang="es-CL"/>
          </a:p>
        </p:txBody>
      </p:sp>
      <p:sp>
        <p:nvSpPr>
          <p:cNvPr id="442370" name="Rectangle 2">
            <a:extLst>
              <a:ext uri="{FF2B5EF4-FFF2-40B4-BE49-F238E27FC236}">
                <a16:creationId xmlns:a16="http://schemas.microsoft.com/office/drawing/2014/main" id="{1831F89C-33EF-9147-C0F9-31A29BA66D9B}"/>
              </a:ext>
            </a:extLst>
          </p:cNvPr>
          <p:cNvSpPr>
            <a:spLocks noGrp="1" noChangeArrowheads="1"/>
          </p:cNvSpPr>
          <p:nvPr>
            <p:ph type="title"/>
          </p:nvPr>
        </p:nvSpPr>
        <p:spPr>
          <a:xfrm>
            <a:off x="449093" y="155473"/>
            <a:ext cx="10515600" cy="1325563"/>
          </a:xfrm>
        </p:spPr>
        <p:txBody>
          <a:bodyPr>
            <a:normAutofit/>
          </a:bodyPr>
          <a:lstStyle/>
          <a:p>
            <a:r>
              <a:rPr lang="en-US" altLang="es-CL" sz="3600" b="1" dirty="0">
                <a:solidFill>
                  <a:srgbClr val="C00000"/>
                </a:solidFill>
              </a:rPr>
              <a:t>Interfaces</a:t>
            </a:r>
          </a:p>
        </p:txBody>
      </p:sp>
      <p:sp>
        <p:nvSpPr>
          <p:cNvPr id="442373" name="Rectangle 5">
            <a:extLst>
              <a:ext uri="{FF2B5EF4-FFF2-40B4-BE49-F238E27FC236}">
                <a16:creationId xmlns:a16="http://schemas.microsoft.com/office/drawing/2014/main" id="{91AAC990-B5F6-2C12-3142-61C93DE4EDA4}"/>
              </a:ext>
            </a:extLst>
          </p:cNvPr>
          <p:cNvSpPr>
            <a:spLocks noGrp="1" noChangeArrowheads="1"/>
          </p:cNvSpPr>
          <p:nvPr>
            <p:ph type="body" idx="1"/>
          </p:nvPr>
        </p:nvSpPr>
        <p:spPr>
          <a:xfrm>
            <a:off x="330741" y="1522548"/>
            <a:ext cx="11420272" cy="2857500"/>
          </a:xfrm>
        </p:spPr>
        <p:txBody>
          <a:bodyPr>
            <a:normAutofit/>
          </a:bodyPr>
          <a:lstStyle/>
          <a:p>
            <a:r>
              <a:rPr lang="en-US" altLang="es-CL" sz="3200" dirty="0"/>
              <a:t>The Java collection framework is based on two interfaces at the root of the </a:t>
            </a:r>
            <a:r>
              <a:rPr lang="en-US" altLang="es-CL" sz="3200" dirty="0" smtClean="0"/>
              <a:t>hierarchy Collection</a:t>
            </a:r>
            <a:r>
              <a:rPr lang="en-US" altLang="es-CL" sz="3200" dirty="0"/>
              <a:t>: </a:t>
            </a:r>
          </a:p>
          <a:p>
            <a:pPr lvl="1"/>
            <a:r>
              <a:rPr lang="en-US" altLang="es-CL" sz="2800" dirty="0"/>
              <a:t>Collection; allows adding elements to the collection and then traversing them</a:t>
            </a:r>
          </a:p>
          <a:p>
            <a:pPr lvl="1"/>
            <a:r>
              <a:rPr lang="en-US" altLang="es-CL" sz="2800" dirty="0"/>
              <a:t>Map: object that associates keys and values ​​; allows associating objects to keys, and subsequently obtaining the objects from their keys</a:t>
            </a:r>
            <a:endParaRPr lang="en-US" altLang="es-CL" sz="2000" i="1" dirty="0"/>
          </a:p>
        </p:txBody>
      </p:sp>
      <p:pic>
        <p:nvPicPr>
          <p:cNvPr id="442374" name="Picture 6">
            <a:extLst>
              <a:ext uri="{FF2B5EF4-FFF2-40B4-BE49-F238E27FC236}">
                <a16:creationId xmlns:a16="http://schemas.microsoft.com/office/drawing/2014/main" id="{BD79B765-9D37-78D8-AD93-4125D8B21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586" y="4380048"/>
            <a:ext cx="706120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FA214A2-912E-D14B-A17D-F90529F338AC}"/>
              </a:ext>
            </a:extLst>
          </p:cNvPr>
          <p:cNvSpPr>
            <a:spLocks noGrp="1"/>
          </p:cNvSpPr>
          <p:nvPr>
            <p:ph type="sldNum" sz="quarter" idx="12"/>
          </p:nvPr>
        </p:nvSpPr>
        <p:spPr/>
        <p:txBody>
          <a:bodyPr/>
          <a:lstStyle/>
          <a:p>
            <a:fld id="{CC60AECE-D72D-4506-A018-74AB669E9DF3}" type="slidenum">
              <a:rPr lang="en-US" altLang="es-CL"/>
              <a:pPr/>
              <a:t>32</a:t>
            </a:fld>
            <a:endParaRPr lang="en-US" altLang="es-CL"/>
          </a:p>
        </p:txBody>
      </p:sp>
      <p:sp>
        <p:nvSpPr>
          <p:cNvPr id="533506" name="Rectangle 2">
            <a:extLst>
              <a:ext uri="{FF2B5EF4-FFF2-40B4-BE49-F238E27FC236}">
                <a16:creationId xmlns:a16="http://schemas.microsoft.com/office/drawing/2014/main" id="{B448C2BC-F3F6-E6CF-CA7D-DBEFBDB8DF8B}"/>
              </a:ext>
            </a:extLst>
          </p:cNvPr>
          <p:cNvSpPr>
            <a:spLocks noGrp="1" noChangeArrowheads="1"/>
          </p:cNvSpPr>
          <p:nvPr>
            <p:ph type="title"/>
          </p:nvPr>
        </p:nvSpPr>
        <p:spPr>
          <a:xfrm>
            <a:off x="935477" y="0"/>
            <a:ext cx="10515600" cy="1325563"/>
          </a:xfrm>
        </p:spPr>
        <p:txBody>
          <a:bodyPr/>
          <a:lstStyle/>
          <a:p>
            <a:r>
              <a:rPr lang="es-CL" altLang="es-CL" sz="3600" b="1" dirty="0" err="1">
                <a:solidFill>
                  <a:srgbClr val="C00000"/>
                </a:solidFill>
              </a:rPr>
              <a:t>Implementations</a:t>
            </a:r>
            <a:r>
              <a:rPr lang="es-CL" altLang="es-CL" sz="3600" b="1" dirty="0">
                <a:solidFill>
                  <a:srgbClr val="C00000"/>
                </a:solidFill>
              </a:rPr>
              <a:t> </a:t>
            </a:r>
            <a:r>
              <a:rPr lang="es-CL" altLang="es-CL" sz="3600" b="1" dirty="0" err="1">
                <a:solidFill>
                  <a:srgbClr val="C00000"/>
                </a:solidFill>
              </a:rPr>
              <a:t>of</a:t>
            </a:r>
            <a:r>
              <a:rPr lang="es-CL" altLang="es-CL" sz="3600" b="1" dirty="0">
                <a:solidFill>
                  <a:srgbClr val="C00000"/>
                </a:solidFill>
              </a:rPr>
              <a:t> </a:t>
            </a:r>
            <a:r>
              <a:rPr lang="es-CL" altLang="es-CL" sz="3600" b="1" dirty="0" err="1">
                <a:solidFill>
                  <a:srgbClr val="C00000"/>
                </a:solidFill>
              </a:rPr>
              <a:t>collections</a:t>
            </a:r>
            <a:endParaRPr lang="en-US" altLang="es-CL" sz="3600" b="1" dirty="0">
              <a:solidFill>
                <a:srgbClr val="C00000"/>
              </a:solidFill>
            </a:endParaRPr>
          </a:p>
        </p:txBody>
      </p:sp>
      <p:graphicFrame>
        <p:nvGraphicFramePr>
          <p:cNvPr id="533508" name="Object 4">
            <a:extLst>
              <a:ext uri="{FF2B5EF4-FFF2-40B4-BE49-F238E27FC236}">
                <a16:creationId xmlns:a16="http://schemas.microsoft.com/office/drawing/2014/main" id="{55243857-2ECF-AD18-A373-0CA6C7D01D92}"/>
              </a:ext>
            </a:extLst>
          </p:cNvPr>
          <p:cNvGraphicFramePr>
            <a:graphicFrameLocks noChangeAspect="1"/>
          </p:cNvGraphicFramePr>
          <p:nvPr>
            <p:extLst>
              <p:ext uri="{D42A27DB-BD31-4B8C-83A1-F6EECF244321}">
                <p14:modId xmlns:p14="http://schemas.microsoft.com/office/powerpoint/2010/main" val="950778945"/>
              </p:ext>
            </p:extLst>
          </p:nvPr>
        </p:nvGraphicFramePr>
        <p:xfrm>
          <a:off x="1199847" y="1539875"/>
          <a:ext cx="7327900" cy="5181600"/>
        </p:xfrm>
        <a:graphic>
          <a:graphicData uri="http://schemas.openxmlformats.org/presentationml/2006/ole">
            <mc:AlternateContent xmlns:mc="http://schemas.openxmlformats.org/markup-compatibility/2006">
              <mc:Choice xmlns:v="urn:schemas-microsoft-com:vml" Requires="v">
                <p:oleObj spid="_x0000_s1031" name="Imagen de mapa de bits" r:id="rId3" imgW="5266667" imgH="3723810" progId="Paint.Picture">
                  <p:embed/>
                </p:oleObj>
              </mc:Choice>
              <mc:Fallback>
                <p:oleObj name="Imagen de mapa de bits" r:id="rId3" imgW="5266667" imgH="3723810" progId="Paint.Picture">
                  <p:embed/>
                  <p:pic>
                    <p:nvPicPr>
                      <p:cNvPr id="533508" name="Object 4">
                        <a:extLst>
                          <a:ext uri="{FF2B5EF4-FFF2-40B4-BE49-F238E27FC236}">
                            <a16:creationId xmlns:a16="http://schemas.microsoft.com/office/drawing/2014/main" id="{55243857-2ECF-AD18-A373-0CA6C7D01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847" y="1539875"/>
                        <a:ext cx="73279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4B5A58A-731A-5F4B-6E57-0AEEFAA360B3}"/>
              </a:ext>
            </a:extLst>
          </p:cNvPr>
          <p:cNvSpPr>
            <a:spLocks noGrp="1"/>
          </p:cNvSpPr>
          <p:nvPr>
            <p:ph type="sldNum" sz="quarter" idx="12"/>
          </p:nvPr>
        </p:nvSpPr>
        <p:spPr/>
        <p:txBody>
          <a:bodyPr/>
          <a:lstStyle/>
          <a:p>
            <a:fld id="{0B8E2825-D545-42B1-BDF1-E208F48BF08C}" type="slidenum">
              <a:rPr lang="en-US" altLang="es-CL"/>
              <a:pPr/>
              <a:t>33</a:t>
            </a:fld>
            <a:endParaRPr lang="en-US" altLang="es-CL"/>
          </a:p>
        </p:txBody>
      </p:sp>
      <p:sp>
        <p:nvSpPr>
          <p:cNvPr id="528386" name="Rectangle 2">
            <a:extLst>
              <a:ext uri="{FF2B5EF4-FFF2-40B4-BE49-F238E27FC236}">
                <a16:creationId xmlns:a16="http://schemas.microsoft.com/office/drawing/2014/main" id="{73F98178-4DCD-E6E5-6B72-0992B69C1A60}"/>
              </a:ext>
            </a:extLst>
          </p:cNvPr>
          <p:cNvSpPr>
            <a:spLocks noGrp="1" noChangeArrowheads="1"/>
          </p:cNvSpPr>
          <p:nvPr>
            <p:ph type="title"/>
          </p:nvPr>
        </p:nvSpPr>
        <p:spPr/>
        <p:txBody>
          <a:bodyPr/>
          <a:lstStyle/>
          <a:p>
            <a:r>
              <a:rPr lang="es-CL" altLang="es-CL" sz="3600" b="1" dirty="0" err="1">
                <a:solidFill>
                  <a:srgbClr val="C00000"/>
                </a:solidFill>
              </a:rPr>
              <a:t>Lists</a:t>
            </a:r>
            <a:endParaRPr lang="en-US" altLang="es-CL" sz="3600" b="1" dirty="0">
              <a:solidFill>
                <a:srgbClr val="C00000"/>
              </a:solidFill>
            </a:endParaRPr>
          </a:p>
        </p:txBody>
      </p:sp>
      <p:sp>
        <p:nvSpPr>
          <p:cNvPr id="528387" name="Rectangle 3">
            <a:extLst>
              <a:ext uri="{FF2B5EF4-FFF2-40B4-BE49-F238E27FC236}">
                <a16:creationId xmlns:a16="http://schemas.microsoft.com/office/drawing/2014/main" id="{834B395D-6C0B-A479-6B3F-5181E2BD9812}"/>
              </a:ext>
            </a:extLst>
          </p:cNvPr>
          <p:cNvSpPr>
            <a:spLocks noGrp="1" noChangeArrowheads="1"/>
          </p:cNvSpPr>
          <p:nvPr>
            <p:ph type="body" idx="1"/>
          </p:nvPr>
        </p:nvSpPr>
        <p:spPr>
          <a:xfrm>
            <a:off x="488003" y="1504612"/>
            <a:ext cx="11185187" cy="4351338"/>
          </a:xfrm>
        </p:spPr>
        <p:txBody>
          <a:bodyPr>
            <a:normAutofit lnSpcReduction="10000"/>
          </a:bodyPr>
          <a:lstStyle/>
          <a:p>
            <a:r>
              <a:rPr lang="es-CL" altLang="es-CL" sz="3200" dirty="0" err="1"/>
              <a:t>Lists</a:t>
            </a:r>
            <a:r>
              <a:rPr lang="es-CL" altLang="es-CL" sz="3200" dirty="0"/>
              <a:t> v/s </a:t>
            </a:r>
            <a:r>
              <a:rPr lang="es-CL" altLang="es-CL" sz="3200" dirty="0" err="1"/>
              <a:t>arrays</a:t>
            </a:r>
            <a:r>
              <a:rPr lang="es-CL" altLang="es-CL" sz="3200" dirty="0"/>
              <a:t>:</a:t>
            </a:r>
          </a:p>
          <a:p>
            <a:pPr lvl="1"/>
            <a:r>
              <a:rPr lang="es-CL" altLang="es-CL" sz="2800" dirty="0" err="1"/>
              <a:t>lists</a:t>
            </a:r>
            <a:r>
              <a:rPr lang="es-CL" altLang="es-CL" sz="2800" dirty="0"/>
              <a:t> can </a:t>
            </a:r>
            <a:r>
              <a:rPr lang="es-CL" altLang="es-CL" sz="2800" dirty="0" err="1"/>
              <a:t>grow</a:t>
            </a:r>
            <a:r>
              <a:rPr lang="es-CL" altLang="es-CL" sz="2800" dirty="0"/>
              <a:t> </a:t>
            </a:r>
            <a:r>
              <a:rPr lang="es-CL" altLang="es-CL" sz="2800" dirty="0" err="1"/>
              <a:t>or</a:t>
            </a:r>
            <a:r>
              <a:rPr lang="es-CL" altLang="es-CL" sz="2800" dirty="0"/>
              <a:t> </a:t>
            </a:r>
            <a:r>
              <a:rPr lang="es-CL" altLang="es-CL" sz="2800" dirty="0" err="1"/>
              <a:t>shrink</a:t>
            </a:r>
            <a:r>
              <a:rPr lang="es-CL" altLang="es-CL" sz="2800" dirty="0"/>
              <a:t> </a:t>
            </a:r>
            <a:r>
              <a:rPr lang="es-CL" altLang="es-CL" sz="2800" dirty="0" err="1"/>
              <a:t>dynamically</a:t>
            </a:r>
            <a:endParaRPr lang="es-CL" altLang="es-CL" sz="2800" dirty="0"/>
          </a:p>
          <a:p>
            <a:pPr lvl="1"/>
            <a:r>
              <a:rPr lang="es-CL" altLang="es-CL" sz="2800" dirty="0" err="1"/>
              <a:t>The</a:t>
            </a:r>
            <a:r>
              <a:rPr lang="es-CL" altLang="es-CL" sz="2800" dirty="0"/>
              <a:t> </a:t>
            </a:r>
            <a:r>
              <a:rPr lang="es-CL" altLang="es-CL" sz="2800" dirty="0" err="1"/>
              <a:t>framework</a:t>
            </a:r>
            <a:r>
              <a:rPr lang="es-CL" altLang="es-CL" sz="2800" dirty="0"/>
              <a:t> </a:t>
            </a:r>
            <a:r>
              <a:rPr lang="es-CL" altLang="es-CL" sz="2800" dirty="0" err="1"/>
              <a:t>of</a:t>
            </a:r>
            <a:r>
              <a:rPr lang="es-CL" altLang="es-CL" sz="2800" dirty="0"/>
              <a:t> </a:t>
            </a:r>
            <a:r>
              <a:rPr lang="es-CL" altLang="es-CL" sz="2800" dirty="0" err="1"/>
              <a:t>colections</a:t>
            </a:r>
            <a:r>
              <a:rPr lang="es-CL" altLang="es-CL" sz="2800" dirty="0"/>
              <a:t> </a:t>
            </a:r>
            <a:r>
              <a:rPr lang="es-CL" altLang="es-CL" sz="2800" dirty="0" err="1"/>
              <a:t>provides</a:t>
            </a:r>
            <a:r>
              <a:rPr lang="es-CL" altLang="es-CL" sz="2800" dirty="0"/>
              <a:t> </a:t>
            </a:r>
            <a:r>
              <a:rPr lang="es-CL" altLang="es-CL" sz="2800" dirty="0" err="1"/>
              <a:t>various</a:t>
            </a:r>
            <a:r>
              <a:rPr lang="es-CL" altLang="es-CL" sz="2800" dirty="0"/>
              <a:t> </a:t>
            </a:r>
            <a:r>
              <a:rPr lang="es-CL" altLang="es-CL" sz="2800" dirty="0" err="1"/>
              <a:t>useful</a:t>
            </a:r>
            <a:r>
              <a:rPr lang="es-CL" altLang="es-CL" sz="2800" dirty="0"/>
              <a:t> </a:t>
            </a:r>
            <a:r>
              <a:rPr lang="es-CL" altLang="es-CL" sz="2800" dirty="0" err="1"/>
              <a:t>methods</a:t>
            </a:r>
            <a:r>
              <a:rPr lang="es-CL" altLang="es-CL" sz="2800" dirty="0"/>
              <a:t>: </a:t>
            </a:r>
            <a:r>
              <a:rPr lang="es-CL" altLang="es-CL" sz="2800" dirty="0" err="1"/>
              <a:t>search</a:t>
            </a:r>
            <a:r>
              <a:rPr lang="es-CL" altLang="es-CL" sz="2800" dirty="0"/>
              <a:t>, </a:t>
            </a:r>
            <a:r>
              <a:rPr lang="es-CL" altLang="es-CL" sz="2800" dirty="0" err="1"/>
              <a:t>sort</a:t>
            </a:r>
            <a:r>
              <a:rPr lang="es-CL" altLang="es-CL" sz="2800" dirty="0"/>
              <a:t>, etc.</a:t>
            </a:r>
          </a:p>
          <a:p>
            <a:pPr lvl="1"/>
            <a:endParaRPr lang="es-CL" altLang="es-CL" sz="2800" dirty="0"/>
          </a:p>
          <a:p>
            <a:pPr lvl="2">
              <a:buFont typeface="Wingdings" panose="05000000000000000000" pitchFamily="2" charset="2"/>
              <a:buNone/>
            </a:pPr>
            <a:r>
              <a:rPr lang="en-US" altLang="es-CL" sz="2400" dirty="0">
                <a:solidFill>
                  <a:schemeClr val="tx2"/>
                </a:solidFill>
              </a:rPr>
              <a:t>List&lt;String&gt; l = new </a:t>
            </a:r>
            <a:r>
              <a:rPr lang="en-US" altLang="es-CL" sz="2400" dirty="0" err="1">
                <a:solidFill>
                  <a:schemeClr val="tx2"/>
                </a:solidFill>
              </a:rPr>
              <a:t>ArrayList</a:t>
            </a:r>
            <a:r>
              <a:rPr lang="en-US" altLang="es-CL" sz="2400" dirty="0">
                <a:solidFill>
                  <a:schemeClr val="tx2"/>
                </a:solidFill>
              </a:rPr>
              <a:t>&lt;String&gt;();</a:t>
            </a:r>
          </a:p>
          <a:p>
            <a:pPr lvl="2">
              <a:buFont typeface="Wingdings" panose="05000000000000000000" pitchFamily="2" charset="2"/>
              <a:buNone/>
            </a:pPr>
            <a:r>
              <a:rPr lang="en-US" altLang="es-CL" sz="2400" dirty="0" err="1">
                <a:solidFill>
                  <a:schemeClr val="tx2"/>
                </a:solidFill>
              </a:rPr>
              <a:t>l.add</a:t>
            </a:r>
            <a:r>
              <a:rPr lang="en-US" altLang="es-CL" sz="2400" dirty="0">
                <a:solidFill>
                  <a:schemeClr val="tx2"/>
                </a:solidFill>
              </a:rPr>
              <a:t>("Hola");</a:t>
            </a:r>
          </a:p>
          <a:p>
            <a:pPr lvl="2">
              <a:buFont typeface="Wingdings" panose="05000000000000000000" pitchFamily="2" charset="2"/>
              <a:buNone/>
            </a:pPr>
            <a:r>
              <a:rPr lang="en-US" altLang="es-CL" sz="2400" dirty="0" err="1">
                <a:solidFill>
                  <a:schemeClr val="tx2"/>
                </a:solidFill>
              </a:rPr>
              <a:t>l.add</a:t>
            </a:r>
            <a:r>
              <a:rPr lang="en-US" altLang="es-CL" sz="2400" dirty="0">
                <a:solidFill>
                  <a:schemeClr val="tx2"/>
                </a:solidFill>
              </a:rPr>
              <a:t>("A </a:t>
            </a:r>
            <a:r>
              <a:rPr lang="en-US" altLang="es-CL" sz="2400" dirty="0" err="1">
                <a:solidFill>
                  <a:schemeClr val="tx2"/>
                </a:solidFill>
              </a:rPr>
              <a:t>ver</a:t>
            </a:r>
            <a:r>
              <a:rPr lang="en-US" altLang="es-CL" sz="2400" dirty="0">
                <a:solidFill>
                  <a:schemeClr val="tx2"/>
                </a:solidFill>
              </a:rPr>
              <a:t> </a:t>
            </a:r>
            <a:r>
              <a:rPr lang="en-US" altLang="es-CL" sz="2400" dirty="0" err="1">
                <a:solidFill>
                  <a:schemeClr val="tx2"/>
                </a:solidFill>
              </a:rPr>
              <a:t>qué</a:t>
            </a:r>
            <a:r>
              <a:rPr lang="en-US" altLang="es-CL" sz="2400" dirty="0">
                <a:solidFill>
                  <a:schemeClr val="tx2"/>
                </a:solidFill>
              </a:rPr>
              <a:t> </a:t>
            </a:r>
            <a:r>
              <a:rPr lang="en-US" altLang="es-CL" sz="2400" dirty="0" err="1">
                <a:solidFill>
                  <a:schemeClr val="tx2"/>
                </a:solidFill>
              </a:rPr>
              <a:t>tal</a:t>
            </a:r>
            <a:r>
              <a:rPr lang="en-US" altLang="es-CL" sz="2400" dirty="0">
                <a:solidFill>
                  <a:schemeClr val="tx2"/>
                </a:solidFill>
              </a:rPr>
              <a:t>...");</a:t>
            </a:r>
          </a:p>
          <a:p>
            <a:pPr lvl="2">
              <a:buFont typeface="Wingdings" panose="05000000000000000000" pitchFamily="2" charset="2"/>
              <a:buNone/>
            </a:pPr>
            <a:r>
              <a:rPr lang="en-US" altLang="es-CL" sz="2400" dirty="0" err="1">
                <a:solidFill>
                  <a:schemeClr val="tx2"/>
                </a:solidFill>
              </a:rPr>
              <a:t>l.add</a:t>
            </a:r>
            <a:r>
              <a:rPr lang="en-US" altLang="es-CL" sz="2400" dirty="0">
                <a:solidFill>
                  <a:schemeClr val="tx2"/>
                </a:solidFill>
              </a:rPr>
              <a:t>("Chao!");</a:t>
            </a:r>
          </a:p>
          <a:p>
            <a:pPr lvl="2">
              <a:buFont typeface="Wingdings" panose="05000000000000000000" pitchFamily="2" charset="2"/>
              <a:buNone/>
            </a:pPr>
            <a:r>
              <a:rPr lang="en-US" altLang="es-CL" sz="2400" dirty="0" err="1">
                <a:solidFill>
                  <a:schemeClr val="tx2"/>
                </a:solidFill>
              </a:rPr>
              <a:t>Collections.sort</a:t>
            </a:r>
            <a:r>
              <a:rPr lang="en-US" altLang="es-CL" sz="2400" dirty="0">
                <a:solidFill>
                  <a:schemeClr val="tx2"/>
                </a:solidFill>
              </a:rPr>
              <a:t>(l);</a:t>
            </a:r>
          </a:p>
          <a:p>
            <a:pPr lvl="2">
              <a:buFont typeface="Wingdings" panose="05000000000000000000" pitchFamily="2" charset="2"/>
              <a:buNone/>
            </a:pPr>
            <a:r>
              <a:rPr lang="en-US" altLang="es-CL" sz="2400" dirty="0" err="1">
                <a:solidFill>
                  <a:schemeClr val="tx2"/>
                </a:solidFill>
              </a:rPr>
              <a:t>System.out.println</a:t>
            </a:r>
            <a:r>
              <a:rPr lang="en-US" altLang="es-CL" sz="2400" dirty="0">
                <a:solidFill>
                  <a:schemeClr val="tx2"/>
                </a:solidFill>
              </a:rPr>
              <a:t>(</a:t>
            </a:r>
            <a:r>
              <a:rPr lang="es-CL" altLang="es-CL" sz="2400" dirty="0">
                <a:solidFill>
                  <a:schemeClr val="tx2"/>
                </a:solidFill>
              </a:rPr>
              <a:t>l</a:t>
            </a:r>
            <a:r>
              <a:rPr lang="en-US" altLang="es-CL" sz="2400" dirty="0">
                <a:solidFill>
                  <a:schemeClr val="tx2"/>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64BC04F-7A53-60E3-9D20-E2C02EB99537}"/>
              </a:ext>
            </a:extLst>
          </p:cNvPr>
          <p:cNvSpPr>
            <a:spLocks noGrp="1"/>
          </p:cNvSpPr>
          <p:nvPr>
            <p:ph type="sldNum" sz="quarter" idx="12"/>
          </p:nvPr>
        </p:nvSpPr>
        <p:spPr/>
        <p:txBody>
          <a:bodyPr/>
          <a:lstStyle/>
          <a:p>
            <a:fld id="{F51D3A14-F516-494F-B4EE-460A8CBE5EA1}" type="slidenum">
              <a:rPr lang="en-US" altLang="es-CL"/>
              <a:pPr/>
              <a:t>34</a:t>
            </a:fld>
            <a:endParaRPr lang="en-US" altLang="es-CL"/>
          </a:p>
        </p:txBody>
      </p:sp>
      <p:sp>
        <p:nvSpPr>
          <p:cNvPr id="529410" name="Rectangle 2">
            <a:extLst>
              <a:ext uri="{FF2B5EF4-FFF2-40B4-BE49-F238E27FC236}">
                <a16:creationId xmlns:a16="http://schemas.microsoft.com/office/drawing/2014/main" id="{5C875E5F-2C26-1F0E-EC14-BE267A862A4F}"/>
              </a:ext>
            </a:extLst>
          </p:cNvPr>
          <p:cNvSpPr>
            <a:spLocks noGrp="1" noChangeArrowheads="1"/>
          </p:cNvSpPr>
          <p:nvPr>
            <p:ph type="title"/>
          </p:nvPr>
        </p:nvSpPr>
        <p:spPr>
          <a:xfrm>
            <a:off x="351817" y="0"/>
            <a:ext cx="10515600" cy="1325563"/>
          </a:xfrm>
        </p:spPr>
        <p:txBody>
          <a:bodyPr>
            <a:normAutofit/>
          </a:bodyPr>
          <a:lstStyle/>
          <a:p>
            <a:r>
              <a:rPr lang="es-CL" altLang="es-CL" sz="3600" b="1" dirty="0" err="1">
                <a:solidFill>
                  <a:srgbClr val="C00000"/>
                </a:solidFill>
              </a:rPr>
              <a:t>Comparing</a:t>
            </a:r>
            <a:r>
              <a:rPr lang="es-CL" altLang="es-CL" sz="3600" b="1" dirty="0">
                <a:solidFill>
                  <a:srgbClr val="C00000"/>
                </a:solidFill>
              </a:rPr>
              <a:t> and </a:t>
            </a:r>
            <a:r>
              <a:rPr lang="es-CL" altLang="es-CL" sz="3600" b="1" dirty="0" err="1">
                <a:solidFill>
                  <a:srgbClr val="C00000"/>
                </a:solidFill>
              </a:rPr>
              <a:t>Sorting</a:t>
            </a:r>
            <a:r>
              <a:rPr lang="es-CL" altLang="es-CL" sz="3600" b="1" dirty="0">
                <a:solidFill>
                  <a:srgbClr val="C00000"/>
                </a:solidFill>
              </a:rPr>
              <a:t> in </a:t>
            </a:r>
            <a:r>
              <a:rPr lang="es-CL" altLang="es-CL" sz="3600" b="1" dirty="0" err="1">
                <a:solidFill>
                  <a:srgbClr val="C00000"/>
                </a:solidFill>
              </a:rPr>
              <a:t>collections</a:t>
            </a:r>
            <a:endParaRPr lang="en-US" altLang="es-CL" sz="3600" b="1" dirty="0">
              <a:solidFill>
                <a:srgbClr val="C00000"/>
              </a:solidFill>
            </a:endParaRPr>
          </a:p>
        </p:txBody>
      </p:sp>
      <p:sp>
        <p:nvSpPr>
          <p:cNvPr id="529411" name="Rectangle 3">
            <a:extLst>
              <a:ext uri="{FF2B5EF4-FFF2-40B4-BE49-F238E27FC236}">
                <a16:creationId xmlns:a16="http://schemas.microsoft.com/office/drawing/2014/main" id="{280BEC3D-4AD0-7B68-B764-C82D569C73BE}"/>
              </a:ext>
            </a:extLst>
          </p:cNvPr>
          <p:cNvSpPr>
            <a:spLocks noGrp="1" noChangeArrowheads="1"/>
          </p:cNvSpPr>
          <p:nvPr>
            <p:ph type="body" idx="1"/>
          </p:nvPr>
        </p:nvSpPr>
        <p:spPr>
          <a:xfrm>
            <a:off x="595785" y="1325563"/>
            <a:ext cx="10970401" cy="5813425"/>
          </a:xfrm>
        </p:spPr>
        <p:txBody>
          <a:bodyPr/>
          <a:lstStyle/>
          <a:p>
            <a:r>
              <a:rPr lang="es-CL" altLang="es-CL" sz="2400" dirty="0" err="1"/>
              <a:t>E</a:t>
            </a:r>
            <a:r>
              <a:rPr lang="es-CL" altLang="es-CL" sz="2400" dirty="0" err="1" smtClean="0"/>
              <a:t>lements</a:t>
            </a:r>
            <a:r>
              <a:rPr lang="es-CL" altLang="es-CL" sz="2400" dirty="0" smtClean="0"/>
              <a:t> are </a:t>
            </a:r>
            <a:r>
              <a:rPr lang="es-CL" altLang="es-CL" sz="2400" dirty="0" err="1" smtClean="0"/>
              <a:t>sorted</a:t>
            </a:r>
            <a:r>
              <a:rPr lang="es-CL" altLang="es-CL" sz="2400" dirty="0" smtClean="0"/>
              <a:t> </a:t>
            </a:r>
            <a:r>
              <a:rPr lang="es-CL" altLang="es-CL" sz="2400" dirty="0" err="1" smtClean="0"/>
              <a:t>by</a:t>
            </a:r>
            <a:r>
              <a:rPr lang="es-CL" altLang="es-CL" sz="2400" dirty="0" smtClean="0"/>
              <a:t>: </a:t>
            </a:r>
            <a:endParaRPr lang="es-CL" altLang="es-CL" sz="2400" dirty="0"/>
          </a:p>
          <a:p>
            <a:pPr lvl="1"/>
            <a:r>
              <a:rPr lang="es-CL" altLang="es-CL" sz="2000" dirty="0" err="1" smtClean="0"/>
              <a:t>their</a:t>
            </a:r>
            <a:r>
              <a:rPr lang="en-US" altLang="es-CL" sz="2000" dirty="0" smtClean="0"/>
              <a:t> "natural order", </a:t>
            </a:r>
            <a:r>
              <a:rPr lang="es-ES" altLang="es-CL" sz="2000" dirty="0" err="1" smtClean="0"/>
              <a:t>given</a:t>
            </a:r>
            <a:r>
              <a:rPr lang="es-ES" altLang="es-CL" sz="2000" dirty="0" smtClean="0"/>
              <a:t> </a:t>
            </a:r>
            <a:r>
              <a:rPr lang="es-ES" altLang="es-CL" sz="2000" dirty="0" err="1" smtClean="0"/>
              <a:t>their</a:t>
            </a:r>
            <a:r>
              <a:rPr lang="es-ES" altLang="es-CL" sz="2000" dirty="0" smtClean="0"/>
              <a:t> </a:t>
            </a:r>
            <a:r>
              <a:rPr lang="es-ES" altLang="es-CL" sz="2000" dirty="0" err="1" smtClean="0"/>
              <a:t>implementation</a:t>
            </a:r>
            <a:r>
              <a:rPr lang="es-ES" altLang="es-CL" sz="2000" dirty="0" smtClean="0"/>
              <a:t> of </a:t>
            </a:r>
            <a:r>
              <a:rPr lang="es-CL" altLang="es-CL" sz="2000" dirty="0" smtClean="0">
                <a:solidFill>
                  <a:schemeClr val="hlink"/>
                </a:solidFill>
                <a:effectLst>
                  <a:outerShdw blurRad="38100" dist="38100" dir="2700000" algn="tl">
                    <a:srgbClr val="C0C0C0"/>
                  </a:outerShdw>
                </a:effectLst>
              </a:rPr>
              <a:t>C</a:t>
            </a:r>
            <a:r>
              <a:rPr lang="en-US" altLang="es-CL" sz="2000" dirty="0" err="1" smtClean="0">
                <a:solidFill>
                  <a:schemeClr val="hlink"/>
                </a:solidFill>
                <a:effectLst>
                  <a:outerShdw blurRad="38100" dist="38100" dir="2700000" algn="tl">
                    <a:srgbClr val="C0C0C0"/>
                  </a:outerShdw>
                </a:effectLst>
              </a:rPr>
              <a:t>omparable</a:t>
            </a:r>
            <a:r>
              <a:rPr lang="en-US" altLang="es-CL" sz="2000" dirty="0" smtClean="0">
                <a:solidFill>
                  <a:schemeClr val="hlink"/>
                </a:solidFill>
                <a:effectLst>
                  <a:outerShdw blurRad="38100" dist="38100" dir="2700000" algn="tl">
                    <a:srgbClr val="C0C0C0"/>
                  </a:outerShdw>
                </a:effectLst>
              </a:rPr>
              <a:t> </a:t>
            </a:r>
            <a:r>
              <a:rPr lang="en-US" altLang="es-CL" sz="2000" dirty="0"/>
              <a:t>(like </a:t>
            </a:r>
            <a:r>
              <a:rPr lang="en-US" altLang="es-CL" sz="2000" dirty="0" err="1"/>
              <a:t>Java.lang.String</a:t>
            </a:r>
            <a:r>
              <a:rPr lang="en-US" altLang="es-CL" sz="2000" dirty="0"/>
              <a:t>)</a:t>
            </a:r>
            <a:endParaRPr lang="en-US" altLang="es-CL" sz="2000" dirty="0"/>
          </a:p>
          <a:p>
            <a:pPr lvl="1"/>
            <a:r>
              <a:rPr lang="en-US" altLang="es-CL" sz="2000" dirty="0" smtClean="0"/>
              <a:t>an implementation of interface </a:t>
            </a:r>
            <a:r>
              <a:rPr lang="es-CL" altLang="es-CL" sz="2000" dirty="0" smtClean="0">
                <a:solidFill>
                  <a:schemeClr val="hlink"/>
                </a:solidFill>
                <a:effectLst>
                  <a:outerShdw blurRad="38100" dist="38100" dir="2700000" algn="tl">
                    <a:srgbClr val="C0C0C0"/>
                  </a:outerShdw>
                </a:effectLst>
              </a:rPr>
              <a:t>C</a:t>
            </a:r>
            <a:r>
              <a:rPr lang="en-US" altLang="es-CL" sz="2000" dirty="0" err="1">
                <a:solidFill>
                  <a:schemeClr val="hlink"/>
                </a:solidFill>
                <a:effectLst>
                  <a:outerShdw blurRad="38100" dist="38100" dir="2700000" algn="tl">
                    <a:srgbClr val="C0C0C0"/>
                  </a:outerShdw>
                </a:effectLst>
              </a:rPr>
              <a:t>ompar</a:t>
            </a:r>
            <a:r>
              <a:rPr lang="es-CL" altLang="es-CL" sz="2000" dirty="0" err="1">
                <a:solidFill>
                  <a:schemeClr val="hlink"/>
                </a:solidFill>
                <a:effectLst>
                  <a:outerShdw blurRad="38100" dist="38100" dir="2700000" algn="tl">
                    <a:srgbClr val="C0C0C0"/>
                  </a:outerShdw>
                </a:effectLst>
              </a:rPr>
              <a:t>ator</a:t>
            </a:r>
            <a:r>
              <a:rPr lang="en-US" altLang="es-CL" sz="2000" dirty="0">
                <a:solidFill>
                  <a:schemeClr val="hlink"/>
                </a:solidFill>
                <a:effectLst>
                  <a:outerShdw blurRad="38100" dist="38100" dir="2700000" algn="tl">
                    <a:srgbClr val="C0C0C0"/>
                  </a:outerShdw>
                </a:effectLst>
              </a:rPr>
              <a:t> </a:t>
            </a:r>
            <a:r>
              <a:rPr lang="en-US" altLang="es-CL" sz="2000" dirty="0" smtClean="0"/>
              <a:t>passed as parameter to the sorting method or to the constructor of sorted collections</a:t>
            </a:r>
            <a:endParaRPr lang="es-CL" altLang="es-CL" sz="2000" dirty="0"/>
          </a:p>
          <a:p>
            <a:r>
              <a:rPr lang="es-CL" altLang="es-CL" sz="2400" dirty="0" smtClean="0"/>
              <a:t> </a:t>
            </a:r>
            <a:r>
              <a:rPr lang="es-CL" altLang="es-CL" sz="2400" dirty="0">
                <a:solidFill>
                  <a:schemeClr val="hlink"/>
                </a:solidFill>
                <a:effectLst>
                  <a:outerShdw blurRad="38100" dist="38100" dir="2700000" algn="tl">
                    <a:srgbClr val="C0C0C0"/>
                  </a:outerShdw>
                </a:effectLst>
              </a:rPr>
              <a:t>Comparable&lt;T&gt;</a:t>
            </a:r>
            <a:r>
              <a:rPr lang="es-CL" altLang="es-CL" sz="2400" dirty="0"/>
              <a:t>:</a:t>
            </a:r>
          </a:p>
          <a:p>
            <a:pPr lvl="1"/>
            <a:r>
              <a:rPr lang="es-CL" altLang="es-CL" sz="2000" dirty="0" err="1" smtClean="0"/>
              <a:t>The</a:t>
            </a:r>
            <a:r>
              <a:rPr lang="es-CL" altLang="es-CL" sz="2000" dirty="0" smtClean="0"/>
              <a:t> </a:t>
            </a:r>
            <a:r>
              <a:rPr lang="es-CL" altLang="es-CL" sz="2000" dirty="0" err="1" smtClean="0"/>
              <a:t>method</a:t>
            </a:r>
            <a:r>
              <a:rPr lang="es-CL" altLang="es-CL" sz="2000" dirty="0" smtClean="0"/>
              <a:t> </a:t>
            </a:r>
            <a:r>
              <a:rPr lang="es-CL" altLang="es-CL" sz="2000" dirty="0" err="1" smtClean="0">
                <a:solidFill>
                  <a:schemeClr val="hlink"/>
                </a:solidFill>
                <a:effectLst>
                  <a:outerShdw blurRad="38100" dist="38100" dir="2700000" algn="tl">
                    <a:srgbClr val="C0C0C0"/>
                  </a:outerShdw>
                </a:effectLst>
              </a:rPr>
              <a:t>compareTo</a:t>
            </a:r>
            <a:r>
              <a:rPr lang="es-CL" altLang="es-CL" sz="2000" dirty="0" smtClean="0">
                <a:solidFill>
                  <a:schemeClr val="hlink"/>
                </a:solidFill>
                <a:effectLst>
                  <a:outerShdw blurRad="38100" dist="38100" dir="2700000" algn="tl">
                    <a:srgbClr val="C0C0C0"/>
                  </a:outerShdw>
                </a:effectLst>
              </a:rPr>
              <a:t>(T </a:t>
            </a:r>
            <a:r>
              <a:rPr lang="es-CL" altLang="es-CL" sz="2000" dirty="0">
                <a:solidFill>
                  <a:schemeClr val="hlink"/>
                </a:solidFill>
                <a:effectLst>
                  <a:outerShdw blurRad="38100" dist="38100" dir="2700000" algn="tl">
                    <a:srgbClr val="C0C0C0"/>
                  </a:outerShdw>
                </a:effectLst>
              </a:rPr>
              <a:t>o)</a:t>
            </a:r>
            <a:r>
              <a:rPr lang="es-CL" altLang="es-CL" sz="2000" dirty="0"/>
              <a:t> </a:t>
            </a:r>
            <a:r>
              <a:rPr lang="es-CL" altLang="es-CL" sz="2000" dirty="0" err="1" smtClean="0"/>
              <a:t>returns</a:t>
            </a:r>
            <a:r>
              <a:rPr lang="es-CL" altLang="es-CL" sz="2000" dirty="0" smtClean="0"/>
              <a:t> </a:t>
            </a:r>
            <a:r>
              <a:rPr lang="es-CL" altLang="es-CL" sz="2000" dirty="0" err="1" smtClean="0"/>
              <a:t>negative</a:t>
            </a:r>
            <a:r>
              <a:rPr lang="es-CL" altLang="es-CL" sz="2000" dirty="0" smtClean="0"/>
              <a:t>, </a:t>
            </a:r>
            <a:r>
              <a:rPr lang="es-CL" altLang="es-CL" sz="2000" dirty="0"/>
              <a:t>0 </a:t>
            </a:r>
            <a:r>
              <a:rPr lang="es-CL" altLang="es-CL" sz="2000" dirty="0" err="1" smtClean="0"/>
              <a:t>or</a:t>
            </a:r>
            <a:r>
              <a:rPr lang="es-CL" altLang="es-CL" sz="2000" dirty="0" smtClean="0"/>
              <a:t> </a:t>
            </a:r>
            <a:r>
              <a:rPr lang="es-CL" altLang="es-CL" sz="2000" dirty="0" err="1" smtClean="0"/>
              <a:t>positiv</a:t>
            </a:r>
            <a:r>
              <a:rPr lang="es-CL" altLang="es-CL" sz="2000" dirty="0" smtClean="0"/>
              <a:t> </a:t>
            </a:r>
            <a:r>
              <a:rPr lang="es-CL" altLang="es-CL" sz="2000" dirty="0" err="1" smtClean="0"/>
              <a:t>int</a:t>
            </a:r>
            <a:r>
              <a:rPr lang="es-CL" altLang="es-CL" sz="2000" dirty="0" smtClean="0"/>
              <a:t> </a:t>
            </a:r>
            <a:r>
              <a:rPr lang="es-CL" altLang="es-CL" sz="2000" dirty="0" err="1" smtClean="0"/>
              <a:t>if</a:t>
            </a:r>
            <a:r>
              <a:rPr lang="es-CL" altLang="es-CL" sz="2000" dirty="0" smtClean="0"/>
              <a:t> </a:t>
            </a:r>
            <a:r>
              <a:rPr lang="es-CL" altLang="es-CL" sz="2000" dirty="0" err="1" smtClean="0"/>
              <a:t>object</a:t>
            </a:r>
            <a:r>
              <a:rPr lang="es-CL" altLang="es-CL" sz="2000" dirty="0" smtClean="0"/>
              <a:t> o </a:t>
            </a:r>
            <a:r>
              <a:rPr lang="es-CL" altLang="es-CL" sz="2000" dirty="0" err="1" smtClean="0"/>
              <a:t>is</a:t>
            </a:r>
            <a:r>
              <a:rPr lang="es-CL" altLang="es-CL" sz="2000" dirty="0" smtClean="0"/>
              <a:t> </a:t>
            </a:r>
            <a:r>
              <a:rPr lang="es-CL" altLang="es-CL" sz="2000" dirty="0" err="1" smtClean="0"/>
              <a:t>bigger</a:t>
            </a:r>
            <a:r>
              <a:rPr lang="es-CL" altLang="es-CL" sz="2000" dirty="0" smtClean="0"/>
              <a:t>, </a:t>
            </a:r>
            <a:r>
              <a:rPr lang="es-CL" altLang="es-CL" sz="2000" dirty="0" err="1" smtClean="0"/>
              <a:t>equal</a:t>
            </a:r>
            <a:r>
              <a:rPr lang="es-CL" altLang="es-CL" sz="2000" dirty="0" smtClean="0"/>
              <a:t> </a:t>
            </a:r>
            <a:r>
              <a:rPr lang="es-CL" altLang="es-CL" sz="2000" dirty="0" err="1" smtClean="0"/>
              <a:t>or</a:t>
            </a:r>
            <a:r>
              <a:rPr lang="es-CL" altLang="es-CL" sz="2000" dirty="0" smtClean="0"/>
              <a:t> </a:t>
            </a:r>
            <a:r>
              <a:rPr lang="es-CL" altLang="es-CL" sz="2000" dirty="0" err="1" smtClean="0"/>
              <a:t>smaller</a:t>
            </a:r>
            <a:r>
              <a:rPr lang="es-CL" altLang="es-CL" sz="2000" dirty="0" smtClean="0"/>
              <a:t> </a:t>
            </a:r>
            <a:r>
              <a:rPr lang="es-CL" altLang="es-CL" sz="2000" dirty="0" err="1" smtClean="0"/>
              <a:t>than</a:t>
            </a:r>
            <a:r>
              <a:rPr lang="es-CL" altLang="es-CL" sz="2000" dirty="0" smtClean="0"/>
              <a:t> </a:t>
            </a:r>
            <a:r>
              <a:rPr lang="es-CL" altLang="es-CL" sz="2000" dirty="0" err="1" smtClean="0"/>
              <a:t>the</a:t>
            </a:r>
            <a:r>
              <a:rPr lang="es-CL" altLang="es-CL" sz="2000" dirty="0" smtClean="0"/>
              <a:t> </a:t>
            </a:r>
            <a:r>
              <a:rPr lang="es-CL" altLang="es-CL" sz="2000" dirty="0" err="1" smtClean="0"/>
              <a:t>object</a:t>
            </a:r>
            <a:r>
              <a:rPr lang="es-CL" altLang="es-CL" sz="2000" dirty="0" smtClean="0"/>
              <a:t> to </a:t>
            </a:r>
            <a:r>
              <a:rPr lang="es-CL" altLang="es-CL" sz="2000" dirty="0" err="1" smtClean="0"/>
              <a:t>which</a:t>
            </a:r>
            <a:r>
              <a:rPr lang="es-CL" altLang="es-CL" sz="2000" dirty="0" smtClean="0"/>
              <a:t> </a:t>
            </a:r>
            <a:r>
              <a:rPr lang="es-CL" altLang="es-CL" sz="2000" dirty="0" err="1" smtClean="0"/>
              <a:t>the</a:t>
            </a:r>
            <a:r>
              <a:rPr lang="es-CL" altLang="es-CL" sz="2000" dirty="0" smtClean="0"/>
              <a:t> </a:t>
            </a:r>
            <a:r>
              <a:rPr lang="es-CL" altLang="es-CL" sz="2000" dirty="0" err="1" smtClean="0"/>
              <a:t>method</a:t>
            </a:r>
            <a:r>
              <a:rPr lang="es-CL" altLang="es-CL" sz="2000" dirty="0" smtClean="0"/>
              <a:t> </a:t>
            </a:r>
            <a:r>
              <a:rPr lang="es-CL" altLang="es-CL" sz="2000" dirty="0" err="1" smtClean="0"/>
              <a:t>is</a:t>
            </a:r>
            <a:r>
              <a:rPr lang="es-CL" altLang="es-CL" sz="2000" dirty="0" smtClean="0"/>
              <a:t> </a:t>
            </a:r>
            <a:r>
              <a:rPr lang="es-CL" altLang="es-CL" sz="2000" dirty="0" err="1" smtClean="0"/>
              <a:t>applied</a:t>
            </a:r>
            <a:endParaRPr lang="es-CL" altLang="es-CL" sz="2000" dirty="0"/>
          </a:p>
          <a:p>
            <a:pPr marL="457200" lvl="1" indent="0">
              <a:buNone/>
            </a:pPr>
            <a:r>
              <a:rPr lang="es-CL" altLang="es-CL" sz="2000" dirty="0" smtClean="0"/>
              <a:t>.</a:t>
            </a:r>
            <a:endParaRPr lang="es-CL" altLang="es-CL" sz="2000" dirty="0"/>
          </a:p>
          <a:p>
            <a:r>
              <a:rPr lang="es-CL" altLang="es-CL" sz="2400" dirty="0" err="1" smtClean="0">
                <a:solidFill>
                  <a:schemeClr val="hlink"/>
                </a:solidFill>
                <a:effectLst>
                  <a:outerShdw blurRad="38100" dist="38100" dir="2700000" algn="tl">
                    <a:srgbClr val="C0C0C0"/>
                  </a:outerShdw>
                </a:effectLst>
              </a:rPr>
              <a:t>Comparator</a:t>
            </a:r>
            <a:r>
              <a:rPr lang="es-CL" altLang="es-CL" sz="2400" dirty="0" smtClean="0">
                <a:solidFill>
                  <a:schemeClr val="hlink"/>
                </a:solidFill>
                <a:effectLst>
                  <a:outerShdw blurRad="38100" dist="38100" dir="2700000" algn="tl">
                    <a:srgbClr val="C0C0C0"/>
                  </a:outerShdw>
                </a:effectLst>
              </a:rPr>
              <a:t>&lt;T</a:t>
            </a:r>
            <a:r>
              <a:rPr lang="es-CL" altLang="es-CL" sz="2400" dirty="0">
                <a:solidFill>
                  <a:schemeClr val="hlink"/>
                </a:solidFill>
                <a:effectLst>
                  <a:outerShdw blurRad="38100" dist="38100" dir="2700000" algn="tl">
                    <a:srgbClr val="C0C0C0"/>
                  </a:outerShdw>
                </a:effectLst>
              </a:rPr>
              <a:t>&gt;</a:t>
            </a:r>
            <a:r>
              <a:rPr lang="es-CL" altLang="es-CL" sz="2400" dirty="0"/>
              <a:t>:</a:t>
            </a:r>
          </a:p>
          <a:p>
            <a:pPr lvl="1"/>
            <a:r>
              <a:rPr lang="es-CL" altLang="es-CL" sz="2000" dirty="0" err="1" smtClean="0"/>
              <a:t>The</a:t>
            </a:r>
            <a:r>
              <a:rPr lang="es-CL" altLang="es-CL" sz="2000" dirty="0" smtClean="0"/>
              <a:t> </a:t>
            </a:r>
            <a:r>
              <a:rPr lang="es-CL" altLang="es-CL" sz="2000" dirty="0" err="1" smtClean="0"/>
              <a:t>method</a:t>
            </a:r>
            <a:r>
              <a:rPr lang="es-CL" altLang="es-CL" sz="2000" dirty="0" smtClean="0"/>
              <a:t>  </a:t>
            </a:r>
            <a:r>
              <a:rPr lang="es-CL" altLang="es-CL" sz="2000" dirty="0">
                <a:solidFill>
                  <a:schemeClr val="hlink"/>
                </a:solidFill>
                <a:effectLst>
                  <a:outerShdw blurRad="38100" dist="38100" dir="2700000" algn="tl">
                    <a:srgbClr val="C0C0C0"/>
                  </a:outerShdw>
                </a:effectLst>
              </a:rPr>
              <a:t>compare(T o1, T o2)</a:t>
            </a:r>
            <a:r>
              <a:rPr lang="es-CL" altLang="es-CL" sz="2000" dirty="0"/>
              <a:t> </a:t>
            </a:r>
            <a:r>
              <a:rPr lang="en-US" altLang="es-CL" sz="2000" dirty="0"/>
              <a:t>returns negative, 0, or positive, depending on whether parameter o1 is less than, equal to, or greater than parameter o2, respectively</a:t>
            </a:r>
            <a:endParaRPr lang="en-US" altLang="es-CL"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64BC04F-7A53-60E3-9D20-E2C02EB99537}"/>
              </a:ext>
            </a:extLst>
          </p:cNvPr>
          <p:cNvSpPr>
            <a:spLocks noGrp="1"/>
          </p:cNvSpPr>
          <p:nvPr>
            <p:ph type="sldNum" sz="quarter" idx="12"/>
          </p:nvPr>
        </p:nvSpPr>
        <p:spPr/>
        <p:txBody>
          <a:bodyPr/>
          <a:lstStyle/>
          <a:p>
            <a:fld id="{F51D3A14-F516-494F-B4EE-460A8CBE5EA1}" type="slidenum">
              <a:rPr lang="en-US" altLang="es-CL"/>
              <a:pPr/>
              <a:t>35</a:t>
            </a:fld>
            <a:endParaRPr lang="en-US" altLang="es-CL"/>
          </a:p>
        </p:txBody>
      </p:sp>
      <p:sp>
        <p:nvSpPr>
          <p:cNvPr id="529410" name="Rectangle 2">
            <a:extLst>
              <a:ext uri="{FF2B5EF4-FFF2-40B4-BE49-F238E27FC236}">
                <a16:creationId xmlns:a16="http://schemas.microsoft.com/office/drawing/2014/main" id="{5C875E5F-2C26-1F0E-EC14-BE267A862A4F}"/>
              </a:ext>
            </a:extLst>
          </p:cNvPr>
          <p:cNvSpPr>
            <a:spLocks noGrp="1" noChangeArrowheads="1"/>
          </p:cNvSpPr>
          <p:nvPr>
            <p:ph type="title"/>
          </p:nvPr>
        </p:nvSpPr>
        <p:spPr>
          <a:xfrm>
            <a:off x="351817" y="0"/>
            <a:ext cx="10515600" cy="1325563"/>
          </a:xfrm>
        </p:spPr>
        <p:txBody>
          <a:bodyPr>
            <a:normAutofit/>
          </a:bodyPr>
          <a:lstStyle/>
          <a:p>
            <a:r>
              <a:rPr lang="es-CL" altLang="es-CL" sz="3600" b="1" dirty="0" err="1">
                <a:solidFill>
                  <a:srgbClr val="C00000"/>
                </a:solidFill>
              </a:rPr>
              <a:t>E</a:t>
            </a:r>
            <a:r>
              <a:rPr lang="es-CL" altLang="es-CL" sz="3600" b="1" dirty="0" err="1" smtClean="0">
                <a:solidFill>
                  <a:srgbClr val="C00000"/>
                </a:solidFill>
              </a:rPr>
              <a:t>xample</a:t>
            </a:r>
            <a:r>
              <a:rPr lang="es-CL" altLang="es-CL" sz="3600" b="1" dirty="0" smtClean="0">
                <a:solidFill>
                  <a:srgbClr val="C00000"/>
                </a:solidFill>
              </a:rPr>
              <a:t> </a:t>
            </a:r>
            <a:r>
              <a:rPr lang="es-CL" altLang="es-CL" sz="3600" b="1" dirty="0" err="1" smtClean="0">
                <a:solidFill>
                  <a:srgbClr val="C00000"/>
                </a:solidFill>
              </a:rPr>
              <a:t>using</a:t>
            </a:r>
            <a:r>
              <a:rPr lang="es-CL" altLang="es-CL" sz="3600" b="1" dirty="0" smtClean="0">
                <a:solidFill>
                  <a:srgbClr val="C00000"/>
                </a:solidFill>
              </a:rPr>
              <a:t> </a:t>
            </a:r>
            <a:r>
              <a:rPr lang="es-CL" altLang="es-CL" sz="3600" b="1" dirty="0" err="1">
                <a:solidFill>
                  <a:srgbClr val="C00000"/>
                </a:solidFill>
              </a:rPr>
              <a:t>C</a:t>
            </a:r>
            <a:r>
              <a:rPr lang="es-CL" altLang="es-CL" sz="3600" b="1" dirty="0" err="1" smtClean="0">
                <a:solidFill>
                  <a:srgbClr val="C00000"/>
                </a:solidFill>
              </a:rPr>
              <a:t>omparator</a:t>
            </a:r>
            <a:endParaRPr lang="en-US" altLang="es-CL" sz="3600" b="1" dirty="0">
              <a:solidFill>
                <a:srgbClr val="C00000"/>
              </a:solidFill>
            </a:endParaRPr>
          </a:p>
        </p:txBody>
      </p:sp>
      <p:sp>
        <p:nvSpPr>
          <p:cNvPr id="529411" name="Rectangle 3">
            <a:extLst>
              <a:ext uri="{FF2B5EF4-FFF2-40B4-BE49-F238E27FC236}">
                <a16:creationId xmlns:a16="http://schemas.microsoft.com/office/drawing/2014/main" id="{280BEC3D-4AD0-7B68-B764-C82D569C73BE}"/>
              </a:ext>
            </a:extLst>
          </p:cNvPr>
          <p:cNvSpPr>
            <a:spLocks noGrp="1" noChangeArrowheads="1"/>
          </p:cNvSpPr>
          <p:nvPr>
            <p:ph type="body" idx="1"/>
          </p:nvPr>
        </p:nvSpPr>
        <p:spPr>
          <a:xfrm>
            <a:off x="78685" y="1215826"/>
            <a:ext cx="6291903" cy="5813425"/>
          </a:xfrm>
        </p:spPr>
        <p:txBody>
          <a:bodyPr>
            <a:normAutofit/>
          </a:bodyPr>
          <a:lstStyle/>
          <a:p>
            <a:pPr marL="0" indent="0">
              <a:spcBef>
                <a:spcPts val="0"/>
              </a:spcBef>
              <a:buNone/>
            </a:pPr>
            <a:r>
              <a:rPr lang="en-US" altLang="es-CL" sz="1800" dirty="0"/>
              <a:t>import </a:t>
            </a:r>
            <a:r>
              <a:rPr lang="en-US" altLang="es-CL" sz="1800" dirty="0" err="1"/>
              <a:t>java.util</a:t>
            </a:r>
            <a:r>
              <a:rPr lang="en-US" altLang="es-CL" sz="1800" dirty="0"/>
              <a:t>.*;</a:t>
            </a:r>
          </a:p>
          <a:p>
            <a:pPr marL="0" indent="0">
              <a:spcBef>
                <a:spcPts val="0"/>
              </a:spcBef>
              <a:buNone/>
            </a:pPr>
            <a:r>
              <a:rPr lang="en-US" altLang="es-CL" sz="1800" dirty="0"/>
              <a:t>class Person {</a:t>
            </a:r>
          </a:p>
          <a:p>
            <a:pPr marL="0" indent="0">
              <a:spcBef>
                <a:spcPts val="0"/>
              </a:spcBef>
              <a:buNone/>
            </a:pPr>
            <a:r>
              <a:rPr lang="en-US" altLang="es-CL" sz="1800" dirty="0"/>
              <a:t>    String name;</a:t>
            </a:r>
          </a:p>
          <a:p>
            <a:pPr marL="0" indent="0">
              <a:spcBef>
                <a:spcPts val="0"/>
              </a:spcBef>
              <a:buNone/>
            </a:pPr>
            <a:r>
              <a:rPr lang="en-US" altLang="es-CL" sz="1800" dirty="0"/>
              <a:t>    </a:t>
            </a:r>
            <a:r>
              <a:rPr lang="en-US" altLang="es-CL" sz="1800" dirty="0" err="1"/>
              <a:t>int</a:t>
            </a:r>
            <a:r>
              <a:rPr lang="en-US" altLang="es-CL" sz="1800" dirty="0"/>
              <a:t> age;</a:t>
            </a:r>
          </a:p>
          <a:p>
            <a:pPr marL="0" indent="0">
              <a:spcBef>
                <a:spcPts val="0"/>
              </a:spcBef>
              <a:buNone/>
            </a:pPr>
            <a:r>
              <a:rPr lang="en-US" altLang="es-CL" sz="1800" dirty="0"/>
              <a:t>  </a:t>
            </a:r>
            <a:r>
              <a:rPr lang="en-US" altLang="es-CL" sz="1800" dirty="0"/>
              <a:t>  </a:t>
            </a:r>
            <a:r>
              <a:rPr lang="en-US" altLang="es-CL" sz="1800" dirty="0"/>
              <a:t>public Person(String name, </a:t>
            </a:r>
            <a:r>
              <a:rPr lang="en-US" altLang="es-CL" sz="1800" dirty="0" err="1"/>
              <a:t>int</a:t>
            </a:r>
            <a:r>
              <a:rPr lang="en-US" altLang="es-CL" sz="1800" dirty="0"/>
              <a:t> age) {</a:t>
            </a:r>
          </a:p>
          <a:p>
            <a:pPr marL="0" indent="0">
              <a:spcBef>
                <a:spcPts val="0"/>
              </a:spcBef>
              <a:buNone/>
            </a:pPr>
            <a:r>
              <a:rPr lang="en-US" altLang="es-CL" sz="1800" dirty="0"/>
              <a:t>        this.name = name;</a:t>
            </a:r>
          </a:p>
          <a:p>
            <a:pPr marL="0" indent="0">
              <a:spcBef>
                <a:spcPts val="0"/>
              </a:spcBef>
              <a:buNone/>
            </a:pPr>
            <a:r>
              <a:rPr lang="en-US" altLang="es-CL" sz="1800" dirty="0"/>
              <a:t>        </a:t>
            </a:r>
            <a:r>
              <a:rPr lang="en-US" altLang="es-CL" sz="1800" dirty="0" err="1"/>
              <a:t>this.age</a:t>
            </a:r>
            <a:r>
              <a:rPr lang="en-US" altLang="es-CL" sz="1800" dirty="0"/>
              <a:t> = age;</a:t>
            </a:r>
          </a:p>
          <a:p>
            <a:pPr marL="0" indent="0">
              <a:spcBef>
                <a:spcPts val="0"/>
              </a:spcBef>
              <a:buNone/>
            </a:pPr>
            <a:r>
              <a:rPr lang="en-US" altLang="es-CL" sz="1800" dirty="0"/>
              <a:t>    }</a:t>
            </a:r>
          </a:p>
          <a:p>
            <a:pPr marL="0" indent="0">
              <a:spcBef>
                <a:spcPts val="0"/>
              </a:spcBef>
              <a:buNone/>
            </a:pPr>
            <a:r>
              <a:rPr lang="en-US" altLang="es-CL" sz="1800" dirty="0"/>
              <a:t>    @Override</a:t>
            </a:r>
          </a:p>
          <a:p>
            <a:pPr marL="0" indent="0">
              <a:spcBef>
                <a:spcPts val="0"/>
              </a:spcBef>
              <a:buNone/>
            </a:pPr>
            <a:r>
              <a:rPr lang="en-US" altLang="es-CL" sz="1800" dirty="0"/>
              <a:t>    public String </a:t>
            </a:r>
            <a:r>
              <a:rPr lang="en-US" altLang="es-CL" sz="1800" dirty="0" err="1"/>
              <a:t>toString</a:t>
            </a:r>
            <a:r>
              <a:rPr lang="en-US" altLang="es-CL" sz="1800" dirty="0"/>
              <a:t>() {</a:t>
            </a:r>
          </a:p>
          <a:p>
            <a:pPr marL="0" indent="0">
              <a:spcBef>
                <a:spcPts val="0"/>
              </a:spcBef>
              <a:buNone/>
            </a:pPr>
            <a:r>
              <a:rPr lang="en-US" altLang="es-CL" sz="1800" dirty="0"/>
              <a:t>        return name + " (" + age + ")";</a:t>
            </a:r>
          </a:p>
          <a:p>
            <a:pPr marL="0" indent="0">
              <a:spcBef>
                <a:spcPts val="0"/>
              </a:spcBef>
              <a:buNone/>
            </a:pPr>
            <a:r>
              <a:rPr lang="en-US" altLang="es-CL" sz="1800" dirty="0"/>
              <a:t>    }</a:t>
            </a:r>
          </a:p>
          <a:p>
            <a:pPr marL="0" indent="0">
              <a:spcBef>
                <a:spcPts val="0"/>
              </a:spcBef>
              <a:buNone/>
            </a:pPr>
            <a:r>
              <a:rPr lang="en-US" altLang="es-CL" sz="1800" dirty="0" smtClean="0"/>
              <a:t>}</a:t>
            </a:r>
          </a:p>
          <a:p>
            <a:pPr marL="0" indent="0">
              <a:spcBef>
                <a:spcPts val="0"/>
              </a:spcBef>
              <a:buNone/>
            </a:pPr>
            <a:endParaRPr lang="en-US" altLang="es-CL" sz="1800" dirty="0"/>
          </a:p>
          <a:p>
            <a:pPr marL="0" indent="0">
              <a:lnSpc>
                <a:spcPct val="100000"/>
              </a:lnSpc>
              <a:spcBef>
                <a:spcPts val="0"/>
              </a:spcBef>
              <a:buNone/>
            </a:pPr>
            <a:r>
              <a:rPr lang="en-US" altLang="es-CL" sz="1800" dirty="0"/>
              <a:t>// Custom Comparator to sort by age</a:t>
            </a:r>
          </a:p>
          <a:p>
            <a:pPr marL="0" indent="0">
              <a:lnSpc>
                <a:spcPct val="100000"/>
              </a:lnSpc>
              <a:spcBef>
                <a:spcPts val="0"/>
              </a:spcBef>
              <a:buNone/>
            </a:pPr>
            <a:r>
              <a:rPr lang="en-US" altLang="es-CL" sz="1800" dirty="0"/>
              <a:t>class </a:t>
            </a:r>
            <a:r>
              <a:rPr lang="en-US" altLang="es-CL" sz="1800" dirty="0" err="1"/>
              <a:t>AgeComparator</a:t>
            </a:r>
            <a:r>
              <a:rPr lang="en-US" altLang="es-CL" sz="1800" dirty="0"/>
              <a:t> implements Comparator&lt;Person&gt; {</a:t>
            </a:r>
          </a:p>
          <a:p>
            <a:pPr marL="0" indent="0">
              <a:lnSpc>
                <a:spcPct val="100000"/>
              </a:lnSpc>
              <a:spcBef>
                <a:spcPts val="0"/>
              </a:spcBef>
              <a:buNone/>
            </a:pPr>
            <a:r>
              <a:rPr lang="en-US" altLang="es-CL" sz="1800" dirty="0"/>
              <a:t>    @Override</a:t>
            </a:r>
          </a:p>
          <a:p>
            <a:pPr marL="0" indent="0">
              <a:lnSpc>
                <a:spcPct val="100000"/>
              </a:lnSpc>
              <a:spcBef>
                <a:spcPts val="0"/>
              </a:spcBef>
              <a:buNone/>
            </a:pPr>
            <a:r>
              <a:rPr lang="en-US" altLang="es-CL" sz="1800" dirty="0"/>
              <a:t>    public </a:t>
            </a:r>
            <a:r>
              <a:rPr lang="en-US" altLang="es-CL" sz="1800" dirty="0" err="1"/>
              <a:t>int</a:t>
            </a:r>
            <a:r>
              <a:rPr lang="en-US" altLang="es-CL" sz="1800" dirty="0"/>
              <a:t> compare(Person p1, Person p2) {</a:t>
            </a:r>
          </a:p>
          <a:p>
            <a:pPr marL="0" indent="0">
              <a:lnSpc>
                <a:spcPct val="100000"/>
              </a:lnSpc>
              <a:spcBef>
                <a:spcPts val="0"/>
              </a:spcBef>
              <a:buNone/>
            </a:pPr>
            <a:r>
              <a:rPr lang="en-US" altLang="es-CL" sz="1800" dirty="0"/>
              <a:t>        return </a:t>
            </a:r>
            <a:r>
              <a:rPr lang="en-US" altLang="es-CL" sz="1800" dirty="0" err="1"/>
              <a:t>Integer.compare</a:t>
            </a:r>
            <a:r>
              <a:rPr lang="en-US" altLang="es-CL" sz="1800" dirty="0"/>
              <a:t>(p1.age, p2.age);  // Ascending order</a:t>
            </a:r>
          </a:p>
          <a:p>
            <a:pPr marL="0" indent="0">
              <a:lnSpc>
                <a:spcPct val="100000"/>
              </a:lnSpc>
              <a:spcBef>
                <a:spcPts val="0"/>
              </a:spcBef>
              <a:buNone/>
            </a:pPr>
            <a:r>
              <a:rPr lang="en-US" altLang="es-CL" sz="1800" dirty="0"/>
              <a:t>    }</a:t>
            </a:r>
          </a:p>
          <a:p>
            <a:pPr marL="0" indent="0">
              <a:lnSpc>
                <a:spcPct val="100000"/>
              </a:lnSpc>
              <a:spcBef>
                <a:spcPts val="0"/>
              </a:spcBef>
              <a:buNone/>
            </a:pPr>
            <a:r>
              <a:rPr lang="en-US" altLang="es-CL" sz="1800" dirty="0"/>
              <a:t>}</a:t>
            </a:r>
          </a:p>
          <a:p>
            <a:pPr marL="0" indent="0">
              <a:buNone/>
            </a:pPr>
            <a:endParaRPr lang="en-US" altLang="es-CL" sz="1800" dirty="0"/>
          </a:p>
        </p:txBody>
      </p:sp>
      <p:sp>
        <p:nvSpPr>
          <p:cNvPr id="2" name="Rectángulo 1"/>
          <p:cNvSpPr/>
          <p:nvPr/>
        </p:nvSpPr>
        <p:spPr>
          <a:xfrm>
            <a:off x="5771408" y="103788"/>
            <a:ext cx="7528956" cy="5078313"/>
          </a:xfrm>
          <a:prstGeom prst="rect">
            <a:avLst/>
          </a:prstGeom>
        </p:spPr>
        <p:txBody>
          <a:bodyPr wrap="square">
            <a:spAutoFit/>
          </a:bodyPr>
          <a:lstStyle/>
          <a:p>
            <a:endParaRPr lang="en-US" altLang="es-CL" dirty="0"/>
          </a:p>
          <a:p>
            <a:r>
              <a:rPr lang="en-US" altLang="es-CL" dirty="0"/>
              <a:t>public class </a:t>
            </a:r>
            <a:r>
              <a:rPr lang="en-US" altLang="es-CL" dirty="0" err="1"/>
              <a:t>ComparatorExample</a:t>
            </a:r>
            <a:r>
              <a:rPr lang="en-US" altLang="es-CL" dirty="0"/>
              <a:t> {</a:t>
            </a:r>
          </a:p>
          <a:p>
            <a:r>
              <a:rPr lang="en-US" altLang="es-CL" dirty="0"/>
              <a:t>    public static void main(String[] </a:t>
            </a:r>
            <a:r>
              <a:rPr lang="en-US" altLang="es-CL" dirty="0" err="1"/>
              <a:t>args</a:t>
            </a:r>
            <a:r>
              <a:rPr lang="en-US" altLang="es-CL" dirty="0"/>
              <a:t>) {</a:t>
            </a:r>
          </a:p>
          <a:p>
            <a:r>
              <a:rPr lang="en-US" altLang="es-CL" dirty="0"/>
              <a:t>        // Create a list of people</a:t>
            </a:r>
          </a:p>
          <a:p>
            <a:r>
              <a:rPr lang="en-US" altLang="es-CL" dirty="0"/>
              <a:t>        List&lt;Person&gt; people = new </a:t>
            </a:r>
            <a:r>
              <a:rPr lang="en-US" altLang="es-CL" dirty="0" err="1"/>
              <a:t>ArrayList</a:t>
            </a:r>
            <a:r>
              <a:rPr lang="en-US" altLang="es-CL" dirty="0"/>
              <a:t>&lt;&gt;();</a:t>
            </a:r>
          </a:p>
          <a:p>
            <a:r>
              <a:rPr lang="en-US" altLang="es-CL" dirty="0"/>
              <a:t>        </a:t>
            </a:r>
            <a:r>
              <a:rPr lang="en-US" altLang="es-CL" dirty="0" err="1"/>
              <a:t>people.add</a:t>
            </a:r>
            <a:r>
              <a:rPr lang="en-US" altLang="es-CL" dirty="0"/>
              <a:t>(new Person("Alice", 25));</a:t>
            </a:r>
          </a:p>
          <a:p>
            <a:r>
              <a:rPr lang="en-US" altLang="es-CL" dirty="0"/>
              <a:t>        </a:t>
            </a:r>
            <a:r>
              <a:rPr lang="en-US" altLang="es-CL" dirty="0" err="1"/>
              <a:t>people.add</a:t>
            </a:r>
            <a:r>
              <a:rPr lang="en-US" altLang="es-CL" dirty="0"/>
              <a:t>(new Person("Bob", 20));</a:t>
            </a:r>
          </a:p>
          <a:p>
            <a:r>
              <a:rPr lang="en-US" altLang="es-CL" dirty="0"/>
              <a:t>        </a:t>
            </a:r>
            <a:r>
              <a:rPr lang="en-US" altLang="es-CL" dirty="0" err="1"/>
              <a:t>people.add</a:t>
            </a:r>
            <a:r>
              <a:rPr lang="en-US" altLang="es-CL" dirty="0"/>
              <a:t>(new Person("Charlie", 30));</a:t>
            </a:r>
          </a:p>
          <a:p>
            <a:endParaRPr lang="en-US" altLang="es-CL" dirty="0"/>
          </a:p>
          <a:p>
            <a:r>
              <a:rPr lang="en-US" altLang="es-CL" dirty="0"/>
              <a:t>        </a:t>
            </a:r>
            <a:r>
              <a:rPr lang="en-US" altLang="es-CL" dirty="0" err="1"/>
              <a:t>System.out.println</a:t>
            </a:r>
            <a:r>
              <a:rPr lang="en-US" altLang="es-CL" dirty="0"/>
              <a:t>("Before Sorting: " + people);</a:t>
            </a:r>
          </a:p>
          <a:p>
            <a:endParaRPr lang="en-US" altLang="es-CL" dirty="0"/>
          </a:p>
          <a:p>
            <a:r>
              <a:rPr lang="en-US" altLang="es-CL" dirty="0"/>
              <a:t>        // Sort using </a:t>
            </a:r>
            <a:r>
              <a:rPr lang="en-US" altLang="es-CL" dirty="0" err="1"/>
              <a:t>AgeComparator</a:t>
            </a:r>
            <a:r>
              <a:rPr lang="en-US" altLang="es-CL" dirty="0"/>
              <a:t> (Pass Comparator as Parameter)</a:t>
            </a:r>
          </a:p>
          <a:p>
            <a:r>
              <a:rPr lang="en-US" altLang="es-CL" dirty="0"/>
              <a:t>        </a:t>
            </a:r>
            <a:r>
              <a:rPr lang="en-US" altLang="es-CL" dirty="0" err="1"/>
              <a:t>Collections.sort</a:t>
            </a:r>
            <a:r>
              <a:rPr lang="en-US" altLang="es-CL" dirty="0"/>
              <a:t>(people, new </a:t>
            </a:r>
            <a:r>
              <a:rPr lang="en-US" altLang="es-CL" dirty="0" err="1"/>
              <a:t>AgeComparator</a:t>
            </a:r>
            <a:r>
              <a:rPr lang="en-US" altLang="es-CL" dirty="0"/>
              <a:t>());</a:t>
            </a:r>
          </a:p>
          <a:p>
            <a:endParaRPr lang="en-US" altLang="es-CL" dirty="0"/>
          </a:p>
          <a:p>
            <a:r>
              <a:rPr lang="en-US" altLang="es-CL" dirty="0"/>
              <a:t>        </a:t>
            </a:r>
            <a:r>
              <a:rPr lang="en-US" altLang="es-CL" dirty="0" err="1"/>
              <a:t>System.out.println</a:t>
            </a:r>
            <a:r>
              <a:rPr lang="en-US" altLang="es-CL" dirty="0"/>
              <a:t>("After Sorting by Age: " + people);</a:t>
            </a:r>
          </a:p>
          <a:p>
            <a:r>
              <a:rPr lang="en-US" altLang="es-CL" dirty="0"/>
              <a:t>    </a:t>
            </a:r>
            <a:r>
              <a:rPr lang="en-US" altLang="es-CL" dirty="0" smtClean="0"/>
              <a:t>} </a:t>
            </a:r>
          </a:p>
          <a:p>
            <a:r>
              <a:rPr lang="en-US" altLang="es-CL" dirty="0" smtClean="0"/>
              <a:t>}</a:t>
            </a:r>
            <a:endParaRPr lang="en-US" altLang="es-CL" dirty="0"/>
          </a:p>
          <a:p>
            <a:endParaRPr lang="en-US" altLang="es-CL" dirty="0"/>
          </a:p>
        </p:txBody>
      </p:sp>
    </p:spTree>
    <p:extLst>
      <p:ext uri="{BB962C8B-B14F-4D97-AF65-F5344CB8AC3E}">
        <p14:creationId xmlns:p14="http://schemas.microsoft.com/office/powerpoint/2010/main" val="3989803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6BE2C04B-83EF-3D31-7431-118089873540}"/>
              </a:ext>
            </a:extLst>
          </p:cNvPr>
          <p:cNvSpPr>
            <a:spLocks noGrp="1"/>
          </p:cNvSpPr>
          <p:nvPr>
            <p:ph type="sldNum" sz="quarter" idx="12"/>
          </p:nvPr>
        </p:nvSpPr>
        <p:spPr/>
        <p:txBody>
          <a:bodyPr/>
          <a:lstStyle/>
          <a:p>
            <a:fld id="{F0A432F0-FA3A-48D2-85A0-C519E60BAF83}" type="slidenum">
              <a:rPr lang="en-US" altLang="es-CL"/>
              <a:pPr/>
              <a:t>36</a:t>
            </a:fld>
            <a:endParaRPr lang="en-US" altLang="es-CL"/>
          </a:p>
        </p:txBody>
      </p:sp>
      <p:sp>
        <p:nvSpPr>
          <p:cNvPr id="460803" name="Rectangle 3">
            <a:extLst>
              <a:ext uri="{FF2B5EF4-FFF2-40B4-BE49-F238E27FC236}">
                <a16:creationId xmlns:a16="http://schemas.microsoft.com/office/drawing/2014/main" id="{B99C9C5D-3E20-EACA-C0DD-36D6C90C7C03}"/>
              </a:ext>
            </a:extLst>
          </p:cNvPr>
          <p:cNvSpPr>
            <a:spLocks noGrp="1" noChangeArrowheads="1"/>
          </p:cNvSpPr>
          <p:nvPr>
            <p:ph type="body" idx="1"/>
          </p:nvPr>
        </p:nvSpPr>
        <p:spPr>
          <a:xfrm>
            <a:off x="1162790" y="1633537"/>
            <a:ext cx="8654146" cy="5087938"/>
          </a:xfrm>
        </p:spPr>
        <p:txBody>
          <a:bodyPr/>
          <a:lstStyle/>
          <a:p>
            <a:pPr>
              <a:lnSpc>
                <a:spcPct val="90000"/>
              </a:lnSpc>
            </a:pPr>
            <a:r>
              <a:rPr lang="es-CL" altLang="es-CL" dirty="0" err="1">
                <a:solidFill>
                  <a:schemeClr val="hlink"/>
                </a:solidFill>
                <a:effectLst>
                  <a:outerShdw blurRad="38100" dist="38100" dir="2700000" algn="tl">
                    <a:srgbClr val="C0C0C0"/>
                  </a:outerShdw>
                </a:effectLst>
              </a:rPr>
              <a:t>List</a:t>
            </a:r>
            <a:endParaRPr lang="es-CL" altLang="es-CL" dirty="0">
              <a:solidFill>
                <a:schemeClr val="hlink"/>
              </a:solidFill>
              <a:effectLst>
                <a:outerShdw blurRad="38100" dist="38100" dir="2700000" algn="tl">
                  <a:srgbClr val="C0C0C0"/>
                </a:outerShdw>
              </a:effectLst>
            </a:endParaRPr>
          </a:p>
          <a:p>
            <a:pPr lvl="1">
              <a:lnSpc>
                <a:spcPct val="90000"/>
              </a:lnSpc>
            </a:pPr>
            <a:r>
              <a:rPr lang="es-CL" altLang="es-CL" dirty="0" err="1"/>
              <a:t>Provides</a:t>
            </a:r>
            <a:r>
              <a:rPr lang="es-CL" altLang="es-CL" dirty="0"/>
              <a:t> </a:t>
            </a:r>
            <a:r>
              <a:rPr lang="es-CL" altLang="es-CL" dirty="0" err="1"/>
              <a:t>indexing</a:t>
            </a:r>
            <a:endParaRPr lang="es-CL" altLang="es-CL" dirty="0"/>
          </a:p>
          <a:p>
            <a:pPr lvl="1">
              <a:lnSpc>
                <a:spcPct val="90000"/>
              </a:lnSpc>
            </a:pPr>
            <a:r>
              <a:rPr lang="es-CL" altLang="es-CL" dirty="0" err="1"/>
              <a:t>Two</a:t>
            </a:r>
            <a:r>
              <a:rPr lang="es-CL" altLang="es-CL" dirty="0"/>
              <a:t> </a:t>
            </a:r>
            <a:r>
              <a:rPr lang="es-CL" altLang="es-CL" dirty="0" err="1"/>
              <a:t>main</a:t>
            </a:r>
            <a:r>
              <a:rPr lang="es-CL" altLang="es-CL" dirty="0"/>
              <a:t> </a:t>
            </a:r>
            <a:r>
              <a:rPr lang="es-CL" altLang="es-CL" dirty="0" err="1"/>
              <a:t>implementations</a:t>
            </a:r>
            <a:endParaRPr lang="en-US" altLang="es-CL" dirty="0">
              <a:solidFill>
                <a:schemeClr val="hlink"/>
              </a:solidFill>
              <a:effectLst>
                <a:outerShdw blurRad="38100" dist="38100" dir="2700000" algn="tl">
                  <a:srgbClr val="C0C0C0"/>
                </a:outerShdw>
              </a:effectLst>
            </a:endParaRPr>
          </a:p>
          <a:p>
            <a:pPr lvl="2">
              <a:lnSpc>
                <a:spcPct val="90000"/>
              </a:lnSpc>
            </a:pPr>
            <a:r>
              <a:rPr lang="en-US" altLang="es-CL" dirty="0" err="1">
                <a:solidFill>
                  <a:schemeClr val="hlink"/>
                </a:solidFill>
                <a:effectLst>
                  <a:outerShdw blurRad="38100" dist="38100" dir="2700000" algn="tl">
                    <a:srgbClr val="C0C0C0"/>
                  </a:outerShdw>
                </a:effectLst>
              </a:rPr>
              <a:t>ArrayList</a:t>
            </a:r>
            <a:r>
              <a:rPr lang="en-US" altLang="es-CL" dirty="0"/>
              <a:t>: better performance when accessing elements</a:t>
            </a:r>
          </a:p>
          <a:p>
            <a:pPr lvl="2">
              <a:lnSpc>
                <a:spcPct val="90000"/>
              </a:lnSpc>
            </a:pPr>
            <a:r>
              <a:rPr lang="en-US" altLang="es-CL" dirty="0">
                <a:solidFill>
                  <a:schemeClr val="hlink"/>
                </a:solidFill>
                <a:effectLst>
                  <a:outerShdw blurRad="38100" dist="38100" dir="2700000" algn="tl">
                    <a:srgbClr val="C0C0C0"/>
                  </a:outerShdw>
                </a:effectLst>
              </a:rPr>
              <a:t>LinkedList</a:t>
            </a:r>
            <a:r>
              <a:rPr lang="en-US" altLang="es-CL" dirty="0"/>
              <a:t>: better performance when deleting/inserting</a:t>
            </a:r>
            <a:endParaRPr lang="es-CL" altLang="es-CL" dirty="0"/>
          </a:p>
          <a:p>
            <a:pPr>
              <a:lnSpc>
                <a:spcPct val="90000"/>
              </a:lnSpc>
            </a:pPr>
            <a:r>
              <a:rPr lang="es-CL" altLang="es-CL" dirty="0">
                <a:solidFill>
                  <a:schemeClr val="hlink"/>
                </a:solidFill>
                <a:effectLst>
                  <a:outerShdw blurRad="38100" dist="38100" dir="2700000" algn="tl">
                    <a:srgbClr val="C0C0C0"/>
                  </a:outerShdw>
                </a:effectLst>
              </a:rPr>
              <a:t>Set</a:t>
            </a:r>
          </a:p>
          <a:p>
            <a:pPr lvl="1">
              <a:lnSpc>
                <a:spcPct val="90000"/>
              </a:lnSpc>
            </a:pPr>
            <a:r>
              <a:rPr lang="es-CL" altLang="es-CL" dirty="0"/>
              <a:t>No </a:t>
            </a:r>
            <a:r>
              <a:rPr lang="es-CL" altLang="es-CL" dirty="0" err="1"/>
              <a:t>duplicates</a:t>
            </a:r>
            <a:r>
              <a:rPr lang="es-CL" altLang="es-CL" dirty="0"/>
              <a:t> </a:t>
            </a:r>
            <a:r>
              <a:rPr lang="es-CL" altLang="es-CL" dirty="0" err="1"/>
              <a:t>allowed</a:t>
            </a:r>
            <a:endParaRPr lang="es-CL" altLang="es-CL" dirty="0"/>
          </a:p>
          <a:p>
            <a:pPr lvl="1">
              <a:lnSpc>
                <a:spcPct val="90000"/>
              </a:lnSpc>
            </a:pPr>
            <a:r>
              <a:rPr lang="es-CL" altLang="es-CL" dirty="0" err="1"/>
              <a:t>Two</a:t>
            </a:r>
            <a:r>
              <a:rPr lang="es-CL" altLang="es-CL" dirty="0"/>
              <a:t> </a:t>
            </a:r>
            <a:r>
              <a:rPr lang="es-CL" altLang="es-CL" dirty="0" err="1"/>
              <a:t>main</a:t>
            </a:r>
            <a:r>
              <a:rPr lang="es-CL" altLang="es-CL" dirty="0"/>
              <a:t> </a:t>
            </a:r>
            <a:r>
              <a:rPr lang="es-CL" altLang="es-CL" dirty="0" err="1"/>
              <a:t>implementations</a:t>
            </a:r>
            <a:endParaRPr lang="en-US" altLang="es-CL" dirty="0">
              <a:solidFill>
                <a:schemeClr val="hlink"/>
              </a:solidFill>
              <a:effectLst>
                <a:outerShdw blurRad="38100" dist="38100" dir="2700000" algn="tl">
                  <a:srgbClr val="C0C0C0"/>
                </a:outerShdw>
              </a:effectLst>
            </a:endParaRPr>
          </a:p>
          <a:p>
            <a:pPr lvl="2">
              <a:lnSpc>
                <a:spcPct val="90000"/>
              </a:lnSpc>
            </a:pPr>
            <a:r>
              <a:rPr lang="en-US" altLang="es-CL" dirty="0">
                <a:solidFill>
                  <a:schemeClr val="hlink"/>
                </a:solidFill>
                <a:effectLst>
                  <a:outerShdw blurRad="38100" dist="38100" dir="2700000" algn="tl">
                    <a:srgbClr val="C0C0C0"/>
                  </a:outerShdw>
                </a:effectLst>
              </a:rPr>
              <a:t>HashSet</a:t>
            </a:r>
            <a:r>
              <a:rPr lang="en-US" altLang="es-CL" dirty="0"/>
              <a:t>: no order of elements</a:t>
            </a:r>
          </a:p>
          <a:p>
            <a:pPr lvl="2">
              <a:lnSpc>
                <a:spcPct val="90000"/>
              </a:lnSpc>
            </a:pPr>
            <a:r>
              <a:rPr lang="en-US" altLang="es-CL" dirty="0" err="1">
                <a:solidFill>
                  <a:schemeClr val="hlink"/>
                </a:solidFill>
                <a:effectLst>
                  <a:outerShdw blurRad="38100" dist="38100" dir="2700000" algn="tl">
                    <a:srgbClr val="C0C0C0"/>
                  </a:outerShdw>
                </a:effectLst>
              </a:rPr>
              <a:t>TreeSet</a:t>
            </a:r>
            <a:r>
              <a:rPr lang="en-US" altLang="es-CL" dirty="0"/>
              <a:t>: provides sorting</a:t>
            </a:r>
            <a:r>
              <a:rPr lang="es-CL" altLang="es-CL" dirty="0"/>
              <a:t> (</a:t>
            </a:r>
            <a:r>
              <a:rPr lang="es-CL" altLang="es-CL" dirty="0" err="1"/>
              <a:t>implements</a:t>
            </a:r>
            <a:r>
              <a:rPr lang="es-CL" altLang="es-CL" dirty="0"/>
              <a:t> </a:t>
            </a:r>
            <a:r>
              <a:rPr lang="es-CL" altLang="es-CL" dirty="0" err="1">
                <a:solidFill>
                  <a:schemeClr val="hlink"/>
                </a:solidFill>
                <a:effectLst>
                  <a:outerShdw blurRad="38100" dist="38100" dir="2700000" algn="tl">
                    <a:srgbClr val="C0C0C0"/>
                  </a:outerShdw>
                </a:effectLst>
              </a:rPr>
              <a:t>SortedSet</a:t>
            </a:r>
            <a:r>
              <a:rPr lang="es-CL" altLang="es-CL" dirty="0" smtClean="0"/>
              <a:t>)  </a:t>
            </a:r>
            <a:r>
              <a:rPr lang="es-CL" altLang="es-CL" dirty="0" err="1" smtClean="0"/>
              <a:t>based</a:t>
            </a:r>
            <a:r>
              <a:rPr lang="es-CL" altLang="es-CL" dirty="0" smtClean="0"/>
              <a:t> </a:t>
            </a:r>
            <a:r>
              <a:rPr lang="es-CL" altLang="es-CL" dirty="0" err="1"/>
              <a:t>on</a:t>
            </a:r>
            <a:r>
              <a:rPr lang="es-CL" altLang="es-CL" dirty="0"/>
              <a:t> </a:t>
            </a:r>
            <a:r>
              <a:rPr lang="es-CL" altLang="es-CL" dirty="0" err="1"/>
              <a:t>their</a:t>
            </a:r>
            <a:r>
              <a:rPr lang="es-CL" altLang="es-CL" dirty="0"/>
              <a:t> </a:t>
            </a:r>
            <a:r>
              <a:rPr lang="es-CL" altLang="es-CL" dirty="0" err="1"/>
              <a:t>implementation</a:t>
            </a:r>
            <a:r>
              <a:rPr lang="es-CL" altLang="es-CL" dirty="0"/>
              <a:t> of </a:t>
            </a:r>
            <a:r>
              <a:rPr lang="en-US" altLang="es-CL" dirty="0">
                <a:solidFill>
                  <a:schemeClr val="hlink"/>
                </a:solidFill>
                <a:effectLst>
                  <a:outerShdw blurRad="38100" dist="38100" dir="2700000" algn="tl">
                    <a:srgbClr val="C0C0C0"/>
                  </a:outerShdw>
                </a:effectLst>
              </a:rPr>
              <a:t>Comparable</a:t>
            </a:r>
            <a:r>
              <a:rPr lang="es-CL" altLang="es-CL" dirty="0"/>
              <a:t>),</a:t>
            </a:r>
            <a:r>
              <a:rPr lang="en-US" altLang="es-CL" dirty="0"/>
              <a:t> or another order defined by implementation of </a:t>
            </a:r>
            <a:r>
              <a:rPr lang="en-US" altLang="es-CL" dirty="0">
                <a:solidFill>
                  <a:schemeClr val="hlink"/>
                </a:solidFill>
                <a:effectLst>
                  <a:outerShdw blurRad="38100" dist="38100" dir="2700000" algn="tl">
                    <a:srgbClr val="C0C0C0"/>
                  </a:outerShdw>
                </a:effectLst>
              </a:rPr>
              <a:t>Comparator given as parameter to the constructor</a:t>
            </a:r>
            <a:endParaRPr lang="en-US" altLang="es-CL" sz="1800" dirty="0"/>
          </a:p>
        </p:txBody>
      </p:sp>
      <p:sp>
        <p:nvSpPr>
          <p:cNvPr id="460804" name="Rectangle 4">
            <a:extLst>
              <a:ext uri="{FF2B5EF4-FFF2-40B4-BE49-F238E27FC236}">
                <a16:creationId xmlns:a16="http://schemas.microsoft.com/office/drawing/2014/main" id="{C1369559-9A77-9E5B-24C2-B5D2D25362B6}"/>
              </a:ext>
            </a:extLst>
          </p:cNvPr>
          <p:cNvSpPr>
            <a:spLocks noGrp="1" noChangeArrowheads="1"/>
          </p:cNvSpPr>
          <p:nvPr>
            <p:ph type="title"/>
          </p:nvPr>
        </p:nvSpPr>
        <p:spPr>
          <a:noFill/>
          <a:ln/>
        </p:spPr>
        <p:txBody>
          <a:bodyPr>
            <a:normAutofit/>
          </a:bodyPr>
          <a:lstStyle/>
          <a:p>
            <a:r>
              <a:rPr lang="es-CL" altLang="es-CL" sz="4000" b="1" dirty="0" err="1">
                <a:solidFill>
                  <a:srgbClr val="C00000"/>
                </a:solidFill>
              </a:rPr>
              <a:t>Implementations</a:t>
            </a:r>
            <a:r>
              <a:rPr lang="es-CL" altLang="es-CL" sz="4000" b="1" dirty="0">
                <a:solidFill>
                  <a:srgbClr val="C00000"/>
                </a:solidFill>
              </a:rPr>
              <a:t> </a:t>
            </a:r>
            <a:r>
              <a:rPr lang="es-CL" altLang="es-CL" sz="4000" b="1" dirty="0" err="1">
                <a:solidFill>
                  <a:srgbClr val="C00000"/>
                </a:solidFill>
              </a:rPr>
              <a:t>of</a:t>
            </a:r>
            <a:r>
              <a:rPr lang="es-CL" altLang="es-CL" sz="4000" b="1" dirty="0">
                <a:solidFill>
                  <a:srgbClr val="C00000"/>
                </a:solidFill>
              </a:rPr>
              <a:t> </a:t>
            </a:r>
            <a:r>
              <a:rPr lang="es-CL" altLang="es-CL" sz="4000" b="1" dirty="0" err="1">
                <a:solidFill>
                  <a:srgbClr val="C00000"/>
                </a:solidFill>
              </a:rPr>
              <a:t>List</a:t>
            </a:r>
            <a:r>
              <a:rPr lang="es-CL" altLang="es-CL" sz="4000" b="1" dirty="0">
                <a:solidFill>
                  <a:srgbClr val="C00000"/>
                </a:solidFill>
              </a:rPr>
              <a:t> &amp; Set</a:t>
            </a:r>
            <a:endParaRPr lang="en-US" altLang="es-CL" sz="4000" b="1" dirty="0">
              <a:solidFill>
                <a:srgbClr val="C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E6897C1-781D-322C-1CD3-39ABD06180D9}"/>
              </a:ext>
            </a:extLst>
          </p:cNvPr>
          <p:cNvSpPr>
            <a:spLocks noGrp="1"/>
          </p:cNvSpPr>
          <p:nvPr>
            <p:ph type="sldNum" sz="quarter" idx="12"/>
          </p:nvPr>
        </p:nvSpPr>
        <p:spPr/>
        <p:txBody>
          <a:bodyPr/>
          <a:lstStyle/>
          <a:p>
            <a:fld id="{894ED194-B1BA-426D-9337-0AA3D9F3CBDE}" type="slidenum">
              <a:rPr lang="en-US" altLang="es-CL"/>
              <a:pPr/>
              <a:t>37</a:t>
            </a:fld>
            <a:endParaRPr lang="en-US" altLang="es-CL"/>
          </a:p>
        </p:txBody>
      </p:sp>
      <p:sp>
        <p:nvSpPr>
          <p:cNvPr id="449538" name="Rectangle 2">
            <a:extLst>
              <a:ext uri="{FF2B5EF4-FFF2-40B4-BE49-F238E27FC236}">
                <a16:creationId xmlns:a16="http://schemas.microsoft.com/office/drawing/2014/main" id="{6099CC6E-558E-2847-56B6-5250ED326CA1}"/>
              </a:ext>
            </a:extLst>
          </p:cNvPr>
          <p:cNvSpPr>
            <a:spLocks noGrp="1" noChangeArrowheads="1"/>
          </p:cNvSpPr>
          <p:nvPr>
            <p:ph type="title"/>
          </p:nvPr>
        </p:nvSpPr>
        <p:spPr>
          <a:xfrm>
            <a:off x="838200" y="365125"/>
            <a:ext cx="10515600" cy="612337"/>
          </a:xfrm>
        </p:spPr>
        <p:txBody>
          <a:bodyPr>
            <a:noAutofit/>
          </a:bodyPr>
          <a:lstStyle/>
          <a:p>
            <a:r>
              <a:rPr lang="en-US" altLang="es-CL" sz="4000" b="1" dirty="0">
                <a:solidFill>
                  <a:srgbClr val="C00000"/>
                </a:solidFill>
              </a:rPr>
              <a:t>Interface Iterator</a:t>
            </a:r>
          </a:p>
        </p:txBody>
      </p:sp>
      <p:sp>
        <p:nvSpPr>
          <p:cNvPr id="449539" name="Rectangle 3">
            <a:extLst>
              <a:ext uri="{FF2B5EF4-FFF2-40B4-BE49-F238E27FC236}">
                <a16:creationId xmlns:a16="http://schemas.microsoft.com/office/drawing/2014/main" id="{58EDAB55-8B8C-B76B-5A3E-3E52571D7DE3}"/>
              </a:ext>
            </a:extLst>
          </p:cNvPr>
          <p:cNvSpPr>
            <a:spLocks noGrp="1" noChangeArrowheads="1"/>
          </p:cNvSpPr>
          <p:nvPr>
            <p:ph type="body" idx="1"/>
          </p:nvPr>
        </p:nvSpPr>
        <p:spPr>
          <a:xfrm>
            <a:off x="362607" y="992762"/>
            <a:ext cx="11466786" cy="5348287"/>
          </a:xfrm>
        </p:spPr>
        <p:txBody>
          <a:bodyPr>
            <a:normAutofit lnSpcReduction="10000"/>
          </a:bodyPr>
          <a:lstStyle/>
          <a:p>
            <a:pPr>
              <a:lnSpc>
                <a:spcPct val="90000"/>
              </a:lnSpc>
            </a:pPr>
            <a:r>
              <a:rPr lang="en-US" altLang="es-CL" sz="2000" dirty="0"/>
              <a:t>An iterator in is an object that allows traversal through a collection (such as a List, Set, or Map) one element at a time. It is part of the Java Collections Framework and provides a standard way to access elements without exposing the underlying structure</a:t>
            </a:r>
            <a:r>
              <a:rPr lang="en-US" altLang="es-CL" dirty="0"/>
              <a:t>.</a:t>
            </a:r>
            <a:endParaRPr lang="en-US" altLang="es-CL" dirty="0">
              <a:solidFill>
                <a:schemeClr val="hlink"/>
              </a:solidFill>
              <a:effectLst>
                <a:outerShdw blurRad="38100" dist="38100" dir="2700000" algn="tl">
                  <a:srgbClr val="C0C0C0"/>
                </a:outerShdw>
              </a:effectLst>
            </a:endParaRPr>
          </a:p>
          <a:p>
            <a:pPr lvl="1">
              <a:lnSpc>
                <a:spcPct val="90000"/>
              </a:lnSpc>
              <a:buFont typeface="Wingdings" panose="05000000000000000000" pitchFamily="2" charset="2"/>
              <a:buNone/>
            </a:pPr>
            <a:endParaRPr lang="en-US" altLang="es-CL" sz="2000" dirty="0">
              <a:solidFill>
                <a:schemeClr val="tx2"/>
              </a:solidFill>
            </a:endParaRPr>
          </a:p>
          <a:p>
            <a:pPr lvl="1">
              <a:lnSpc>
                <a:spcPct val="90000"/>
              </a:lnSpc>
              <a:buFont typeface="Wingdings" panose="05000000000000000000" pitchFamily="2" charset="2"/>
              <a:buNone/>
            </a:pPr>
            <a:r>
              <a:rPr lang="en-US" altLang="es-CL" sz="2000" dirty="0">
                <a:solidFill>
                  <a:schemeClr val="tx2"/>
                </a:solidFill>
                <a:latin typeface="Courier New" panose="02070309020205020404" pitchFamily="49" charset="0"/>
                <a:cs typeface="Courier New" panose="02070309020205020404" pitchFamily="49" charset="0"/>
              </a:rPr>
              <a:t>public interface Iterator {</a:t>
            </a:r>
          </a:p>
          <a:p>
            <a:pPr lvl="1">
              <a:lnSpc>
                <a:spcPct val="90000"/>
              </a:lnSpc>
              <a:buFont typeface="Wingdings" panose="05000000000000000000" pitchFamily="2" charset="2"/>
              <a:buNone/>
            </a:pP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  </a:t>
            </a:r>
            <a:r>
              <a:rPr lang="en-US" altLang="es-CL" sz="2000" dirty="0" err="1">
                <a:solidFill>
                  <a:schemeClr val="tx2"/>
                </a:solidFill>
                <a:latin typeface="Courier New" panose="02070309020205020404" pitchFamily="49" charset="0"/>
                <a:cs typeface="Courier New" panose="02070309020205020404" pitchFamily="49" charset="0"/>
              </a:rPr>
              <a:t>boolean</a:t>
            </a:r>
            <a:r>
              <a:rPr lang="en-US" altLang="es-CL" sz="2000" dirty="0">
                <a:solidFill>
                  <a:schemeClr val="tx2"/>
                </a:solidFill>
                <a:latin typeface="Courier New" panose="02070309020205020404" pitchFamily="49" charset="0"/>
                <a:cs typeface="Courier New" panose="02070309020205020404" pitchFamily="49" charset="0"/>
              </a:rPr>
              <a:t> </a:t>
            </a:r>
            <a:r>
              <a:rPr lang="en-US" altLang="es-CL" sz="2000" dirty="0" err="1">
                <a:solidFill>
                  <a:schemeClr val="tx2"/>
                </a:solidFill>
                <a:latin typeface="Courier New" panose="02070309020205020404" pitchFamily="49" charset="0"/>
                <a:cs typeface="Courier New" panose="02070309020205020404" pitchFamily="49" charset="0"/>
              </a:rPr>
              <a:t>hasNext</a:t>
            </a:r>
            <a:r>
              <a:rPr lang="en-US" altLang="es-CL" sz="2000" dirty="0">
                <a:solidFill>
                  <a:schemeClr val="tx2"/>
                </a:solidFill>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Object next();</a:t>
            </a:r>
          </a:p>
          <a:p>
            <a:pPr lvl="1">
              <a:lnSpc>
                <a:spcPct val="90000"/>
              </a:lnSpc>
              <a:buFont typeface="Wingdings" panose="05000000000000000000" pitchFamily="2" charset="2"/>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void remove(); </a:t>
            </a:r>
            <a:r>
              <a:rPr lang="en-US" altLang="es-CL" sz="2000" dirty="0">
                <a:latin typeface="Courier New" panose="02070309020205020404" pitchFamily="49" charset="0"/>
                <a:cs typeface="Courier New" panose="02070309020205020404" pitchFamily="49" charset="0"/>
              </a:rPr>
              <a:t>// </a:t>
            </a:r>
            <a:r>
              <a:rPr lang="es-ES" altLang="es-CL" sz="2000" dirty="0">
                <a:latin typeface="Courier New" panose="02070309020205020404" pitchFamily="49" charset="0"/>
                <a:cs typeface="Courier New" panose="02070309020205020404" pitchFamily="49" charset="0"/>
              </a:rPr>
              <a:t>o</a:t>
            </a:r>
            <a:r>
              <a:rPr lang="en-US" altLang="es-CL" sz="2000" dirty="0" err="1">
                <a:latin typeface="Courier New" panose="02070309020205020404" pitchFamily="49" charset="0"/>
                <a:cs typeface="Courier New" panose="02070309020205020404" pitchFamily="49" charset="0"/>
              </a:rPr>
              <a:t>pcional</a:t>
            </a:r>
            <a:endParaRPr lang="en-US" altLang="es-CL" sz="2000" dirty="0">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n-US" altLang="es-CL" sz="2000" dirty="0">
                <a:solidFill>
                  <a:schemeClr val="tx2"/>
                </a:solidFill>
                <a:latin typeface="Courier New" panose="02070309020205020404" pitchFamily="49" charset="0"/>
                <a:cs typeface="Courier New" panose="02070309020205020404" pitchFamily="49" charset="0"/>
              </a:rPr>
              <a:t>}</a:t>
            </a:r>
          </a:p>
          <a:p>
            <a:pPr marL="0" indent="0">
              <a:buNone/>
            </a:pPr>
            <a:r>
              <a:rPr lang="es-ES" altLang="es-CL" dirty="0"/>
              <a:t>                                   </a:t>
            </a:r>
            <a:r>
              <a:rPr lang="en-US" altLang="es-CL" dirty="0">
                <a:solidFill>
                  <a:schemeClr val="hlink"/>
                </a:solidFill>
                <a:effectLst>
                  <a:outerShdw blurRad="38100" dist="38100" dir="2700000" algn="tl">
                    <a:srgbClr val="C0C0C0"/>
                  </a:outerShdw>
                </a:effectLst>
              </a:rPr>
              <a:t>Example: implementing  a filter</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static void filter(Collection c) {</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Iterator </a:t>
            </a:r>
            <a:r>
              <a:rPr lang="en-US" altLang="es-CL" sz="2000" dirty="0" err="1">
                <a:solidFill>
                  <a:schemeClr val="tx2"/>
                </a:solidFill>
                <a:latin typeface="Courier New" panose="02070309020205020404" pitchFamily="49" charset="0"/>
                <a:cs typeface="Courier New" panose="02070309020205020404" pitchFamily="49" charset="0"/>
              </a:rPr>
              <a:t>i</a:t>
            </a:r>
            <a:r>
              <a:rPr lang="en-US" altLang="es-CL" sz="2000" dirty="0">
                <a:solidFill>
                  <a:schemeClr val="tx2"/>
                </a:solidFill>
                <a:latin typeface="Courier New" panose="02070309020205020404" pitchFamily="49" charset="0"/>
                <a:cs typeface="Courier New" panose="02070309020205020404" pitchFamily="49" charset="0"/>
              </a:rPr>
              <a:t> = </a:t>
            </a:r>
            <a:r>
              <a:rPr lang="en-US" altLang="es-CL" sz="2000" dirty="0" err="1">
                <a:solidFill>
                  <a:schemeClr val="tx2"/>
                </a:solidFill>
                <a:latin typeface="Courier New" panose="02070309020205020404" pitchFamily="49" charset="0"/>
                <a:cs typeface="Courier New" panose="02070309020205020404" pitchFamily="49" charset="0"/>
              </a:rPr>
              <a:t>c.iterator</a:t>
            </a:r>
            <a:r>
              <a:rPr lang="en-US" altLang="es-CL" sz="2000" dirty="0">
                <a:solidFill>
                  <a:schemeClr val="tx2"/>
                </a:solidFill>
                <a:latin typeface="Courier New" panose="02070309020205020404" pitchFamily="49" charset="0"/>
                <a:cs typeface="Courier New" panose="02070309020205020404" pitchFamily="49" charset="0"/>
              </a:rPr>
              <a:t>(); </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while (</a:t>
            </a:r>
            <a:r>
              <a:rPr lang="en-US" altLang="es-CL" sz="2000" dirty="0" err="1">
                <a:solidFill>
                  <a:schemeClr val="tx2"/>
                </a:solidFill>
                <a:latin typeface="Courier New" panose="02070309020205020404" pitchFamily="49" charset="0"/>
                <a:cs typeface="Courier New" panose="02070309020205020404" pitchFamily="49" charset="0"/>
              </a:rPr>
              <a:t>i.hasNext</a:t>
            </a:r>
            <a:r>
              <a:rPr lang="en-US" altLang="es-CL" sz="2000" dirty="0">
                <a:solidFill>
                  <a:schemeClr val="tx2"/>
                </a:solidFill>
                <a:latin typeface="Courier New" panose="02070309020205020404" pitchFamily="49" charset="0"/>
                <a:cs typeface="Courier New" panose="02070309020205020404" pitchFamily="49" charset="0"/>
              </a:rPr>
              <a:t>())</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a:solidFill>
                  <a:schemeClr val="tx2"/>
                </a:solidFill>
                <a:latin typeface="Courier New" panose="02070309020205020404" pitchFamily="49" charset="0"/>
                <a:cs typeface="Courier New" panose="02070309020205020404" pitchFamily="49" charset="0"/>
              </a:rPr>
              <a:t>if (!</a:t>
            </a:r>
            <a:r>
              <a:rPr lang="en-US" altLang="es-CL" sz="2000" dirty="0" err="1">
                <a:solidFill>
                  <a:schemeClr val="tx2"/>
                </a:solidFill>
                <a:latin typeface="Courier New" panose="02070309020205020404" pitchFamily="49" charset="0"/>
                <a:cs typeface="Courier New" panose="02070309020205020404" pitchFamily="49" charset="0"/>
              </a:rPr>
              <a:t>cond</a:t>
            </a:r>
            <a:r>
              <a:rPr lang="en-US" altLang="es-CL" sz="2000" dirty="0">
                <a:solidFill>
                  <a:schemeClr val="tx2"/>
                </a:solidFill>
                <a:latin typeface="Courier New" panose="02070309020205020404" pitchFamily="49" charset="0"/>
                <a:cs typeface="Courier New" panose="02070309020205020404" pitchFamily="49" charset="0"/>
              </a:rPr>
              <a:t>(</a:t>
            </a:r>
            <a:r>
              <a:rPr lang="en-US" altLang="es-CL" sz="2000" dirty="0" err="1">
                <a:solidFill>
                  <a:schemeClr val="tx2"/>
                </a:solidFill>
                <a:latin typeface="Courier New" panose="02070309020205020404" pitchFamily="49" charset="0"/>
                <a:cs typeface="Courier New" panose="02070309020205020404" pitchFamily="49" charset="0"/>
              </a:rPr>
              <a:t>i.next</a:t>
            </a:r>
            <a:r>
              <a:rPr lang="en-US" altLang="es-CL" sz="2000" dirty="0">
                <a:solidFill>
                  <a:schemeClr val="tx2"/>
                </a:solidFill>
                <a:latin typeface="Courier New" panose="02070309020205020404" pitchFamily="49" charset="0"/>
                <a:cs typeface="Courier New" panose="02070309020205020404" pitchFamily="49" charset="0"/>
              </a:rPr>
              <a:t>()))</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       </a:t>
            </a:r>
            <a:r>
              <a:rPr lang="es-ES" altLang="es-CL" sz="2000" dirty="0">
                <a:solidFill>
                  <a:schemeClr val="tx2"/>
                </a:solidFill>
                <a:latin typeface="Courier New" panose="02070309020205020404" pitchFamily="49" charset="0"/>
                <a:cs typeface="Courier New" panose="02070309020205020404" pitchFamily="49" charset="0"/>
              </a:rPr>
              <a:t>     </a:t>
            </a:r>
            <a:r>
              <a:rPr lang="en-US" altLang="es-CL" sz="2000" dirty="0" err="1">
                <a:solidFill>
                  <a:schemeClr val="tx2"/>
                </a:solidFill>
                <a:latin typeface="Courier New" panose="02070309020205020404" pitchFamily="49" charset="0"/>
                <a:cs typeface="Courier New" panose="02070309020205020404" pitchFamily="49" charset="0"/>
              </a:rPr>
              <a:t>i.remove</a:t>
            </a:r>
            <a:r>
              <a:rPr lang="en-US" altLang="es-CL" sz="2000" dirty="0">
                <a:solidFill>
                  <a:schemeClr val="tx2"/>
                </a:solidFill>
                <a:latin typeface="Courier New" panose="02070309020205020404" pitchFamily="49" charset="0"/>
                <a:cs typeface="Courier New" panose="02070309020205020404" pitchFamily="49" charset="0"/>
              </a:rPr>
              <a:t>();</a:t>
            </a:r>
          </a:p>
          <a:p>
            <a:pPr lvl="1">
              <a:lnSpc>
                <a:spcPct val="100000"/>
              </a:lnSpc>
              <a:buNone/>
            </a:pPr>
            <a:r>
              <a:rPr lang="en-US" altLang="es-CL" sz="2000" dirty="0">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89B105E3-7BFE-54D9-EC86-4DDA25107FA8}"/>
              </a:ext>
            </a:extLst>
          </p:cNvPr>
          <p:cNvSpPr>
            <a:spLocks noGrp="1"/>
          </p:cNvSpPr>
          <p:nvPr>
            <p:ph type="sldNum" sz="quarter" idx="12"/>
          </p:nvPr>
        </p:nvSpPr>
        <p:spPr/>
        <p:txBody>
          <a:bodyPr/>
          <a:lstStyle/>
          <a:p>
            <a:fld id="{1F9C24F8-A8E3-4690-9620-4FCBD039148B}" type="slidenum">
              <a:rPr lang="en-US" altLang="es-CL"/>
              <a:pPr/>
              <a:t>38</a:t>
            </a:fld>
            <a:endParaRPr lang="en-US" altLang="es-CL"/>
          </a:p>
        </p:txBody>
      </p:sp>
      <p:sp>
        <p:nvSpPr>
          <p:cNvPr id="455682" name="Rectangle 2">
            <a:extLst>
              <a:ext uri="{FF2B5EF4-FFF2-40B4-BE49-F238E27FC236}">
                <a16:creationId xmlns:a16="http://schemas.microsoft.com/office/drawing/2014/main" id="{B07102A0-D276-CDD3-B8BF-E81D7F8D4CEC}"/>
              </a:ext>
            </a:extLst>
          </p:cNvPr>
          <p:cNvSpPr>
            <a:spLocks noGrp="1" noChangeArrowheads="1"/>
          </p:cNvSpPr>
          <p:nvPr>
            <p:ph type="title"/>
          </p:nvPr>
        </p:nvSpPr>
        <p:spPr>
          <a:xfrm>
            <a:off x="249621" y="136525"/>
            <a:ext cx="10515600" cy="1325563"/>
          </a:xfrm>
        </p:spPr>
        <p:txBody>
          <a:bodyPr>
            <a:normAutofit/>
          </a:bodyPr>
          <a:lstStyle/>
          <a:p>
            <a:r>
              <a:rPr lang="en-US" altLang="es-CL" sz="4000" b="1" dirty="0">
                <a:solidFill>
                  <a:srgbClr val="C00000"/>
                </a:solidFill>
              </a:rPr>
              <a:t>Map</a:t>
            </a:r>
            <a:r>
              <a:rPr lang="es-CL" altLang="es-CL" sz="4000" b="1" dirty="0">
                <a:solidFill>
                  <a:srgbClr val="C00000"/>
                </a:solidFill>
              </a:rPr>
              <a:t>s</a:t>
            </a:r>
            <a:endParaRPr lang="en-US" altLang="es-CL" sz="4000" b="1" dirty="0">
              <a:solidFill>
                <a:srgbClr val="C00000"/>
              </a:solidFill>
            </a:endParaRPr>
          </a:p>
        </p:txBody>
      </p:sp>
      <p:sp>
        <p:nvSpPr>
          <p:cNvPr id="455683" name="Rectangle 3">
            <a:extLst>
              <a:ext uri="{FF2B5EF4-FFF2-40B4-BE49-F238E27FC236}">
                <a16:creationId xmlns:a16="http://schemas.microsoft.com/office/drawing/2014/main" id="{47FB4EEC-5EF4-900D-7FD8-5CF122142D52}"/>
              </a:ext>
            </a:extLst>
          </p:cNvPr>
          <p:cNvSpPr>
            <a:spLocks noGrp="1" noChangeArrowheads="1"/>
          </p:cNvSpPr>
          <p:nvPr>
            <p:ph type="body" idx="1"/>
          </p:nvPr>
        </p:nvSpPr>
        <p:spPr>
          <a:xfrm>
            <a:off x="606972" y="1482452"/>
            <a:ext cx="10515600" cy="4351338"/>
          </a:xfrm>
        </p:spPr>
        <p:txBody>
          <a:bodyPr>
            <a:normAutofit/>
          </a:bodyPr>
          <a:lstStyle/>
          <a:p>
            <a:pPr>
              <a:lnSpc>
                <a:spcPct val="90000"/>
              </a:lnSpc>
            </a:pPr>
            <a:r>
              <a:rPr lang="es-CL" altLang="es-CL" sz="3200" dirty="0"/>
              <a:t>A </a:t>
            </a:r>
            <a:r>
              <a:rPr lang="es-CL" altLang="es-CL" sz="3200" dirty="0" err="1"/>
              <a:t>map</a:t>
            </a:r>
            <a:r>
              <a:rPr lang="es-CL" altLang="es-CL" sz="3200" dirty="0"/>
              <a:t> </a:t>
            </a:r>
            <a:r>
              <a:rPr lang="es-CL" altLang="es-CL" sz="3200" dirty="0" err="1"/>
              <a:t>relays</a:t>
            </a:r>
            <a:r>
              <a:rPr lang="es-CL" altLang="es-CL" sz="3200" dirty="0"/>
              <a:t> </a:t>
            </a:r>
            <a:r>
              <a:rPr lang="es-CL" altLang="es-CL" sz="3200" dirty="0" err="1"/>
              <a:t>on</a:t>
            </a:r>
            <a:r>
              <a:rPr lang="es-CL" altLang="es-CL" sz="3200" dirty="0"/>
              <a:t> a </a:t>
            </a:r>
            <a:r>
              <a:rPr lang="es-CL" altLang="es-CL" sz="3200" dirty="0" err="1"/>
              <a:t>keys</a:t>
            </a:r>
            <a:r>
              <a:rPr lang="es-CL" altLang="es-CL" sz="3200" dirty="0"/>
              <a:t> </a:t>
            </a:r>
            <a:r>
              <a:rPr lang="es-CL" altLang="es-CL" sz="3200" dirty="0" err="1"/>
              <a:t>which</a:t>
            </a:r>
            <a:r>
              <a:rPr lang="es-CL" altLang="es-CL" sz="3200" dirty="0"/>
              <a:t> </a:t>
            </a:r>
            <a:r>
              <a:rPr lang="es-CL" altLang="es-CL" sz="3200" dirty="0" err="1"/>
              <a:t>cannot</a:t>
            </a:r>
            <a:r>
              <a:rPr lang="es-CL" altLang="es-CL" sz="3200" dirty="0"/>
              <a:t> </a:t>
            </a:r>
            <a:r>
              <a:rPr lang="es-CL" altLang="es-CL" sz="3200" dirty="0" err="1"/>
              <a:t>have</a:t>
            </a:r>
            <a:r>
              <a:rPr lang="es-CL" altLang="es-CL" sz="3200" dirty="0"/>
              <a:t> </a:t>
            </a:r>
            <a:r>
              <a:rPr lang="es-CL" altLang="es-CL" sz="3200" dirty="0" err="1"/>
              <a:t>duplicates</a:t>
            </a:r>
            <a:endParaRPr lang="en-US" altLang="es-CL" sz="3200" i="1" dirty="0"/>
          </a:p>
          <a:p>
            <a:pPr>
              <a:lnSpc>
                <a:spcPct val="90000"/>
              </a:lnSpc>
            </a:pPr>
            <a:r>
              <a:rPr lang="es-CL" altLang="es-CL" sz="3200" dirty="0" err="1"/>
              <a:t>Operations</a:t>
            </a:r>
            <a:endParaRPr lang="es-CL" altLang="es-CL" sz="3200" dirty="0"/>
          </a:p>
          <a:p>
            <a:pPr lvl="1">
              <a:lnSpc>
                <a:spcPct val="90000"/>
              </a:lnSpc>
            </a:pPr>
            <a:r>
              <a:rPr lang="es-CL" altLang="es-CL" sz="2800" dirty="0" err="1">
                <a:solidFill>
                  <a:schemeClr val="hlink"/>
                </a:solidFill>
                <a:effectLst>
                  <a:outerShdw blurRad="38100" dist="38100" dir="2700000" algn="tl">
                    <a:srgbClr val="C0C0C0"/>
                  </a:outerShdw>
                </a:effectLst>
              </a:rPr>
              <a:t>put</a:t>
            </a:r>
            <a:r>
              <a:rPr lang="es-CL" altLang="es-CL" sz="2800" dirty="0">
                <a:solidFill>
                  <a:schemeClr val="hlink"/>
                </a:solidFill>
                <a:effectLst>
                  <a:outerShdw blurRad="38100" dist="38100" dir="2700000" algn="tl">
                    <a:srgbClr val="C0C0C0"/>
                  </a:outerShdw>
                </a:effectLst>
              </a:rPr>
              <a:t>(K </a:t>
            </a:r>
            <a:r>
              <a:rPr lang="es-CL" altLang="es-CL" sz="2800" dirty="0" err="1">
                <a:solidFill>
                  <a:schemeClr val="hlink"/>
                </a:solidFill>
                <a:effectLst>
                  <a:outerShdw blurRad="38100" dist="38100" dir="2700000" algn="tl">
                    <a:srgbClr val="C0C0C0"/>
                  </a:outerShdw>
                </a:effectLst>
              </a:rPr>
              <a:t>key</a:t>
            </a:r>
            <a:r>
              <a:rPr lang="es-CL" altLang="es-CL" sz="2800" dirty="0">
                <a:solidFill>
                  <a:schemeClr val="hlink"/>
                </a:solidFill>
                <a:effectLst>
                  <a:outerShdw blurRad="38100" dist="38100" dir="2700000" algn="tl">
                    <a:srgbClr val="C0C0C0"/>
                  </a:outerShdw>
                </a:effectLst>
              </a:rPr>
              <a:t>, V </a:t>
            </a:r>
            <a:r>
              <a:rPr lang="es-CL" altLang="es-CL" sz="2800" dirty="0" err="1">
                <a:solidFill>
                  <a:schemeClr val="hlink"/>
                </a:solidFill>
                <a:effectLst>
                  <a:outerShdw blurRad="38100" dist="38100" dir="2700000" algn="tl">
                    <a:srgbClr val="C0C0C0"/>
                  </a:outerShdw>
                </a:effectLst>
              </a:rPr>
              <a:t>value</a:t>
            </a:r>
            <a:r>
              <a:rPr lang="es-CL" altLang="es-CL" sz="2800" dirty="0">
                <a:solidFill>
                  <a:schemeClr val="hlink"/>
                </a:solidFill>
                <a:effectLst>
                  <a:outerShdw blurRad="38100" dist="38100" dir="2700000" algn="tl">
                    <a:srgbClr val="C0C0C0"/>
                  </a:outerShdw>
                </a:effectLst>
              </a:rPr>
              <a:t>)</a:t>
            </a:r>
          </a:p>
          <a:p>
            <a:pPr lvl="1">
              <a:lnSpc>
                <a:spcPct val="90000"/>
              </a:lnSpc>
            </a:pPr>
            <a:r>
              <a:rPr lang="es-CL" altLang="es-CL" sz="2800" dirty="0">
                <a:solidFill>
                  <a:schemeClr val="hlink"/>
                </a:solidFill>
                <a:effectLst>
                  <a:outerShdw blurRad="38100" dist="38100" dir="2700000" algn="tl">
                    <a:srgbClr val="C0C0C0"/>
                  </a:outerShdw>
                </a:effectLst>
              </a:rPr>
              <a:t>V </a:t>
            </a:r>
            <a:r>
              <a:rPr lang="es-CL" altLang="es-CL" sz="2800" dirty="0" err="1">
                <a:solidFill>
                  <a:schemeClr val="hlink"/>
                </a:solidFill>
                <a:effectLst>
                  <a:outerShdw blurRad="38100" dist="38100" dir="2700000" algn="tl">
                    <a:srgbClr val="C0C0C0"/>
                  </a:outerShdw>
                </a:effectLst>
              </a:rPr>
              <a:t>get</a:t>
            </a:r>
            <a:r>
              <a:rPr lang="es-CL" altLang="es-CL" sz="2800" dirty="0">
                <a:solidFill>
                  <a:schemeClr val="hlink"/>
                </a:solidFill>
                <a:effectLst>
                  <a:outerShdw blurRad="38100" dist="38100" dir="2700000" algn="tl">
                    <a:srgbClr val="C0C0C0"/>
                  </a:outerShdw>
                </a:effectLst>
              </a:rPr>
              <a:t>(K </a:t>
            </a:r>
            <a:r>
              <a:rPr lang="es-CL" altLang="es-CL" sz="2800" dirty="0" err="1">
                <a:solidFill>
                  <a:schemeClr val="hlink"/>
                </a:solidFill>
                <a:effectLst>
                  <a:outerShdw blurRad="38100" dist="38100" dir="2700000" algn="tl">
                    <a:srgbClr val="C0C0C0"/>
                  </a:outerShdw>
                </a:effectLst>
              </a:rPr>
              <a:t>key</a:t>
            </a:r>
            <a:r>
              <a:rPr lang="es-CL" altLang="es-CL" sz="2800" dirty="0">
                <a:solidFill>
                  <a:schemeClr val="hlink"/>
                </a:solidFill>
                <a:effectLst>
                  <a:outerShdw blurRad="38100" dist="38100" dir="2700000" algn="tl">
                    <a:srgbClr val="C0C0C0"/>
                  </a:outerShdw>
                </a:effectLst>
              </a:rPr>
              <a:t>)</a:t>
            </a:r>
            <a:endParaRPr lang="es-CL" altLang="es-CL" sz="2800" dirty="0"/>
          </a:p>
          <a:p>
            <a:pPr lvl="1">
              <a:lnSpc>
                <a:spcPct val="90000"/>
              </a:lnSpc>
            </a:pPr>
            <a:r>
              <a:rPr lang="es-CL" altLang="es-CL" sz="2800" dirty="0">
                <a:solidFill>
                  <a:schemeClr val="hlink"/>
                </a:solidFill>
                <a:effectLst>
                  <a:outerShdw blurRad="38100" dist="38100" dir="2700000" algn="tl">
                    <a:srgbClr val="C0C0C0"/>
                  </a:outerShdw>
                </a:effectLst>
              </a:rPr>
              <a:t>Set&lt;K&gt; </a:t>
            </a:r>
            <a:r>
              <a:rPr lang="es-CL" altLang="es-CL" sz="2800" dirty="0" err="1">
                <a:solidFill>
                  <a:schemeClr val="hlink"/>
                </a:solidFill>
                <a:effectLst>
                  <a:outerShdw blurRad="38100" dist="38100" dir="2700000" algn="tl">
                    <a:srgbClr val="C0C0C0"/>
                  </a:outerShdw>
                </a:effectLst>
              </a:rPr>
              <a:t>keySet</a:t>
            </a:r>
            <a:r>
              <a:rPr lang="es-CL" altLang="es-CL" sz="2800" dirty="0">
                <a:solidFill>
                  <a:schemeClr val="hlink"/>
                </a:solidFill>
                <a:effectLst>
                  <a:outerShdw blurRad="38100" dist="38100" dir="2700000" algn="tl">
                    <a:srgbClr val="C0C0C0"/>
                  </a:outerShdw>
                </a:effectLst>
              </a:rPr>
              <a:t>()</a:t>
            </a:r>
            <a:r>
              <a:rPr lang="es-CL" altLang="es-CL" sz="2800" dirty="0"/>
              <a:t>: </a:t>
            </a:r>
            <a:r>
              <a:rPr lang="es-CL" altLang="es-CL" sz="2800" dirty="0" err="1"/>
              <a:t>returns</a:t>
            </a:r>
            <a:r>
              <a:rPr lang="es-CL" altLang="es-CL" sz="2800" dirty="0"/>
              <a:t> </a:t>
            </a:r>
            <a:r>
              <a:rPr lang="es-CL" altLang="es-CL" sz="2800" dirty="0" err="1"/>
              <a:t>all</a:t>
            </a:r>
            <a:r>
              <a:rPr lang="es-CL" altLang="es-CL" sz="2800" dirty="0"/>
              <a:t> </a:t>
            </a:r>
            <a:r>
              <a:rPr lang="es-CL" altLang="es-CL" sz="2800" dirty="0" err="1"/>
              <a:t>keys</a:t>
            </a:r>
            <a:r>
              <a:rPr lang="es-CL" altLang="es-CL" sz="2800" dirty="0"/>
              <a:t> in a set</a:t>
            </a:r>
          </a:p>
          <a:p>
            <a:pPr lvl="1">
              <a:lnSpc>
                <a:spcPct val="90000"/>
              </a:lnSpc>
            </a:pPr>
            <a:r>
              <a:rPr lang="es-CL" altLang="es-CL" sz="2800" dirty="0" err="1">
                <a:solidFill>
                  <a:schemeClr val="hlink"/>
                </a:solidFill>
                <a:effectLst>
                  <a:outerShdw blurRad="38100" dist="38100" dir="2700000" algn="tl">
                    <a:srgbClr val="C0C0C0"/>
                  </a:outerShdw>
                </a:effectLst>
              </a:rPr>
              <a:t>Collection</a:t>
            </a:r>
            <a:r>
              <a:rPr lang="es-CL" altLang="es-CL" sz="2800" dirty="0">
                <a:solidFill>
                  <a:schemeClr val="hlink"/>
                </a:solidFill>
                <a:effectLst>
                  <a:outerShdw blurRad="38100" dist="38100" dir="2700000" algn="tl">
                    <a:srgbClr val="C0C0C0"/>
                  </a:outerShdw>
                </a:effectLst>
              </a:rPr>
              <a:t>&lt;V&gt; </a:t>
            </a:r>
            <a:r>
              <a:rPr lang="es-CL" altLang="es-CL" sz="2800" dirty="0" err="1">
                <a:solidFill>
                  <a:schemeClr val="hlink"/>
                </a:solidFill>
                <a:effectLst>
                  <a:outerShdw blurRad="38100" dist="38100" dir="2700000" algn="tl">
                    <a:srgbClr val="C0C0C0"/>
                  </a:outerShdw>
                </a:effectLst>
              </a:rPr>
              <a:t>values</a:t>
            </a:r>
            <a:r>
              <a:rPr lang="es-CL" altLang="es-CL" sz="2800" dirty="0">
                <a:solidFill>
                  <a:schemeClr val="hlink"/>
                </a:solidFill>
                <a:effectLst>
                  <a:outerShdw blurRad="38100" dist="38100" dir="2700000" algn="tl">
                    <a:srgbClr val="C0C0C0"/>
                  </a:outerShdw>
                </a:effectLst>
              </a:rPr>
              <a:t>()</a:t>
            </a:r>
            <a:r>
              <a:rPr lang="es-CL" altLang="es-CL" sz="2800" dirty="0"/>
              <a:t>: </a:t>
            </a:r>
            <a:r>
              <a:rPr lang="es-CL" altLang="es-CL" sz="2800" dirty="0" err="1"/>
              <a:t>returns</a:t>
            </a:r>
            <a:r>
              <a:rPr lang="es-CL" altLang="es-CL" sz="2800" dirty="0"/>
              <a:t> </a:t>
            </a:r>
            <a:r>
              <a:rPr lang="es-CL" altLang="es-CL" sz="2800" dirty="0" err="1"/>
              <a:t>all</a:t>
            </a:r>
            <a:r>
              <a:rPr lang="es-CL" altLang="es-CL" sz="2800" dirty="0"/>
              <a:t> </a:t>
            </a:r>
            <a:r>
              <a:rPr lang="es-CL" altLang="es-CL" sz="2800" dirty="0" err="1"/>
              <a:t>values</a:t>
            </a:r>
            <a:r>
              <a:rPr lang="es-CL" altLang="es-CL" sz="2800" dirty="0"/>
              <a:t> </a:t>
            </a:r>
          </a:p>
          <a:p>
            <a:pPr>
              <a:lnSpc>
                <a:spcPct val="90000"/>
              </a:lnSpc>
            </a:pPr>
            <a:r>
              <a:rPr lang="es-CL" altLang="es-CL" sz="3200" dirty="0"/>
              <a:t>I</a:t>
            </a:r>
            <a:r>
              <a:rPr lang="en-US" altLang="es-CL" sz="3200" dirty="0" err="1"/>
              <a:t>mplementations</a:t>
            </a:r>
            <a:endParaRPr lang="en-US" altLang="es-CL" sz="3200" dirty="0"/>
          </a:p>
          <a:p>
            <a:pPr lvl="1">
              <a:lnSpc>
                <a:spcPct val="90000"/>
              </a:lnSpc>
            </a:pPr>
            <a:r>
              <a:rPr lang="en-US" altLang="es-CL" sz="2800" dirty="0">
                <a:solidFill>
                  <a:schemeClr val="hlink"/>
                </a:solidFill>
                <a:effectLst>
                  <a:outerShdw blurRad="38100" dist="38100" dir="2700000" algn="tl">
                    <a:srgbClr val="C0C0C0"/>
                  </a:outerShdw>
                </a:effectLst>
              </a:rPr>
              <a:t>HashMap</a:t>
            </a:r>
            <a:r>
              <a:rPr lang="en-US" altLang="es-CL" sz="2800" dirty="0"/>
              <a:t>: best performance, no order</a:t>
            </a:r>
          </a:p>
          <a:p>
            <a:pPr lvl="1">
              <a:lnSpc>
                <a:spcPct val="90000"/>
              </a:lnSpc>
            </a:pPr>
            <a:r>
              <a:rPr lang="en-US" altLang="es-CL" sz="2800" dirty="0" err="1">
                <a:solidFill>
                  <a:schemeClr val="hlink"/>
                </a:solidFill>
                <a:effectLst>
                  <a:outerShdw blurRad="38100" dist="38100" dir="2700000" algn="tl">
                    <a:srgbClr val="C0C0C0"/>
                  </a:outerShdw>
                </a:effectLst>
              </a:rPr>
              <a:t>TreeMap</a:t>
            </a:r>
            <a:r>
              <a:rPr lang="en-US" altLang="es-CL" sz="2800" dirty="0"/>
              <a:t>: pairs are stored sorted by key</a:t>
            </a:r>
            <a:endParaRPr lang="en-US" altLang="es-CL" sz="2800" dirty="0">
              <a:solidFill>
                <a:schemeClr val="hlink"/>
              </a:solidFill>
              <a:effectLst>
                <a:outerShdw blurRad="38100" dist="38100" dir="2700000" algn="tl">
                  <a:srgbClr val="C0C0C0"/>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4">
            <a:extLst>
              <a:ext uri="{FF2B5EF4-FFF2-40B4-BE49-F238E27FC236}">
                <a16:creationId xmlns:a16="http://schemas.microsoft.com/office/drawing/2014/main" id="{3020CFDE-A7BC-D219-A6ED-159BE2B2E169}"/>
              </a:ext>
            </a:extLst>
          </p:cNvPr>
          <p:cNvSpPr>
            <a:spLocks noGrp="1"/>
          </p:cNvSpPr>
          <p:nvPr>
            <p:ph type="sldNum" sz="quarter" idx="12"/>
          </p:nvPr>
        </p:nvSpPr>
        <p:spPr/>
        <p:txBody>
          <a:bodyPr/>
          <a:lstStyle/>
          <a:p>
            <a:fld id="{4DC02B02-8463-4635-AF24-AB95FA0D3739}" type="slidenum">
              <a:rPr lang="en-US" altLang="es-CL"/>
              <a:pPr/>
              <a:t>39</a:t>
            </a:fld>
            <a:endParaRPr lang="en-US" altLang="es-CL"/>
          </a:p>
        </p:txBody>
      </p:sp>
      <p:sp>
        <p:nvSpPr>
          <p:cNvPr id="534530" name="Rectangle 2">
            <a:extLst>
              <a:ext uri="{FF2B5EF4-FFF2-40B4-BE49-F238E27FC236}">
                <a16:creationId xmlns:a16="http://schemas.microsoft.com/office/drawing/2014/main" id="{6E3C78F8-5373-CDE5-EFC6-B89BE4E5C652}"/>
              </a:ext>
            </a:extLst>
          </p:cNvPr>
          <p:cNvSpPr>
            <a:spLocks noGrp="1" noChangeArrowheads="1"/>
          </p:cNvSpPr>
          <p:nvPr>
            <p:ph type="title"/>
          </p:nvPr>
        </p:nvSpPr>
        <p:spPr/>
        <p:txBody>
          <a:bodyPr/>
          <a:lstStyle/>
          <a:p>
            <a:r>
              <a:rPr lang="es-CL" altLang="es-CL" dirty="0" err="1"/>
              <a:t>Implementations</a:t>
            </a:r>
            <a:r>
              <a:rPr lang="es-CL" altLang="es-CL" dirty="0"/>
              <a:t> </a:t>
            </a:r>
            <a:r>
              <a:rPr lang="es-CL" altLang="es-CL" dirty="0" err="1"/>
              <a:t>of</a:t>
            </a:r>
            <a:r>
              <a:rPr lang="es-CL" altLang="es-CL" dirty="0"/>
              <a:t> </a:t>
            </a:r>
            <a:r>
              <a:rPr lang="es-CL" altLang="es-CL" dirty="0" err="1"/>
              <a:t>Map</a:t>
            </a:r>
            <a:endParaRPr lang="en-US" altLang="es-CL" dirty="0"/>
          </a:p>
        </p:txBody>
      </p:sp>
      <p:graphicFrame>
        <p:nvGraphicFramePr>
          <p:cNvPr id="534531" name="Object 3">
            <a:extLst>
              <a:ext uri="{FF2B5EF4-FFF2-40B4-BE49-F238E27FC236}">
                <a16:creationId xmlns:a16="http://schemas.microsoft.com/office/drawing/2014/main" id="{45095CA7-FCD8-009C-FFE0-4865E733686B}"/>
              </a:ext>
            </a:extLst>
          </p:cNvPr>
          <p:cNvGraphicFramePr>
            <a:graphicFrameLocks noChangeAspect="1"/>
          </p:cNvGraphicFramePr>
          <p:nvPr>
            <p:extLst>
              <p:ext uri="{D42A27DB-BD31-4B8C-83A1-F6EECF244321}">
                <p14:modId xmlns:p14="http://schemas.microsoft.com/office/powerpoint/2010/main" val="2758961833"/>
              </p:ext>
            </p:extLst>
          </p:nvPr>
        </p:nvGraphicFramePr>
        <p:xfrm>
          <a:off x="2676745" y="1690688"/>
          <a:ext cx="6551613" cy="4511675"/>
        </p:xfrm>
        <a:graphic>
          <a:graphicData uri="http://schemas.openxmlformats.org/presentationml/2006/ole">
            <mc:AlternateContent xmlns:mc="http://schemas.openxmlformats.org/markup-compatibility/2006">
              <mc:Choice xmlns:v="urn:schemas-microsoft-com:vml" Requires="v">
                <p:oleObj spid="_x0000_s2055" name="Imagen de mapa de bits" r:id="rId3" imgW="3914286" imgH="2695951" progId="Paint.Picture">
                  <p:embed/>
                </p:oleObj>
              </mc:Choice>
              <mc:Fallback>
                <p:oleObj name="Imagen de mapa de bits" r:id="rId3" imgW="3914286" imgH="2695951" progId="Paint.Picture">
                  <p:embed/>
                  <p:pic>
                    <p:nvPicPr>
                      <p:cNvPr id="534531" name="Object 3">
                        <a:extLst>
                          <a:ext uri="{FF2B5EF4-FFF2-40B4-BE49-F238E27FC236}">
                            <a16:creationId xmlns:a16="http://schemas.microsoft.com/office/drawing/2014/main" id="{45095CA7-FCD8-009C-FFE0-4865E7336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745" y="1690688"/>
                        <a:ext cx="6551613"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27418"/>
            <a:ext cx="10515600" cy="1325563"/>
          </a:xfrm>
        </p:spPr>
        <p:txBody>
          <a:bodyPr>
            <a:normAutofit/>
          </a:bodyPr>
          <a:lstStyle/>
          <a:p>
            <a:r>
              <a:rPr lang="en-US" b="1" dirty="0">
                <a:solidFill>
                  <a:srgbClr val="C00000"/>
                </a:solidFill>
              </a:rPr>
              <a:t>Function Templates in C++</a:t>
            </a:r>
          </a:p>
        </p:txBody>
      </p:sp>
      <p:sp>
        <p:nvSpPr>
          <p:cNvPr id="3" name="Marcador de contenido 2"/>
          <p:cNvSpPr>
            <a:spLocks noGrp="1"/>
          </p:cNvSpPr>
          <p:nvPr>
            <p:ph idx="1"/>
          </p:nvPr>
        </p:nvSpPr>
        <p:spPr>
          <a:xfrm>
            <a:off x="348007" y="1561674"/>
            <a:ext cx="10515600" cy="4351338"/>
          </a:xfrm>
        </p:spPr>
        <p:txBody>
          <a:bodyPr>
            <a:normAutofit/>
          </a:bodyPr>
          <a:lstStyle/>
          <a:p>
            <a:r>
              <a:rPr lang="en-US" dirty="0"/>
              <a:t>Function templates enable functions to operate on generic types.</a:t>
            </a:r>
          </a:p>
          <a:p>
            <a:pPr marL="0" indent="0">
              <a:buNone/>
            </a:pPr>
            <a:endParaRPr lang="en-US" sz="2200" b="1" dirty="0"/>
          </a:p>
          <a:p>
            <a:pPr marL="0" indent="0">
              <a:buNone/>
            </a:pPr>
            <a:r>
              <a:rPr lang="en-US" sz="2200" b="1" dirty="0"/>
              <a:t>Syntax:</a:t>
            </a:r>
            <a:endParaRPr lang="en-US" sz="2200" dirty="0"/>
          </a:p>
          <a:p>
            <a:pPr marL="0" indent="0">
              <a:buNone/>
            </a:pPr>
            <a:r>
              <a:rPr lang="en-US" sz="2000" dirty="0">
                <a:latin typeface="Courier New" panose="02070309020205020404" pitchFamily="49" charset="0"/>
                <a:cs typeface="Courier New" panose="02070309020205020404" pitchFamily="49" charset="0"/>
              </a:rPr>
              <a:t>template &lt;</a:t>
            </a:r>
            <a:r>
              <a:rPr lang="en-US" sz="2000" dirty="0" err="1">
                <a:latin typeface="Courier New" panose="02070309020205020404" pitchFamily="49" charset="0"/>
                <a:cs typeface="Courier New" panose="02070309020205020404" pitchFamily="49" charset="0"/>
              </a:rPr>
              <a:t>typename</a:t>
            </a:r>
            <a:r>
              <a:rPr lang="en-US" sz="2000" dirty="0">
                <a:latin typeface="Courier New" panose="02070309020205020404" pitchFamily="49" charset="0"/>
                <a:cs typeface="Courier New" panose="02070309020205020404" pitchFamily="49" charset="0"/>
              </a:rPr>
              <a:t> T&gt;</a:t>
            </a:r>
          </a:p>
          <a:p>
            <a:pPr marL="0" indent="0">
              <a:buNone/>
            </a:pPr>
            <a:r>
              <a:rPr lang="en-US" sz="2000" dirty="0">
                <a:latin typeface="Courier New" panose="02070309020205020404" pitchFamily="49" charset="0"/>
                <a:cs typeface="Courier New" panose="02070309020205020404" pitchFamily="49" charset="0"/>
              </a:rPr>
              <a:t>T add(T a, T b) {</a:t>
            </a:r>
          </a:p>
          <a:p>
            <a:pPr marL="0" indent="0">
              <a:buNone/>
            </a:pPr>
            <a:r>
              <a:rPr lang="en-US" sz="2000" dirty="0">
                <a:latin typeface="Courier New" panose="02070309020205020404" pitchFamily="49" charset="0"/>
                <a:cs typeface="Courier New" panose="02070309020205020404" pitchFamily="49" charset="0"/>
              </a:rPr>
              <a:t>    return a + b;</a:t>
            </a:r>
          </a:p>
          <a:p>
            <a:pPr marL="0" indent="0">
              <a:buNone/>
            </a:pPr>
            <a:r>
              <a:rPr lang="en-US" sz="2000" dirty="0">
                <a:latin typeface="Courier New" panose="02070309020205020404" pitchFamily="49" charset="0"/>
                <a:cs typeface="Courier New" panose="02070309020205020404" pitchFamily="49" charset="0"/>
              </a:rPr>
              <a:t>}</a:t>
            </a:r>
          </a:p>
          <a:p>
            <a:endParaRPr lang="en-US" dirty="0"/>
          </a:p>
        </p:txBody>
      </p:sp>
      <p:sp>
        <p:nvSpPr>
          <p:cNvPr id="4" name="Rectángulo 3"/>
          <p:cNvSpPr/>
          <p:nvPr/>
        </p:nvSpPr>
        <p:spPr>
          <a:xfrm>
            <a:off x="4607350" y="2498791"/>
            <a:ext cx="7255498" cy="2831544"/>
          </a:xfrm>
          <a:prstGeom prst="rect">
            <a:avLst/>
          </a:prstGeom>
        </p:spPr>
        <p:txBody>
          <a:bodyPr wrap="square">
            <a:spAutoFit/>
          </a:bodyPr>
          <a:lstStyle/>
          <a:p>
            <a:pPr>
              <a:lnSpc>
                <a:spcPct val="80000"/>
              </a:lnSpc>
              <a:spcBef>
                <a:spcPts val="1000"/>
              </a:spcBef>
            </a:pPr>
            <a:r>
              <a:rPr lang="en-US" sz="2000" b="1" dirty="0"/>
              <a:t>Usage:</a:t>
            </a:r>
          </a:p>
          <a:p>
            <a:pPr>
              <a:lnSpc>
                <a:spcPct val="80000"/>
              </a:lnSpc>
              <a:spcBef>
                <a:spcPts val="1000"/>
              </a:spcBef>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main() {</a:t>
            </a:r>
          </a:p>
          <a:p>
            <a:pPr>
              <a:lnSpc>
                <a:spcPct val="80000"/>
              </a:lnSpc>
              <a:spcBef>
                <a:spcPts val="1000"/>
              </a:spcBef>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add(3, 4) &lt;&lt;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a:t>
            </a:r>
          </a:p>
          <a:p>
            <a:pPr>
              <a:lnSpc>
                <a:spcPct val="80000"/>
              </a:lnSpc>
              <a:spcBef>
                <a:spcPts val="1000"/>
              </a:spcBef>
            </a:pPr>
            <a:r>
              <a:rPr lang="en-US" sz="2000" dirty="0">
                <a:latin typeface="Courier New" panose="02070309020205020404" pitchFamily="49" charset="0"/>
                <a:cs typeface="Courier New" panose="02070309020205020404" pitchFamily="49" charset="0"/>
              </a:rPr>
              <a:t>// Integer addition</a:t>
            </a:r>
          </a:p>
          <a:p>
            <a:pPr>
              <a:lnSpc>
                <a:spcPct val="80000"/>
              </a:lnSpc>
              <a:spcBef>
                <a:spcPts val="1000"/>
              </a:spcBef>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cout</a:t>
            </a:r>
            <a:r>
              <a:rPr lang="en-US" sz="2000" dirty="0">
                <a:latin typeface="Courier New" panose="02070309020205020404" pitchFamily="49" charset="0"/>
                <a:cs typeface="Courier New" panose="02070309020205020404" pitchFamily="49" charset="0"/>
              </a:rPr>
              <a:t> &lt;&lt; add(3.5, 4.2) &lt;&lt; </a:t>
            </a:r>
            <a:r>
              <a:rPr lang="en-US" sz="2000" dirty="0" err="1">
                <a:latin typeface="Courier New" panose="02070309020205020404" pitchFamily="49" charset="0"/>
                <a:cs typeface="Courier New" panose="02070309020205020404" pitchFamily="49" charset="0"/>
              </a:rPr>
              <a:t>std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endl</a:t>
            </a:r>
            <a:r>
              <a:rPr lang="en-US" sz="2000" dirty="0">
                <a:latin typeface="Courier New" panose="02070309020205020404" pitchFamily="49" charset="0"/>
                <a:cs typeface="Courier New" panose="02070309020205020404" pitchFamily="49" charset="0"/>
              </a:rPr>
              <a:t>; // Floating-point addition</a:t>
            </a:r>
          </a:p>
          <a:p>
            <a:pPr>
              <a:lnSpc>
                <a:spcPct val="80000"/>
              </a:lnSpc>
              <a:spcBef>
                <a:spcPts val="1000"/>
              </a:spcBef>
            </a:pPr>
            <a:r>
              <a:rPr lang="en-US" sz="2000" dirty="0">
                <a:latin typeface="Courier New" panose="02070309020205020404" pitchFamily="49" charset="0"/>
                <a:cs typeface="Courier New" panose="02070309020205020404" pitchFamily="49" charset="0"/>
              </a:rPr>
              <a:t>    return 0;</a:t>
            </a:r>
          </a:p>
          <a:p>
            <a:pPr>
              <a:lnSpc>
                <a:spcPct val="80000"/>
              </a:lnSpc>
              <a:spcBef>
                <a:spcPts val="1000"/>
              </a:spcBef>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2831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318A1C3-42F5-47DC-5F91-1A972D532365}"/>
              </a:ext>
            </a:extLst>
          </p:cNvPr>
          <p:cNvSpPr>
            <a:spLocks noGrp="1"/>
          </p:cNvSpPr>
          <p:nvPr>
            <p:ph type="sldNum" sz="quarter" idx="12"/>
          </p:nvPr>
        </p:nvSpPr>
        <p:spPr/>
        <p:txBody>
          <a:bodyPr/>
          <a:lstStyle/>
          <a:p>
            <a:fld id="{F5267D68-36C9-42A8-9846-95A70C85E79B}" type="slidenum">
              <a:rPr lang="en-US" altLang="es-CL"/>
              <a:pPr/>
              <a:t>40</a:t>
            </a:fld>
            <a:endParaRPr lang="en-US" altLang="es-CL"/>
          </a:p>
        </p:txBody>
      </p:sp>
      <p:sp>
        <p:nvSpPr>
          <p:cNvPr id="522242" name="Rectangle 2">
            <a:extLst>
              <a:ext uri="{FF2B5EF4-FFF2-40B4-BE49-F238E27FC236}">
                <a16:creationId xmlns:a16="http://schemas.microsoft.com/office/drawing/2014/main" id="{7DC9B533-1301-F5A8-AD49-2BE9749809AF}"/>
              </a:ext>
            </a:extLst>
          </p:cNvPr>
          <p:cNvSpPr>
            <a:spLocks noGrp="1" noChangeArrowheads="1"/>
          </p:cNvSpPr>
          <p:nvPr>
            <p:ph type="body" idx="1"/>
          </p:nvPr>
        </p:nvSpPr>
        <p:spPr>
          <a:xfrm>
            <a:off x="951459" y="1192212"/>
            <a:ext cx="10115933" cy="5164138"/>
          </a:xfrm>
        </p:spPr>
        <p:txBody>
          <a:bodyPr>
            <a:normAutofit fontScale="92500" lnSpcReduction="10000"/>
          </a:bodyPr>
          <a:lstStyle/>
          <a:p>
            <a:pPr>
              <a:lnSpc>
                <a:spcPct val="90000"/>
              </a:lnSpc>
            </a:pPr>
            <a:r>
              <a:rPr lang="es-CL" altLang="es-CL" dirty="0" err="1"/>
              <a:t>Adding</a:t>
            </a:r>
            <a:r>
              <a:rPr lang="es-CL" altLang="es-CL" dirty="0"/>
              <a:t>/</a:t>
            </a:r>
            <a:r>
              <a:rPr lang="es-CL" altLang="es-CL" dirty="0" err="1"/>
              <a:t>retrieving</a:t>
            </a:r>
            <a:r>
              <a:rPr lang="es-CL" altLang="es-CL" dirty="0"/>
              <a:t> información:</a:t>
            </a:r>
          </a:p>
          <a:p>
            <a:pPr lvl="1">
              <a:lnSpc>
                <a:spcPct val="90000"/>
              </a:lnSpc>
              <a:buFont typeface="Wingdings" panose="05000000000000000000" pitchFamily="2" charset="2"/>
              <a:buNone/>
            </a:pPr>
            <a:r>
              <a:rPr lang="es-CL" altLang="es-CL" sz="2000" dirty="0" err="1">
                <a:solidFill>
                  <a:schemeClr val="tx2"/>
                </a:solidFill>
                <a:latin typeface="Courier New" panose="02070309020205020404" pitchFamily="49" charset="0"/>
                <a:cs typeface="Courier New" panose="02070309020205020404" pitchFamily="49" charset="0"/>
              </a:rPr>
              <a:t>Map</a:t>
            </a:r>
            <a:r>
              <a:rPr lang="es-CL" altLang="es-CL" sz="2000" dirty="0">
                <a:solidFill>
                  <a:schemeClr val="tx2"/>
                </a:solidFill>
                <a:latin typeface="Courier New" panose="02070309020205020404" pitchFamily="49" charset="0"/>
                <a:cs typeface="Courier New" panose="02070309020205020404" pitchFamily="49" charset="0"/>
              </a:rPr>
              <a:t>&lt;</a:t>
            </a:r>
            <a:r>
              <a:rPr lang="es-CL" altLang="es-CL" sz="2000" dirty="0" err="1">
                <a:solidFill>
                  <a:schemeClr val="tx2"/>
                </a:solidFill>
                <a:latin typeface="Courier New" panose="02070309020205020404" pitchFamily="49" charset="0"/>
                <a:cs typeface="Courier New" panose="02070309020205020404" pitchFamily="49" charset="0"/>
              </a:rPr>
              <a:t>String,String</a:t>
            </a:r>
            <a:r>
              <a:rPr lang="es-CL" altLang="es-CL" sz="2000" dirty="0">
                <a:solidFill>
                  <a:schemeClr val="tx2"/>
                </a:solidFill>
                <a:latin typeface="Courier New" panose="02070309020205020404" pitchFamily="49" charset="0"/>
                <a:cs typeface="Courier New" panose="02070309020205020404" pitchFamily="49" charset="0"/>
              </a:rPr>
              <a:t>&gt; </a:t>
            </a:r>
            <a:r>
              <a:rPr lang="es-CL" altLang="es-CL" sz="2000" dirty="0" err="1">
                <a:solidFill>
                  <a:schemeClr val="tx2"/>
                </a:solidFill>
                <a:latin typeface="Courier New" panose="02070309020205020404" pitchFamily="49" charset="0"/>
                <a:cs typeface="Courier New" panose="02070309020205020404" pitchFamily="49" charset="0"/>
              </a:rPr>
              <a:t>map</a:t>
            </a:r>
            <a:r>
              <a:rPr lang="es-CL" altLang="es-CL" sz="2000" dirty="0">
                <a:solidFill>
                  <a:schemeClr val="tx2"/>
                </a:solidFill>
                <a:latin typeface="Courier New" panose="02070309020205020404" pitchFamily="49" charset="0"/>
                <a:cs typeface="Courier New" panose="02070309020205020404" pitchFamily="49" charset="0"/>
              </a:rPr>
              <a:t> = new </a:t>
            </a:r>
            <a:r>
              <a:rPr lang="es-CL" altLang="es-CL" sz="2000" dirty="0" err="1">
                <a:solidFill>
                  <a:schemeClr val="tx2"/>
                </a:solidFill>
                <a:latin typeface="Courier New" panose="02070309020205020404" pitchFamily="49" charset="0"/>
                <a:cs typeface="Courier New" panose="02070309020205020404" pitchFamily="49" charset="0"/>
              </a:rPr>
              <a:t>HashMap</a:t>
            </a:r>
            <a:r>
              <a:rPr lang="es-CL" altLang="es-CL" sz="2000" dirty="0">
                <a:solidFill>
                  <a:schemeClr val="tx2"/>
                </a:solidFill>
                <a:latin typeface="Courier New" panose="02070309020205020404" pitchFamily="49" charset="0"/>
                <a:cs typeface="Courier New" panose="02070309020205020404" pitchFamily="49" charset="0"/>
              </a:rPr>
              <a:t>&lt;</a:t>
            </a:r>
            <a:r>
              <a:rPr lang="es-CL" altLang="es-CL" sz="2000" dirty="0" err="1">
                <a:solidFill>
                  <a:schemeClr val="tx2"/>
                </a:solidFill>
                <a:latin typeface="Courier New" panose="02070309020205020404" pitchFamily="49" charset="0"/>
                <a:cs typeface="Courier New" panose="02070309020205020404" pitchFamily="49" charset="0"/>
              </a:rPr>
              <a:t>String,String</a:t>
            </a:r>
            <a:r>
              <a:rPr lang="es-CL" altLang="es-CL" sz="2000" dirty="0">
                <a:solidFill>
                  <a:schemeClr val="tx2"/>
                </a:solidFill>
                <a:latin typeface="Courier New" panose="02070309020205020404" pitchFamily="49" charset="0"/>
                <a:cs typeface="Courier New" panose="02070309020205020404" pitchFamily="49" charset="0"/>
              </a:rPr>
              <a:t>&gt;();</a:t>
            </a:r>
          </a:p>
          <a:p>
            <a:pPr lvl="1">
              <a:lnSpc>
                <a:spcPct val="90000"/>
              </a:lnSpc>
              <a:buFont typeface="Wingdings" panose="05000000000000000000" pitchFamily="2" charset="2"/>
              <a:buNone/>
            </a:pPr>
            <a:r>
              <a:rPr lang="es-CL" altLang="es-CL" sz="2000" dirty="0" err="1">
                <a:solidFill>
                  <a:schemeClr val="tx2"/>
                </a:solidFill>
                <a:latin typeface="Courier New" panose="02070309020205020404" pitchFamily="49" charset="0"/>
                <a:cs typeface="Courier New" panose="02070309020205020404" pitchFamily="49" charset="0"/>
              </a:rPr>
              <a:t>map.put</a:t>
            </a:r>
            <a:r>
              <a:rPr lang="es-CL" altLang="es-CL" sz="2000" dirty="0">
                <a:solidFill>
                  <a:schemeClr val="tx2"/>
                </a:solidFill>
                <a:latin typeface="Courier New" panose="02070309020205020404" pitchFamily="49" charset="0"/>
                <a:cs typeface="Courier New" panose="02070309020205020404" pitchFamily="49" charset="0"/>
              </a:rPr>
              <a:t>("hola", “</a:t>
            </a:r>
            <a:r>
              <a:rPr lang="es-CL" altLang="es-CL" sz="2000" dirty="0" err="1">
                <a:solidFill>
                  <a:schemeClr val="tx2"/>
                </a:solidFill>
                <a:latin typeface="Courier New" panose="02070309020205020404" pitchFamily="49" charset="0"/>
                <a:cs typeface="Courier New" panose="02070309020205020404" pitchFamily="49" charset="0"/>
              </a:rPr>
              <a:t>hello</a:t>
            </a:r>
            <a:r>
              <a:rPr lang="es-CL" altLang="es-CL" sz="2000" dirty="0">
                <a:solidFill>
                  <a:schemeClr val="tx2"/>
                </a:solidFill>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s-CL" altLang="es-CL" sz="2000" dirty="0" err="1">
                <a:solidFill>
                  <a:schemeClr val="tx2"/>
                </a:solidFill>
                <a:latin typeface="Courier New" panose="02070309020205020404" pitchFamily="49" charset="0"/>
                <a:cs typeface="Courier New" panose="02070309020205020404" pitchFamily="49" charset="0"/>
              </a:rPr>
              <a:t>map.put</a:t>
            </a:r>
            <a:r>
              <a:rPr lang="es-CL" altLang="es-CL" sz="2000" dirty="0">
                <a:solidFill>
                  <a:schemeClr val="tx2"/>
                </a:solidFill>
                <a:latin typeface="Courier New" panose="02070309020205020404" pitchFamily="49" charset="0"/>
                <a:cs typeface="Courier New" panose="02070309020205020404" pitchFamily="49" charset="0"/>
              </a:rPr>
              <a:t>("chao", “</a:t>
            </a:r>
            <a:r>
              <a:rPr lang="es-CL" altLang="es-CL" sz="2000" dirty="0" err="1">
                <a:solidFill>
                  <a:schemeClr val="tx2"/>
                </a:solidFill>
                <a:latin typeface="Courier New" panose="02070309020205020404" pitchFamily="49" charset="0"/>
                <a:cs typeface="Courier New" panose="02070309020205020404" pitchFamily="49" charset="0"/>
              </a:rPr>
              <a:t>bye</a:t>
            </a:r>
            <a:r>
              <a:rPr lang="es-CL" altLang="es-CL" sz="2000" dirty="0">
                <a:solidFill>
                  <a:schemeClr val="tx2"/>
                </a:solidFill>
                <a:latin typeface="Courier New" panose="02070309020205020404" pitchFamily="49" charset="0"/>
                <a:cs typeface="Courier New" panose="02070309020205020404" pitchFamily="49" charset="0"/>
              </a:rPr>
              <a:t>");</a:t>
            </a:r>
            <a:endParaRPr lang="en-US" altLang="es-CL" sz="2000" dirty="0">
              <a:solidFill>
                <a:schemeClr val="tx2"/>
              </a:solidFill>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2000" dirty="0" err="1">
                <a:solidFill>
                  <a:schemeClr val="tx2"/>
                </a:solidFill>
                <a:latin typeface="Courier New" panose="02070309020205020404" pitchFamily="49" charset="0"/>
                <a:cs typeface="Courier New" panose="02070309020205020404" pitchFamily="49" charset="0"/>
              </a:rPr>
              <a:t>System.out.println</a:t>
            </a:r>
            <a:r>
              <a:rPr lang="es-CL" altLang="es-CL" sz="2000" dirty="0">
                <a:solidFill>
                  <a:schemeClr val="tx2"/>
                </a:solidFill>
                <a:latin typeface="Courier New" panose="02070309020205020404" pitchFamily="49" charset="0"/>
                <a:cs typeface="Courier New" panose="02070309020205020404" pitchFamily="49" charset="0"/>
              </a:rPr>
              <a:t>(</a:t>
            </a:r>
            <a:r>
              <a:rPr lang="es-CL" altLang="es-CL" sz="2000" dirty="0" err="1">
                <a:solidFill>
                  <a:schemeClr val="tx2"/>
                </a:solidFill>
                <a:latin typeface="Courier New" panose="02070309020205020404" pitchFamily="49" charset="0"/>
                <a:cs typeface="Courier New" panose="02070309020205020404" pitchFamily="49" charset="0"/>
              </a:rPr>
              <a:t>map.get</a:t>
            </a:r>
            <a:r>
              <a:rPr lang="es-CL" altLang="es-CL" sz="2000" dirty="0">
                <a:solidFill>
                  <a:schemeClr val="tx2"/>
                </a:solidFill>
                <a:latin typeface="Courier New" panose="02070309020205020404" pitchFamily="49" charset="0"/>
                <a:cs typeface="Courier New" panose="02070309020205020404" pitchFamily="49" charset="0"/>
              </a:rPr>
              <a:t>("hola"));</a:t>
            </a:r>
            <a:endParaRPr lang="en-US" altLang="es-CL" sz="2000" dirty="0">
              <a:solidFill>
                <a:schemeClr val="tx2"/>
              </a:solidFill>
              <a:latin typeface="Courier New" panose="02070309020205020404" pitchFamily="49" charset="0"/>
              <a:cs typeface="Courier New" panose="02070309020205020404" pitchFamily="49" charset="0"/>
            </a:endParaRPr>
          </a:p>
          <a:p>
            <a:pPr lvl="1">
              <a:lnSpc>
                <a:spcPct val="90000"/>
              </a:lnSpc>
              <a:buFont typeface="Wingdings" panose="05000000000000000000" pitchFamily="2" charset="2"/>
              <a:buNone/>
            </a:pPr>
            <a:r>
              <a:rPr lang="es-CL" altLang="es-CL" sz="2000" dirty="0" err="1">
                <a:solidFill>
                  <a:schemeClr val="tx2"/>
                </a:solidFill>
                <a:latin typeface="Courier New" panose="02070309020205020404" pitchFamily="49" charset="0"/>
                <a:cs typeface="Courier New" panose="02070309020205020404" pitchFamily="49" charset="0"/>
              </a:rPr>
              <a:t>System.out.println</a:t>
            </a:r>
            <a:r>
              <a:rPr lang="es-CL" altLang="es-CL" sz="2000" dirty="0">
                <a:solidFill>
                  <a:schemeClr val="tx2"/>
                </a:solidFill>
                <a:latin typeface="Courier New" panose="02070309020205020404" pitchFamily="49" charset="0"/>
                <a:cs typeface="Courier New" panose="02070309020205020404" pitchFamily="49" charset="0"/>
              </a:rPr>
              <a:t>(</a:t>
            </a:r>
            <a:r>
              <a:rPr lang="es-CL" altLang="es-CL" sz="2000" dirty="0" err="1">
                <a:solidFill>
                  <a:schemeClr val="tx2"/>
                </a:solidFill>
                <a:latin typeface="Courier New" panose="02070309020205020404" pitchFamily="49" charset="0"/>
                <a:cs typeface="Courier New" panose="02070309020205020404" pitchFamily="49" charset="0"/>
              </a:rPr>
              <a:t>map.get</a:t>
            </a:r>
            <a:r>
              <a:rPr lang="es-CL" altLang="es-CL" sz="2000" dirty="0">
                <a:solidFill>
                  <a:schemeClr val="tx2"/>
                </a:solidFill>
                <a:latin typeface="Courier New" panose="02070309020205020404" pitchFamily="49" charset="0"/>
                <a:cs typeface="Courier New" panose="02070309020205020404" pitchFamily="49" charset="0"/>
              </a:rPr>
              <a:t>("chao"));</a:t>
            </a:r>
            <a:endParaRPr lang="es-CL" altLang="es-CL" dirty="0">
              <a:latin typeface="Courier New" panose="02070309020205020404" pitchFamily="49" charset="0"/>
              <a:cs typeface="Courier New" panose="02070309020205020404" pitchFamily="49" charset="0"/>
            </a:endParaRPr>
          </a:p>
          <a:p>
            <a:pPr>
              <a:lnSpc>
                <a:spcPct val="90000"/>
              </a:lnSpc>
            </a:pPr>
            <a:r>
              <a:rPr lang="en-US" altLang="es-CL" dirty="0"/>
              <a:t>Iterating over keys:</a:t>
            </a:r>
          </a:p>
          <a:p>
            <a:pPr lvl="1">
              <a:buNone/>
            </a:pPr>
            <a:r>
              <a:rPr lang="es-CL" altLang="es-CL" sz="2100" dirty="0" err="1">
                <a:solidFill>
                  <a:schemeClr val="tx2"/>
                </a:solidFill>
                <a:latin typeface="Courier New" panose="02070309020205020404" pitchFamily="49" charset="0"/>
                <a:cs typeface="Courier New" panose="02070309020205020404" pitchFamily="49" charset="0"/>
              </a:rPr>
              <a:t>for</a:t>
            </a:r>
            <a:r>
              <a:rPr lang="en-US"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Object</a:t>
            </a:r>
            <a:r>
              <a:rPr lang="es-CL"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key</a:t>
            </a:r>
            <a:r>
              <a:rPr lang="es-CL" altLang="es-CL" sz="2100" dirty="0">
                <a:solidFill>
                  <a:schemeClr val="tx2"/>
                </a:solidFill>
                <a:latin typeface="Courier New" panose="02070309020205020404" pitchFamily="49" charset="0"/>
                <a:cs typeface="Courier New" panose="02070309020205020404" pitchFamily="49" charset="0"/>
              </a:rPr>
              <a:t> : </a:t>
            </a:r>
            <a:r>
              <a:rPr lang="es-CL" altLang="es-CL" sz="2100" dirty="0" err="1">
                <a:solidFill>
                  <a:schemeClr val="tx2"/>
                </a:solidFill>
                <a:latin typeface="Courier New" panose="02070309020205020404" pitchFamily="49" charset="0"/>
                <a:cs typeface="Courier New" panose="02070309020205020404" pitchFamily="49" charset="0"/>
              </a:rPr>
              <a:t>map.keySet</a:t>
            </a:r>
            <a:r>
              <a:rPr lang="es-CL" altLang="es-CL" sz="2100" dirty="0">
                <a:solidFill>
                  <a:schemeClr val="tx2"/>
                </a:solidFill>
                <a:latin typeface="Courier New" panose="02070309020205020404" pitchFamily="49" charset="0"/>
                <a:cs typeface="Courier New" panose="02070309020205020404" pitchFamily="49" charset="0"/>
              </a:rPr>
              <a:t>()</a:t>
            </a:r>
            <a:r>
              <a:rPr lang="en-US" altLang="es-CL" sz="2100" dirty="0">
                <a:solidFill>
                  <a:schemeClr val="tx2"/>
                </a:solidFill>
                <a:latin typeface="Courier New" panose="02070309020205020404" pitchFamily="49" charset="0"/>
                <a:cs typeface="Courier New" panose="02070309020205020404" pitchFamily="49" charset="0"/>
              </a:rPr>
              <a:t>)</a:t>
            </a:r>
          </a:p>
          <a:p>
            <a:pPr lvl="1">
              <a:buNone/>
            </a:pPr>
            <a:r>
              <a:rPr lang="en-US" altLang="es-CL" sz="2100" dirty="0">
                <a:solidFill>
                  <a:schemeClr val="tx2"/>
                </a:solidFill>
                <a:latin typeface="Courier New" panose="02070309020205020404" pitchFamily="49" charset="0"/>
                <a:cs typeface="Courier New" panose="02070309020205020404" pitchFamily="49" charset="0"/>
              </a:rPr>
              <a:t>    </a:t>
            </a:r>
            <a:r>
              <a:rPr lang="en-US" altLang="es-CL" sz="2100" dirty="0" err="1">
                <a:solidFill>
                  <a:schemeClr val="tx2"/>
                </a:solidFill>
                <a:latin typeface="Courier New" panose="02070309020205020404" pitchFamily="49" charset="0"/>
                <a:cs typeface="Courier New" panose="02070309020205020404" pitchFamily="49" charset="0"/>
              </a:rPr>
              <a:t>System.out.println</a:t>
            </a:r>
            <a:r>
              <a:rPr lang="en-US" altLang="es-CL" sz="2100" dirty="0">
                <a:solidFill>
                  <a:schemeClr val="tx2"/>
                </a:solidFill>
                <a:latin typeface="Courier New" panose="02070309020205020404" pitchFamily="49" charset="0"/>
                <a:cs typeface="Courier New" panose="02070309020205020404" pitchFamily="49" charset="0"/>
              </a:rPr>
              <a:t>(</a:t>
            </a:r>
            <a:r>
              <a:rPr lang="es-CL" altLang="es-CL" sz="2100" dirty="0" err="1">
                <a:solidFill>
                  <a:schemeClr val="tx2"/>
                </a:solidFill>
                <a:latin typeface="Courier New" panose="02070309020205020404" pitchFamily="49" charset="0"/>
                <a:cs typeface="Courier New" panose="02070309020205020404" pitchFamily="49" charset="0"/>
              </a:rPr>
              <a:t>key</a:t>
            </a:r>
            <a:r>
              <a:rPr lang="en-US" altLang="es-CL" sz="2100" dirty="0">
                <a:solidFill>
                  <a:schemeClr val="tx2"/>
                </a:solidFill>
                <a:latin typeface="Courier New" panose="02070309020205020404" pitchFamily="49" charset="0"/>
                <a:cs typeface="Courier New" panose="02070309020205020404" pitchFamily="49" charset="0"/>
              </a:rPr>
              <a:t>);</a:t>
            </a:r>
          </a:p>
          <a:p>
            <a:pPr>
              <a:lnSpc>
                <a:spcPct val="90000"/>
              </a:lnSpc>
            </a:pPr>
            <a:r>
              <a:rPr lang="en-US" altLang="es-CL" dirty="0"/>
              <a:t>Iterating over values:</a:t>
            </a:r>
          </a:p>
          <a:p>
            <a:pPr lvl="1">
              <a:buNone/>
            </a:pPr>
            <a:r>
              <a:rPr lang="es-CL" altLang="es-CL" sz="2100" dirty="0" err="1">
                <a:solidFill>
                  <a:schemeClr val="tx2"/>
                </a:solidFill>
                <a:latin typeface="Courier New" panose="02070309020205020404" pitchFamily="49" charset="0"/>
                <a:cs typeface="Courier New" panose="02070309020205020404" pitchFamily="49" charset="0"/>
              </a:rPr>
              <a:t>for</a:t>
            </a:r>
            <a:r>
              <a:rPr lang="en-US"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Object</a:t>
            </a:r>
            <a:r>
              <a:rPr lang="es-CL"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value</a:t>
            </a:r>
            <a:r>
              <a:rPr lang="es-CL" altLang="es-CL" sz="2100" dirty="0">
                <a:solidFill>
                  <a:schemeClr val="tx2"/>
                </a:solidFill>
                <a:latin typeface="Courier New" panose="02070309020205020404" pitchFamily="49" charset="0"/>
                <a:cs typeface="Courier New" panose="02070309020205020404" pitchFamily="49" charset="0"/>
              </a:rPr>
              <a:t> : </a:t>
            </a:r>
            <a:r>
              <a:rPr lang="es-CL" altLang="es-CL" sz="2100" dirty="0" err="1">
                <a:solidFill>
                  <a:schemeClr val="tx2"/>
                </a:solidFill>
                <a:latin typeface="Courier New" panose="02070309020205020404" pitchFamily="49" charset="0"/>
                <a:cs typeface="Courier New" panose="02070309020205020404" pitchFamily="49" charset="0"/>
              </a:rPr>
              <a:t>map.values</a:t>
            </a:r>
            <a:r>
              <a:rPr lang="es-CL" altLang="es-CL" sz="2100" dirty="0">
                <a:solidFill>
                  <a:schemeClr val="tx2"/>
                </a:solidFill>
                <a:latin typeface="Courier New" panose="02070309020205020404" pitchFamily="49" charset="0"/>
                <a:cs typeface="Courier New" panose="02070309020205020404" pitchFamily="49" charset="0"/>
              </a:rPr>
              <a:t>()</a:t>
            </a:r>
            <a:r>
              <a:rPr lang="en-US" altLang="es-CL" sz="2100" dirty="0">
                <a:solidFill>
                  <a:schemeClr val="tx2"/>
                </a:solidFill>
                <a:latin typeface="Courier New" panose="02070309020205020404" pitchFamily="49" charset="0"/>
                <a:cs typeface="Courier New" panose="02070309020205020404" pitchFamily="49" charset="0"/>
              </a:rPr>
              <a:t>)</a:t>
            </a:r>
          </a:p>
          <a:p>
            <a:pPr lvl="1">
              <a:buNone/>
            </a:pPr>
            <a:r>
              <a:rPr lang="en-US" altLang="es-CL" sz="2100" dirty="0">
                <a:solidFill>
                  <a:schemeClr val="tx2"/>
                </a:solidFill>
                <a:latin typeface="Courier New" panose="02070309020205020404" pitchFamily="49" charset="0"/>
                <a:cs typeface="Courier New" panose="02070309020205020404" pitchFamily="49" charset="0"/>
              </a:rPr>
              <a:t>    </a:t>
            </a:r>
            <a:r>
              <a:rPr lang="en-US" altLang="es-CL" sz="2100" dirty="0" err="1">
                <a:solidFill>
                  <a:schemeClr val="tx2"/>
                </a:solidFill>
                <a:latin typeface="Courier New" panose="02070309020205020404" pitchFamily="49" charset="0"/>
                <a:cs typeface="Courier New" panose="02070309020205020404" pitchFamily="49" charset="0"/>
              </a:rPr>
              <a:t>System.out.println</a:t>
            </a:r>
            <a:r>
              <a:rPr lang="en-US" altLang="es-CL" sz="2100" dirty="0">
                <a:solidFill>
                  <a:schemeClr val="tx2"/>
                </a:solidFill>
                <a:latin typeface="Courier New" panose="02070309020205020404" pitchFamily="49" charset="0"/>
                <a:cs typeface="Courier New" panose="02070309020205020404" pitchFamily="49" charset="0"/>
              </a:rPr>
              <a:t>(</a:t>
            </a:r>
            <a:r>
              <a:rPr lang="es-CL" altLang="es-CL" sz="2100" dirty="0" err="1">
                <a:solidFill>
                  <a:schemeClr val="tx2"/>
                </a:solidFill>
                <a:latin typeface="Courier New" panose="02070309020205020404" pitchFamily="49" charset="0"/>
                <a:cs typeface="Courier New" panose="02070309020205020404" pitchFamily="49" charset="0"/>
              </a:rPr>
              <a:t>value</a:t>
            </a:r>
            <a:r>
              <a:rPr lang="en-US" altLang="es-CL" sz="2100" dirty="0">
                <a:solidFill>
                  <a:schemeClr val="tx2"/>
                </a:solidFill>
                <a:latin typeface="Courier New" panose="02070309020205020404" pitchFamily="49" charset="0"/>
                <a:cs typeface="Courier New" panose="02070309020205020404" pitchFamily="49" charset="0"/>
              </a:rPr>
              <a:t>);</a:t>
            </a:r>
          </a:p>
          <a:p>
            <a:pPr>
              <a:lnSpc>
                <a:spcPct val="90000"/>
              </a:lnSpc>
            </a:pPr>
            <a:r>
              <a:rPr lang="en-US" altLang="es-CL" dirty="0"/>
              <a:t>Iterating over pairs {</a:t>
            </a:r>
            <a:r>
              <a:rPr lang="en-US" altLang="es-CL" dirty="0" err="1"/>
              <a:t>key,value</a:t>
            </a:r>
            <a:r>
              <a:rPr lang="en-US" altLang="es-CL" dirty="0"/>
              <a:t>}:</a:t>
            </a:r>
          </a:p>
          <a:p>
            <a:pPr lvl="1">
              <a:buNone/>
            </a:pPr>
            <a:r>
              <a:rPr lang="es-CL" altLang="es-CL" sz="2100" dirty="0" err="1">
                <a:solidFill>
                  <a:schemeClr val="tx2"/>
                </a:solidFill>
                <a:latin typeface="Courier New" panose="02070309020205020404" pitchFamily="49" charset="0"/>
                <a:cs typeface="Courier New" panose="02070309020205020404" pitchFamily="49" charset="0"/>
              </a:rPr>
              <a:t>for</a:t>
            </a:r>
            <a:r>
              <a:rPr lang="en-US"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Object</a:t>
            </a:r>
            <a:r>
              <a:rPr lang="es-CL" altLang="es-CL" sz="2100" dirty="0">
                <a:solidFill>
                  <a:schemeClr val="tx2"/>
                </a:solidFill>
                <a:latin typeface="Courier New" panose="02070309020205020404" pitchFamily="49" charset="0"/>
                <a:cs typeface="Courier New" panose="02070309020205020404" pitchFamily="49" charset="0"/>
              </a:rPr>
              <a:t> </a:t>
            </a:r>
            <a:r>
              <a:rPr lang="es-CL" altLang="es-CL" sz="2100" dirty="0" err="1">
                <a:solidFill>
                  <a:schemeClr val="tx2"/>
                </a:solidFill>
                <a:latin typeface="Courier New" panose="02070309020205020404" pitchFamily="49" charset="0"/>
                <a:cs typeface="Courier New" panose="02070309020205020404" pitchFamily="49" charset="0"/>
              </a:rPr>
              <a:t>key</a:t>
            </a:r>
            <a:r>
              <a:rPr lang="es-CL" altLang="es-CL" sz="2100" dirty="0">
                <a:solidFill>
                  <a:schemeClr val="tx2"/>
                </a:solidFill>
                <a:latin typeface="Courier New" panose="02070309020205020404" pitchFamily="49" charset="0"/>
                <a:cs typeface="Courier New" panose="02070309020205020404" pitchFamily="49" charset="0"/>
              </a:rPr>
              <a:t> : </a:t>
            </a:r>
            <a:r>
              <a:rPr lang="es-CL" altLang="es-CL" sz="2100" dirty="0" err="1">
                <a:solidFill>
                  <a:schemeClr val="tx2"/>
                </a:solidFill>
                <a:latin typeface="Courier New" panose="02070309020205020404" pitchFamily="49" charset="0"/>
                <a:cs typeface="Courier New" panose="02070309020205020404" pitchFamily="49" charset="0"/>
              </a:rPr>
              <a:t>map.keySet</a:t>
            </a:r>
            <a:r>
              <a:rPr lang="es-CL" altLang="es-CL" sz="2100" dirty="0">
                <a:solidFill>
                  <a:schemeClr val="tx2"/>
                </a:solidFill>
                <a:latin typeface="Courier New" panose="02070309020205020404" pitchFamily="49" charset="0"/>
                <a:cs typeface="Courier New" panose="02070309020205020404" pitchFamily="49" charset="0"/>
              </a:rPr>
              <a:t>()</a:t>
            </a:r>
            <a:r>
              <a:rPr lang="en-US" altLang="es-CL" sz="2100" dirty="0">
                <a:solidFill>
                  <a:schemeClr val="tx2"/>
                </a:solidFill>
                <a:latin typeface="Courier New" panose="02070309020205020404" pitchFamily="49" charset="0"/>
                <a:cs typeface="Courier New" panose="02070309020205020404" pitchFamily="49" charset="0"/>
              </a:rPr>
              <a:t>)</a:t>
            </a:r>
          </a:p>
          <a:p>
            <a:pPr lvl="1">
              <a:buNone/>
            </a:pPr>
            <a:r>
              <a:rPr lang="en-US" altLang="es-CL" sz="2100" dirty="0">
                <a:solidFill>
                  <a:schemeClr val="tx2"/>
                </a:solidFill>
                <a:latin typeface="Courier New" panose="02070309020205020404" pitchFamily="49" charset="0"/>
                <a:cs typeface="Courier New" panose="02070309020205020404" pitchFamily="49" charset="0"/>
              </a:rPr>
              <a:t> </a:t>
            </a:r>
            <a:r>
              <a:rPr lang="es-CL" altLang="es-CL" sz="2100" dirty="0">
                <a:solidFill>
                  <a:schemeClr val="tx2"/>
                </a:solidFill>
                <a:latin typeface="Courier New" panose="02070309020205020404" pitchFamily="49" charset="0"/>
                <a:cs typeface="Courier New" panose="02070309020205020404" pitchFamily="49" charset="0"/>
              </a:rPr>
              <a:t>   </a:t>
            </a:r>
            <a:r>
              <a:rPr lang="en-US" altLang="es-CL" sz="2100" dirty="0" err="1">
                <a:solidFill>
                  <a:schemeClr val="tx2"/>
                </a:solidFill>
                <a:latin typeface="Courier New" panose="02070309020205020404" pitchFamily="49" charset="0"/>
                <a:cs typeface="Courier New" panose="02070309020205020404" pitchFamily="49" charset="0"/>
              </a:rPr>
              <a:t>System.out.println</a:t>
            </a:r>
            <a:r>
              <a:rPr lang="en-US" altLang="es-CL" sz="2100" dirty="0">
                <a:solidFill>
                  <a:schemeClr val="tx2"/>
                </a:solidFill>
                <a:latin typeface="Courier New" panose="02070309020205020404" pitchFamily="49" charset="0"/>
                <a:cs typeface="Courier New" panose="02070309020205020404" pitchFamily="49" charset="0"/>
              </a:rPr>
              <a:t>(</a:t>
            </a:r>
            <a:r>
              <a:rPr lang="es-CL" altLang="es-CL" sz="2100" dirty="0" err="1">
                <a:solidFill>
                  <a:schemeClr val="tx2"/>
                </a:solidFill>
                <a:latin typeface="Courier New" panose="02070309020205020404" pitchFamily="49" charset="0"/>
                <a:cs typeface="Courier New" panose="02070309020205020404" pitchFamily="49" charset="0"/>
              </a:rPr>
              <a:t>key</a:t>
            </a:r>
            <a:r>
              <a:rPr lang="es-CL" altLang="es-CL" sz="2100" dirty="0">
                <a:solidFill>
                  <a:schemeClr val="tx2"/>
                </a:solidFill>
                <a:latin typeface="Courier New" panose="02070309020205020404" pitchFamily="49" charset="0"/>
                <a:cs typeface="Courier New" panose="02070309020205020404" pitchFamily="49" charset="0"/>
              </a:rPr>
              <a:t> + " - " + </a:t>
            </a:r>
            <a:r>
              <a:rPr lang="es-CL" altLang="es-CL" sz="2100" dirty="0" err="1">
                <a:solidFill>
                  <a:schemeClr val="tx2"/>
                </a:solidFill>
                <a:latin typeface="Courier New" panose="02070309020205020404" pitchFamily="49" charset="0"/>
                <a:cs typeface="Courier New" panose="02070309020205020404" pitchFamily="49" charset="0"/>
              </a:rPr>
              <a:t>map.get</a:t>
            </a:r>
            <a:r>
              <a:rPr lang="es-CL" altLang="es-CL" sz="2100" dirty="0">
                <a:solidFill>
                  <a:schemeClr val="tx2"/>
                </a:solidFill>
                <a:latin typeface="Courier New" panose="02070309020205020404" pitchFamily="49" charset="0"/>
                <a:cs typeface="Courier New" panose="02070309020205020404" pitchFamily="49" charset="0"/>
              </a:rPr>
              <a:t>(</a:t>
            </a:r>
            <a:r>
              <a:rPr lang="es-CL" altLang="es-CL" sz="2100" dirty="0" err="1">
                <a:solidFill>
                  <a:schemeClr val="tx2"/>
                </a:solidFill>
                <a:latin typeface="Courier New" panose="02070309020205020404" pitchFamily="49" charset="0"/>
                <a:cs typeface="Courier New" panose="02070309020205020404" pitchFamily="49" charset="0"/>
              </a:rPr>
              <a:t>key</a:t>
            </a:r>
            <a:r>
              <a:rPr lang="es-CL" altLang="es-CL" sz="2100" dirty="0">
                <a:solidFill>
                  <a:schemeClr val="tx2"/>
                </a:solidFill>
                <a:latin typeface="Courier New" panose="02070309020205020404" pitchFamily="49" charset="0"/>
                <a:cs typeface="Courier New" panose="02070309020205020404" pitchFamily="49" charset="0"/>
              </a:rPr>
              <a:t>)</a:t>
            </a:r>
            <a:r>
              <a:rPr lang="en-US" altLang="es-CL" sz="2100" dirty="0">
                <a:solidFill>
                  <a:schemeClr val="tx2"/>
                </a:solidFill>
                <a:latin typeface="Courier New" panose="02070309020205020404" pitchFamily="49" charset="0"/>
                <a:cs typeface="Courier New" panose="02070309020205020404" pitchFamily="49" charset="0"/>
              </a:rPr>
              <a:t>);</a:t>
            </a:r>
          </a:p>
        </p:txBody>
      </p:sp>
      <p:sp>
        <p:nvSpPr>
          <p:cNvPr id="522243" name="Rectangle 3">
            <a:extLst>
              <a:ext uri="{FF2B5EF4-FFF2-40B4-BE49-F238E27FC236}">
                <a16:creationId xmlns:a16="http://schemas.microsoft.com/office/drawing/2014/main" id="{8C54222F-1A46-0F69-849F-2F79E0764E54}"/>
              </a:ext>
            </a:extLst>
          </p:cNvPr>
          <p:cNvSpPr>
            <a:spLocks noGrp="1" noChangeArrowheads="1"/>
          </p:cNvSpPr>
          <p:nvPr>
            <p:ph type="title"/>
          </p:nvPr>
        </p:nvSpPr>
        <p:spPr>
          <a:xfrm>
            <a:off x="400455" y="0"/>
            <a:ext cx="10515600" cy="1325563"/>
          </a:xfrm>
          <a:noFill/>
          <a:ln/>
        </p:spPr>
        <p:txBody>
          <a:bodyPr/>
          <a:lstStyle/>
          <a:p>
            <a:r>
              <a:rPr lang="es-CL" altLang="es-CL" dirty="0" err="1"/>
              <a:t>Using</a:t>
            </a:r>
            <a:r>
              <a:rPr lang="es-CL" altLang="es-CL" dirty="0"/>
              <a:t> </a:t>
            </a:r>
            <a:r>
              <a:rPr lang="es-CL" altLang="es-CL" dirty="0" err="1"/>
              <a:t>Map</a:t>
            </a:r>
            <a:endParaRPr lang="en-US" altLang="es-C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B96DDF6-478E-2BD2-D765-E50C69BB3AA8}"/>
              </a:ext>
            </a:extLst>
          </p:cNvPr>
          <p:cNvSpPr>
            <a:spLocks noGrp="1"/>
          </p:cNvSpPr>
          <p:nvPr>
            <p:ph type="sldNum" sz="quarter" idx="12"/>
          </p:nvPr>
        </p:nvSpPr>
        <p:spPr/>
        <p:txBody>
          <a:bodyPr/>
          <a:lstStyle/>
          <a:p>
            <a:fld id="{38BCA120-FF44-4531-940D-F7A11406D20D}" type="slidenum">
              <a:rPr lang="en-US" altLang="es-CL"/>
              <a:pPr/>
              <a:t>41</a:t>
            </a:fld>
            <a:endParaRPr lang="en-US" altLang="es-CL"/>
          </a:p>
        </p:txBody>
      </p:sp>
      <p:sp>
        <p:nvSpPr>
          <p:cNvPr id="462850" name="Rectangle 2">
            <a:extLst>
              <a:ext uri="{FF2B5EF4-FFF2-40B4-BE49-F238E27FC236}">
                <a16:creationId xmlns:a16="http://schemas.microsoft.com/office/drawing/2014/main" id="{740CF2EF-70C5-DE2F-E724-6DF346B8B190}"/>
              </a:ext>
            </a:extLst>
          </p:cNvPr>
          <p:cNvSpPr>
            <a:spLocks noGrp="1" noChangeArrowheads="1"/>
          </p:cNvSpPr>
          <p:nvPr>
            <p:ph type="title"/>
          </p:nvPr>
        </p:nvSpPr>
        <p:spPr/>
        <p:txBody>
          <a:bodyPr/>
          <a:lstStyle/>
          <a:p>
            <a:r>
              <a:rPr lang="es-ES" altLang="es-CL" dirty="0" err="1"/>
              <a:t>Algorithms</a:t>
            </a:r>
            <a:endParaRPr lang="en-GB" altLang="es-CL" dirty="0"/>
          </a:p>
        </p:txBody>
      </p:sp>
      <p:sp>
        <p:nvSpPr>
          <p:cNvPr id="462851" name="Rectangle 3">
            <a:extLst>
              <a:ext uri="{FF2B5EF4-FFF2-40B4-BE49-F238E27FC236}">
                <a16:creationId xmlns:a16="http://schemas.microsoft.com/office/drawing/2014/main" id="{35CE7008-7793-6232-BFDE-4E43939729A2}"/>
              </a:ext>
            </a:extLst>
          </p:cNvPr>
          <p:cNvSpPr>
            <a:spLocks noGrp="1" noChangeArrowheads="1"/>
          </p:cNvSpPr>
          <p:nvPr>
            <p:ph type="body" idx="1"/>
          </p:nvPr>
        </p:nvSpPr>
        <p:spPr/>
        <p:txBody>
          <a:bodyPr/>
          <a:lstStyle/>
          <a:p>
            <a:r>
              <a:rPr lang="es-ES" altLang="es-CL" dirty="0"/>
              <a:t>Java </a:t>
            </a:r>
            <a:r>
              <a:rPr lang="es-ES" altLang="es-CL" dirty="0" err="1"/>
              <a:t>provides</a:t>
            </a:r>
            <a:r>
              <a:rPr lang="es-ES" altLang="es-CL" dirty="0"/>
              <a:t> a set </a:t>
            </a:r>
            <a:r>
              <a:rPr lang="es-ES" altLang="es-CL" dirty="0" err="1"/>
              <a:t>of</a:t>
            </a:r>
            <a:r>
              <a:rPr lang="es-ES" altLang="es-CL" dirty="0"/>
              <a:t> </a:t>
            </a:r>
            <a:r>
              <a:rPr lang="es-ES" altLang="es-CL" dirty="0" err="1"/>
              <a:t>polimorphic</a:t>
            </a:r>
            <a:r>
              <a:rPr lang="es-ES" altLang="es-CL" dirty="0"/>
              <a:t> </a:t>
            </a:r>
            <a:r>
              <a:rPr lang="es-ES" altLang="es-CL" dirty="0" err="1"/>
              <a:t>algorithmsin</a:t>
            </a:r>
            <a:r>
              <a:rPr lang="es-ES" altLang="es-CL" dirty="0"/>
              <a:t> </a:t>
            </a:r>
            <a:r>
              <a:rPr lang="es-ES" altLang="es-CL" dirty="0" err="1"/>
              <a:t>class</a:t>
            </a:r>
            <a:r>
              <a:rPr lang="es-ES" altLang="es-CL" dirty="0"/>
              <a:t> </a:t>
            </a:r>
            <a:r>
              <a:rPr lang="es-ES" altLang="es-CL" dirty="0" err="1">
                <a:solidFill>
                  <a:schemeClr val="hlink"/>
                </a:solidFill>
                <a:effectLst>
                  <a:outerShdw blurRad="38100" dist="38100" dir="2700000" algn="tl">
                    <a:srgbClr val="C0C0C0"/>
                  </a:outerShdw>
                </a:effectLst>
              </a:rPr>
              <a:t>Collections</a:t>
            </a:r>
            <a:r>
              <a:rPr lang="es-ES" altLang="es-CL" dirty="0"/>
              <a:t>: </a:t>
            </a:r>
            <a:r>
              <a:rPr lang="es-ES" altLang="es-CL" dirty="0" err="1">
                <a:solidFill>
                  <a:schemeClr val="hlink"/>
                </a:solidFill>
                <a:effectLst>
                  <a:outerShdw blurRad="38100" dist="38100" dir="2700000" algn="tl">
                    <a:srgbClr val="C0C0C0"/>
                  </a:outerShdw>
                </a:effectLst>
              </a:rPr>
              <a:t>binarySearch</a:t>
            </a:r>
            <a:r>
              <a:rPr lang="es-ES" altLang="es-CL" dirty="0">
                <a:solidFill>
                  <a:schemeClr val="hlink"/>
                </a:solidFill>
                <a:effectLst>
                  <a:outerShdw blurRad="38100" dist="38100" dir="2700000" algn="tl">
                    <a:srgbClr val="C0C0C0"/>
                  </a:outerShdw>
                </a:effectLst>
              </a:rPr>
              <a:t>(), </a:t>
            </a:r>
            <a:r>
              <a:rPr lang="es-ES" altLang="es-CL" dirty="0" err="1">
                <a:solidFill>
                  <a:schemeClr val="hlink"/>
                </a:solidFill>
                <a:effectLst>
                  <a:outerShdw blurRad="38100" dist="38100" dir="2700000" algn="tl">
                    <a:srgbClr val="C0C0C0"/>
                  </a:outerShdw>
                </a:effectLst>
              </a:rPr>
              <a:t>copy</a:t>
            </a:r>
            <a:r>
              <a:rPr lang="es-ES" altLang="es-CL" dirty="0">
                <a:solidFill>
                  <a:schemeClr val="hlink"/>
                </a:solidFill>
                <a:effectLst>
                  <a:outerShdw blurRad="38100" dist="38100" dir="2700000" algn="tl">
                    <a:srgbClr val="C0C0C0"/>
                  </a:outerShdw>
                </a:effectLst>
              </a:rPr>
              <a:t>(), </a:t>
            </a:r>
            <a:r>
              <a:rPr lang="es-ES" altLang="es-CL" dirty="0" err="1">
                <a:solidFill>
                  <a:schemeClr val="hlink"/>
                </a:solidFill>
                <a:effectLst>
                  <a:outerShdw blurRad="38100" dist="38100" dir="2700000" algn="tl">
                    <a:srgbClr val="C0C0C0"/>
                  </a:outerShdw>
                </a:effectLst>
              </a:rPr>
              <a:t>fill</a:t>
            </a:r>
            <a:r>
              <a:rPr lang="es-ES" altLang="es-CL" dirty="0">
                <a:solidFill>
                  <a:schemeClr val="hlink"/>
                </a:solidFill>
                <a:effectLst>
                  <a:outerShdw blurRad="38100" dist="38100" dir="2700000" algn="tl">
                    <a:srgbClr val="C0C0C0"/>
                  </a:outerShdw>
                </a:effectLst>
              </a:rPr>
              <a:t>(), </a:t>
            </a:r>
            <a:r>
              <a:rPr lang="es-ES" altLang="es-CL" dirty="0" err="1">
                <a:solidFill>
                  <a:schemeClr val="hlink"/>
                </a:solidFill>
                <a:effectLst>
                  <a:outerShdw blurRad="38100" dist="38100" dir="2700000" algn="tl">
                    <a:srgbClr val="C0C0C0"/>
                  </a:outerShdw>
                </a:effectLst>
              </a:rPr>
              <a:t>max</a:t>
            </a:r>
            <a:r>
              <a:rPr lang="es-ES" altLang="es-CL" dirty="0">
                <a:solidFill>
                  <a:schemeClr val="hlink"/>
                </a:solidFill>
                <a:effectLst>
                  <a:outerShdw blurRad="38100" dist="38100" dir="2700000" algn="tl">
                    <a:srgbClr val="C0C0C0"/>
                  </a:outerShdw>
                </a:effectLst>
              </a:rPr>
              <a:t>(), min(), </a:t>
            </a:r>
            <a:r>
              <a:rPr lang="es-ES" altLang="es-CL" dirty="0" err="1">
                <a:solidFill>
                  <a:schemeClr val="hlink"/>
                </a:solidFill>
                <a:effectLst>
                  <a:outerShdw blurRad="38100" dist="38100" dir="2700000" algn="tl">
                    <a:srgbClr val="C0C0C0"/>
                  </a:outerShdw>
                </a:effectLst>
              </a:rPr>
              <a:t>replaceAll</a:t>
            </a:r>
            <a:r>
              <a:rPr lang="es-ES" altLang="es-CL" dirty="0">
                <a:solidFill>
                  <a:schemeClr val="hlink"/>
                </a:solidFill>
                <a:effectLst>
                  <a:outerShdw blurRad="38100" dist="38100" dir="2700000" algn="tl">
                    <a:srgbClr val="C0C0C0"/>
                  </a:outerShdw>
                </a:effectLst>
              </a:rPr>
              <a:t>(), reverse(), </a:t>
            </a:r>
            <a:r>
              <a:rPr lang="es-ES" altLang="es-CL" dirty="0" err="1">
                <a:solidFill>
                  <a:schemeClr val="hlink"/>
                </a:solidFill>
                <a:effectLst>
                  <a:outerShdw blurRad="38100" dist="38100" dir="2700000" algn="tl">
                    <a:srgbClr val="C0C0C0"/>
                  </a:outerShdw>
                </a:effectLst>
              </a:rPr>
              <a:t>rotate</a:t>
            </a:r>
            <a:r>
              <a:rPr lang="es-ES" altLang="es-CL" dirty="0">
                <a:solidFill>
                  <a:schemeClr val="hlink"/>
                </a:solidFill>
                <a:effectLst>
                  <a:outerShdw blurRad="38100" dist="38100" dir="2700000" algn="tl">
                    <a:srgbClr val="C0C0C0"/>
                  </a:outerShdw>
                </a:effectLst>
              </a:rPr>
              <a:t>(), </a:t>
            </a:r>
            <a:r>
              <a:rPr lang="es-ES" altLang="es-CL" dirty="0" err="1">
                <a:solidFill>
                  <a:schemeClr val="hlink"/>
                </a:solidFill>
                <a:effectLst>
                  <a:outerShdw blurRad="38100" dist="38100" dir="2700000" algn="tl">
                    <a:srgbClr val="C0C0C0"/>
                  </a:outerShdw>
                </a:effectLst>
              </a:rPr>
              <a:t>shuffle</a:t>
            </a:r>
            <a:r>
              <a:rPr lang="es-ES" altLang="es-CL" dirty="0">
                <a:solidFill>
                  <a:schemeClr val="hlink"/>
                </a:solidFill>
                <a:effectLst>
                  <a:outerShdw blurRad="38100" dist="38100" dir="2700000" algn="tl">
                    <a:srgbClr val="C0C0C0"/>
                  </a:outerShdw>
                </a:effectLst>
              </a:rPr>
              <a:t>(), </a:t>
            </a:r>
            <a:r>
              <a:rPr lang="es-ES" altLang="es-CL" dirty="0" err="1">
                <a:solidFill>
                  <a:schemeClr val="hlink"/>
                </a:solidFill>
                <a:effectLst>
                  <a:outerShdw blurRad="38100" dist="38100" dir="2700000" algn="tl">
                    <a:srgbClr val="C0C0C0"/>
                  </a:outerShdw>
                </a:effectLst>
              </a:rPr>
              <a:t>sort</a:t>
            </a:r>
            <a:r>
              <a:rPr lang="es-ES" altLang="es-CL" dirty="0">
                <a:solidFill>
                  <a:schemeClr val="hlink"/>
                </a:solidFill>
                <a:effectLst>
                  <a:outerShdw blurRad="38100" dist="38100" dir="2700000" algn="tl">
                    <a:srgbClr val="C0C0C0"/>
                  </a:outerShdw>
                </a:effectLst>
              </a:rPr>
              <a:t>(), swap()</a:t>
            </a:r>
          </a:p>
          <a:p>
            <a:r>
              <a:rPr lang="es-ES" altLang="es-CL" dirty="0" err="1"/>
              <a:t>Most</a:t>
            </a:r>
            <a:r>
              <a:rPr lang="es-ES" altLang="es-CL" dirty="0"/>
              <a:t> </a:t>
            </a:r>
            <a:r>
              <a:rPr lang="es-ES" altLang="es-CL" dirty="0" err="1"/>
              <a:t>of</a:t>
            </a:r>
            <a:r>
              <a:rPr lang="es-ES" altLang="es-CL" dirty="0"/>
              <a:t> </a:t>
            </a:r>
            <a:r>
              <a:rPr lang="es-ES" altLang="es-CL" dirty="0" err="1"/>
              <a:t>them</a:t>
            </a:r>
            <a:r>
              <a:rPr lang="es-ES" altLang="es-CL" dirty="0"/>
              <a:t> </a:t>
            </a:r>
            <a:r>
              <a:rPr lang="es-ES" altLang="es-CL" dirty="0" err="1"/>
              <a:t>oprate</a:t>
            </a:r>
            <a:r>
              <a:rPr lang="es-ES" altLang="es-CL" dirty="0"/>
              <a:t> </a:t>
            </a:r>
            <a:r>
              <a:rPr lang="es-ES" altLang="es-CL" dirty="0" err="1"/>
              <a:t>over</a:t>
            </a:r>
            <a:r>
              <a:rPr lang="es-ES" altLang="es-CL" dirty="0"/>
              <a:t> </a:t>
            </a:r>
            <a:r>
              <a:rPr lang="es-ES" altLang="es-CL" dirty="0" err="1">
                <a:solidFill>
                  <a:schemeClr val="hlink"/>
                </a:solidFill>
                <a:effectLst>
                  <a:outerShdw blurRad="38100" dist="38100" dir="2700000" algn="tl">
                    <a:srgbClr val="C0C0C0"/>
                  </a:outerShdw>
                </a:effectLst>
              </a:rPr>
              <a:t>List</a:t>
            </a:r>
            <a:r>
              <a:rPr lang="es-ES" altLang="es-CL" dirty="0"/>
              <a:t>, </a:t>
            </a:r>
            <a:r>
              <a:rPr lang="es-ES" altLang="es-CL" dirty="0" err="1"/>
              <a:t>but</a:t>
            </a:r>
            <a:r>
              <a:rPr lang="es-ES" altLang="es-CL" dirty="0"/>
              <a:t> </a:t>
            </a:r>
            <a:r>
              <a:rPr lang="es-ES" altLang="es-CL" dirty="0" err="1"/>
              <a:t>some</a:t>
            </a:r>
            <a:r>
              <a:rPr lang="es-ES" altLang="es-CL" dirty="0"/>
              <a:t>(</a:t>
            </a:r>
            <a:r>
              <a:rPr lang="es-ES" altLang="es-CL" dirty="0">
                <a:solidFill>
                  <a:schemeClr val="hlink"/>
                </a:solidFill>
                <a:effectLst>
                  <a:outerShdw blurRad="38100" dist="38100" dir="2700000" algn="tl">
                    <a:srgbClr val="C0C0C0"/>
                  </a:outerShdw>
                </a:effectLst>
              </a:rPr>
              <a:t>min</a:t>
            </a:r>
            <a:r>
              <a:rPr lang="es-ES" altLang="es-CL" dirty="0"/>
              <a:t> y </a:t>
            </a:r>
            <a:r>
              <a:rPr lang="es-ES" altLang="es-CL" dirty="0" err="1">
                <a:solidFill>
                  <a:schemeClr val="hlink"/>
                </a:solidFill>
                <a:effectLst>
                  <a:outerShdw blurRad="38100" dist="38100" dir="2700000" algn="tl">
                    <a:srgbClr val="C0C0C0"/>
                  </a:outerShdw>
                </a:effectLst>
              </a:rPr>
              <a:t>max</a:t>
            </a:r>
            <a:r>
              <a:rPr lang="es-ES" altLang="es-CL" dirty="0"/>
              <a:t>) opérate </a:t>
            </a:r>
            <a:r>
              <a:rPr lang="es-ES" altLang="es-CL" dirty="0" err="1"/>
              <a:t>over</a:t>
            </a:r>
            <a:r>
              <a:rPr lang="es-ES" altLang="es-CL" dirty="0"/>
              <a:t> </a:t>
            </a:r>
            <a:r>
              <a:rPr lang="es-ES" altLang="es-CL" dirty="0" err="1">
                <a:solidFill>
                  <a:schemeClr val="hlink"/>
                </a:solidFill>
                <a:effectLst>
                  <a:outerShdw blurRad="38100" dist="38100" dir="2700000" algn="tl">
                    <a:srgbClr val="C0C0C0"/>
                  </a:outerShdw>
                </a:effectLst>
              </a:rPr>
              <a:t>Collection</a:t>
            </a:r>
            <a:r>
              <a:rPr lang="es-ES" altLang="es-CL" dirty="0">
                <a:solidFill>
                  <a:schemeClr val="hlink"/>
                </a:solidFill>
                <a:effectLst>
                  <a:outerShdw blurRad="38100" dist="38100" dir="2700000" algn="tl">
                    <a:srgbClr val="C0C0C0"/>
                  </a:outerShdw>
                </a:effectLst>
              </a:rPr>
              <a:t> </a:t>
            </a:r>
            <a:r>
              <a:rPr lang="es-ES" altLang="es-CL" dirty="0" err="1"/>
              <a:t>objects</a:t>
            </a:r>
            <a:endParaRPr lang="en-GB" altLang="es-CL"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More about typing module in Python</a:t>
            </a:r>
            <a:endParaRPr lang="en-US"/>
          </a:p>
        </p:txBody>
      </p:sp>
      <p:sp>
        <p:nvSpPr>
          <p:cNvPr id="3" name="Marcador de contenido 2"/>
          <p:cNvSpPr>
            <a:spLocks noGrp="1"/>
          </p:cNvSpPr>
          <p:nvPr>
            <p:ph idx="1"/>
          </p:nvPr>
        </p:nvSpPr>
        <p:spPr/>
        <p:txBody>
          <a:bodyPr/>
          <a:lstStyle/>
          <a:p>
            <a:r>
              <a:rPr lang="en-US" dirty="0"/>
              <a:t>The typing module in Python provides support for type hints, allowing developers to specify the expected types of variables, function arguments, and return values. </a:t>
            </a:r>
          </a:p>
          <a:p>
            <a:r>
              <a:rPr lang="en-US" dirty="0"/>
              <a:t>Introduced in Python 3.5, </a:t>
            </a:r>
          </a:p>
          <a:p>
            <a:r>
              <a:rPr lang="en-US" dirty="0"/>
              <a:t>it enhances code readability, debugging, and static type checking.</a:t>
            </a:r>
          </a:p>
        </p:txBody>
      </p:sp>
    </p:spTree>
    <p:extLst>
      <p:ext uri="{BB962C8B-B14F-4D97-AF65-F5344CB8AC3E}">
        <p14:creationId xmlns:p14="http://schemas.microsoft.com/office/powerpoint/2010/main" val="740065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Union</a:t>
            </a:r>
          </a:p>
        </p:txBody>
      </p:sp>
      <p:sp>
        <p:nvSpPr>
          <p:cNvPr id="3" name="Marcador de contenido 2"/>
          <p:cNvSpPr>
            <a:spLocks noGrp="1"/>
          </p:cNvSpPr>
          <p:nvPr>
            <p:ph idx="1"/>
          </p:nvPr>
        </p:nvSpPr>
        <p:spPr/>
        <p:txBody>
          <a:bodyPr/>
          <a:lstStyle/>
          <a:p>
            <a:r>
              <a:rPr lang="en-US"/>
              <a:t>Use Union when a variable can accept multiple types.. </a:t>
            </a:r>
          </a:p>
          <a:p>
            <a:pPr lvl="1"/>
            <a:endParaRPr lang="en-US"/>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Union</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process_data(data: Union[int, str]) -&gt; str:</a:t>
            </a:r>
          </a:p>
          <a:p>
            <a:pPr marL="0" indent="0">
              <a:buNone/>
            </a:pPr>
            <a:r>
              <a:rPr lang="en-US" sz="1600">
                <a:latin typeface="Courier New" panose="02070309020205020404" pitchFamily="49" charset="0"/>
                <a:cs typeface="Courier New" panose="02070309020205020404" pitchFamily="49" charset="0"/>
              </a:rPr>
              <a:t>    if isinstance(data, int):</a:t>
            </a:r>
          </a:p>
          <a:p>
            <a:pPr marL="0" indent="0">
              <a:buNone/>
            </a:pPr>
            <a:r>
              <a:rPr lang="en-US" sz="1600">
                <a:latin typeface="Courier New" panose="02070309020205020404" pitchFamily="49" charset="0"/>
                <a:cs typeface="Courier New" panose="02070309020205020404" pitchFamily="49" charset="0"/>
              </a:rPr>
              <a:t>        return f"Number: {data}"</a:t>
            </a:r>
          </a:p>
          <a:p>
            <a:pPr marL="0" indent="0">
              <a:buNone/>
            </a:pPr>
            <a:r>
              <a:rPr lang="en-US" sz="1600">
                <a:latin typeface="Courier New" panose="02070309020205020404" pitchFamily="49" charset="0"/>
                <a:cs typeface="Courier New" panose="02070309020205020404" pitchFamily="49" charset="0"/>
              </a:rPr>
              <a:t>    else:</a:t>
            </a:r>
          </a:p>
          <a:p>
            <a:pPr marL="0" indent="0">
              <a:buNone/>
            </a:pPr>
            <a:r>
              <a:rPr lang="en-US" sz="1600">
                <a:latin typeface="Courier New" panose="02070309020205020404" pitchFamily="49" charset="0"/>
                <a:cs typeface="Courier New" panose="02070309020205020404" pitchFamily="49" charset="0"/>
              </a:rPr>
              <a:t>        return f"Text: {data}"</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print(process_data(42))  # Output: Number: 42</a:t>
            </a:r>
          </a:p>
          <a:p>
            <a:pPr marL="0" indent="0">
              <a:buNone/>
            </a:pPr>
            <a:r>
              <a:rPr lang="en-US" sz="1600">
                <a:latin typeface="Courier New" panose="02070309020205020404" pitchFamily="49" charset="0"/>
                <a:cs typeface="Courier New" panose="02070309020205020404" pitchFamily="49" charset="0"/>
              </a:rPr>
              <a:t>print(process_data("hello"))  # Output: Text: hello</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Tree>
    <p:extLst>
      <p:ext uri="{BB962C8B-B14F-4D97-AF65-F5344CB8AC3E}">
        <p14:creationId xmlns:p14="http://schemas.microsoft.com/office/powerpoint/2010/main" val="1034803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Optional</a:t>
            </a:r>
          </a:p>
        </p:txBody>
      </p:sp>
      <p:sp>
        <p:nvSpPr>
          <p:cNvPr id="3" name="Marcador de contenido 2"/>
          <p:cNvSpPr>
            <a:spLocks noGrp="1"/>
          </p:cNvSpPr>
          <p:nvPr>
            <p:ph idx="1"/>
          </p:nvPr>
        </p:nvSpPr>
        <p:spPr/>
        <p:txBody>
          <a:bodyPr/>
          <a:lstStyle/>
          <a:p>
            <a:r>
              <a:rPr lang="en-US"/>
              <a:t>Optional is shorthand for </a:t>
            </a:r>
            <a:r>
              <a:rPr lang="en-US">
                <a:latin typeface="Courier New" panose="02070309020205020404" pitchFamily="49" charset="0"/>
                <a:cs typeface="Courier New" panose="02070309020205020404" pitchFamily="49" charset="0"/>
              </a:rPr>
              <a:t>Union[None, T]</a:t>
            </a:r>
            <a:r>
              <a:rPr lang="en-US"/>
              <a:t>, indicating a value can be of type </a:t>
            </a:r>
            <a:r>
              <a:rPr lang="en-US">
                <a:latin typeface="Courier New" panose="02070309020205020404" pitchFamily="49" charset="0"/>
                <a:cs typeface="Courier New" panose="02070309020205020404" pitchFamily="49" charset="0"/>
              </a:rPr>
              <a:t>T </a:t>
            </a:r>
            <a:r>
              <a:rPr lang="en-US"/>
              <a:t>or </a:t>
            </a:r>
            <a:r>
              <a:rPr lang="en-US">
                <a:latin typeface="Courier New" panose="02070309020205020404" pitchFamily="49" charset="0"/>
                <a:cs typeface="Courier New" panose="02070309020205020404" pitchFamily="49" charset="0"/>
              </a:rPr>
              <a:t>None</a:t>
            </a:r>
            <a:r>
              <a:rPr lang="en-US"/>
              <a:t>.</a:t>
            </a:r>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Optional</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greet(name: Optional[str] = None) -&gt; str:</a:t>
            </a:r>
          </a:p>
          <a:p>
            <a:pPr marL="0" indent="0">
              <a:buNone/>
            </a:pPr>
            <a:r>
              <a:rPr lang="en-US" sz="1600">
                <a:latin typeface="Courier New" panose="02070309020205020404" pitchFamily="49" charset="0"/>
                <a:cs typeface="Courier New" panose="02070309020205020404" pitchFamily="49" charset="0"/>
              </a:rPr>
              <a:t>    if name:</a:t>
            </a:r>
          </a:p>
          <a:p>
            <a:pPr marL="0" indent="0">
              <a:buNone/>
            </a:pPr>
            <a:r>
              <a:rPr lang="en-US" sz="1600">
                <a:latin typeface="Courier New" panose="02070309020205020404" pitchFamily="49" charset="0"/>
                <a:cs typeface="Courier New" panose="02070309020205020404" pitchFamily="49" charset="0"/>
              </a:rPr>
              <a:t>        return f"Hello, {name}!"</a:t>
            </a:r>
          </a:p>
          <a:p>
            <a:pPr marL="0" indent="0">
              <a:buNone/>
            </a:pPr>
            <a:r>
              <a:rPr lang="en-US" sz="1600">
                <a:latin typeface="Courier New" panose="02070309020205020404" pitchFamily="49" charset="0"/>
                <a:cs typeface="Courier New" panose="02070309020205020404" pitchFamily="49" charset="0"/>
              </a:rPr>
              <a:t>    return "Hello!"</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print(greet("Alice"))  # Output: Hello, Alice!</a:t>
            </a:r>
          </a:p>
          <a:p>
            <a:pPr marL="0" indent="0">
              <a:buNone/>
            </a:pPr>
            <a:r>
              <a:rPr lang="en-US" sz="1600">
                <a:latin typeface="Courier New" panose="02070309020205020404" pitchFamily="49" charset="0"/>
                <a:cs typeface="Courier New" panose="02070309020205020404" pitchFamily="49" charset="0"/>
              </a:rPr>
              <a:t>print(greet())  # Output: Hello!</a:t>
            </a:r>
          </a:p>
          <a:p>
            <a:pPr marL="0" indent="0">
              <a:buNone/>
            </a:pPr>
            <a:endParaRPr lang="en-US" sz="1600"/>
          </a:p>
        </p:txBody>
      </p:sp>
    </p:spTree>
    <p:extLst>
      <p:ext uri="{BB962C8B-B14F-4D97-AF65-F5344CB8AC3E}">
        <p14:creationId xmlns:p14="http://schemas.microsoft.com/office/powerpoint/2010/main" val="3754179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Callable</a:t>
            </a:r>
          </a:p>
        </p:txBody>
      </p:sp>
      <p:sp>
        <p:nvSpPr>
          <p:cNvPr id="3" name="Marcador de contenido 2"/>
          <p:cNvSpPr>
            <a:spLocks noGrp="1"/>
          </p:cNvSpPr>
          <p:nvPr>
            <p:ph idx="1"/>
          </p:nvPr>
        </p:nvSpPr>
        <p:spPr>
          <a:xfrm>
            <a:off x="838200" y="1514540"/>
            <a:ext cx="10515600" cy="4351338"/>
          </a:xfrm>
        </p:spPr>
        <p:txBody>
          <a:bodyPr/>
          <a:lstStyle/>
          <a:p>
            <a:r>
              <a:rPr lang="en-US"/>
              <a:t>Represents functions with specific argument and return types.</a:t>
            </a:r>
          </a:p>
        </p:txBody>
      </p:sp>
      <p:sp>
        <p:nvSpPr>
          <p:cNvPr id="4" name="Marcador de contenido 2"/>
          <p:cNvSpPr txBox="1">
            <a:spLocks/>
          </p:cNvSpPr>
          <p:nvPr/>
        </p:nvSpPr>
        <p:spPr>
          <a:xfrm>
            <a:off x="1012202" y="2178083"/>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Optional</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greet(name: Optional[str] = None) -&gt; str:</a:t>
            </a:r>
          </a:p>
          <a:p>
            <a:pPr marL="0" indent="0">
              <a:buNone/>
            </a:pPr>
            <a:r>
              <a:rPr lang="en-US" sz="1600">
                <a:latin typeface="Courier New" panose="02070309020205020404" pitchFamily="49" charset="0"/>
                <a:cs typeface="Courier New" panose="02070309020205020404" pitchFamily="49" charset="0"/>
              </a:rPr>
              <a:t>    if name:from typing import Callable</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execute(func: Callable[[int, int], int], a: int, b: int) -&gt; int:</a:t>
            </a:r>
          </a:p>
          <a:p>
            <a:pPr marL="0" indent="0">
              <a:buNone/>
            </a:pPr>
            <a:r>
              <a:rPr lang="en-US" sz="1600">
                <a:latin typeface="Courier New" panose="02070309020205020404" pitchFamily="49" charset="0"/>
                <a:cs typeface="Courier New" panose="02070309020205020404" pitchFamily="49" charset="0"/>
              </a:rPr>
              <a:t>    return func(a, b)</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add(x: int, y: int) -&gt; int:</a:t>
            </a:r>
          </a:p>
          <a:p>
            <a:pPr marL="0" indent="0">
              <a:buNone/>
            </a:pPr>
            <a:r>
              <a:rPr lang="en-US" sz="1600">
                <a:latin typeface="Courier New" panose="02070309020205020404" pitchFamily="49" charset="0"/>
                <a:cs typeface="Courier New" panose="02070309020205020404" pitchFamily="49" charset="0"/>
              </a:rPr>
              <a:t>    return x + y</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print(execute(add, 2, 3))  # Output: 5</a:t>
            </a:r>
          </a:p>
          <a:p>
            <a:pPr marL="0" indent="0">
              <a:buNone/>
            </a:pPr>
            <a:endParaRPr lang="en-US" sz="1600">
              <a:latin typeface="Courier New" panose="02070309020205020404" pitchFamily="49" charset="0"/>
              <a:cs typeface="Courier New" panose="02070309020205020404" pitchFamily="49" charset="0"/>
            </a:endParaRPr>
          </a:p>
          <a:p>
            <a:pPr marL="0" indent="0">
              <a:buNone/>
            </a:pPr>
            <a:endParaRPr lang="en-US" sz="1600"/>
          </a:p>
        </p:txBody>
      </p:sp>
    </p:spTree>
    <p:extLst>
      <p:ext uri="{BB962C8B-B14F-4D97-AF65-F5344CB8AC3E}">
        <p14:creationId xmlns:p14="http://schemas.microsoft.com/office/powerpoint/2010/main" val="1873239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Any</a:t>
            </a:r>
          </a:p>
        </p:txBody>
      </p:sp>
      <p:sp>
        <p:nvSpPr>
          <p:cNvPr id="3" name="Marcador de contenido 2"/>
          <p:cNvSpPr>
            <a:spLocks noGrp="1"/>
          </p:cNvSpPr>
          <p:nvPr>
            <p:ph idx="1"/>
          </p:nvPr>
        </p:nvSpPr>
        <p:spPr/>
        <p:txBody>
          <a:bodyPr/>
          <a:lstStyle/>
          <a:p>
            <a:r>
              <a:rPr lang="en-US"/>
              <a:t>Indicates that a variable can be of any type.</a:t>
            </a:r>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Any</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process(value: Any) -&gt; None:</a:t>
            </a:r>
          </a:p>
          <a:p>
            <a:pPr marL="0" indent="0">
              <a:buNone/>
            </a:pPr>
            <a:r>
              <a:rPr lang="en-US" sz="1600">
                <a:latin typeface="Courier New" panose="02070309020205020404" pitchFamily="49" charset="0"/>
                <a:cs typeface="Courier New" panose="02070309020205020404" pitchFamily="49" charset="0"/>
              </a:rPr>
              <a:t>    print(f"Processing: {value}")</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process(123)  # Output: Processing: 123</a:t>
            </a:r>
          </a:p>
          <a:p>
            <a:pPr marL="0" indent="0">
              <a:buNone/>
            </a:pPr>
            <a:r>
              <a:rPr lang="en-US" sz="1600">
                <a:latin typeface="Courier New" panose="02070309020205020404" pitchFamily="49" charset="0"/>
                <a:cs typeface="Courier New" panose="02070309020205020404" pitchFamily="49" charset="0"/>
              </a:rPr>
              <a:t>process("hello")  # Output: Processing: hello</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endParaRPr lang="en-US" sz="1600"/>
          </a:p>
        </p:txBody>
      </p:sp>
    </p:spTree>
    <p:extLst>
      <p:ext uri="{BB962C8B-B14F-4D97-AF65-F5344CB8AC3E}">
        <p14:creationId xmlns:p14="http://schemas.microsoft.com/office/powerpoint/2010/main" val="1980307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Type Aliases</a:t>
            </a:r>
          </a:p>
        </p:txBody>
      </p:sp>
      <p:sp>
        <p:nvSpPr>
          <p:cNvPr id="3" name="Marcador de contenido 2"/>
          <p:cNvSpPr>
            <a:spLocks noGrp="1"/>
          </p:cNvSpPr>
          <p:nvPr>
            <p:ph idx="1"/>
          </p:nvPr>
        </p:nvSpPr>
        <p:spPr/>
        <p:txBody>
          <a:bodyPr/>
          <a:lstStyle/>
          <a:p>
            <a:r>
              <a:rPr lang="en-US"/>
              <a:t>Create custom type names for complex types.</a:t>
            </a:r>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List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NameList = List[str]</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greet_all(names: NameList) -&gt; None:</a:t>
            </a:r>
          </a:p>
          <a:p>
            <a:pPr marL="0" indent="0">
              <a:buNone/>
            </a:pPr>
            <a:r>
              <a:rPr lang="en-US" sz="1600">
                <a:latin typeface="Courier New" panose="02070309020205020404" pitchFamily="49" charset="0"/>
                <a:cs typeface="Courier New" panose="02070309020205020404" pitchFamily="49" charset="0"/>
              </a:rPr>
              <a:t>    for name in names:</a:t>
            </a:r>
          </a:p>
          <a:p>
            <a:pPr marL="0" indent="0">
              <a:buNone/>
            </a:pPr>
            <a:r>
              <a:rPr lang="en-US" sz="1600">
                <a:latin typeface="Courier New" panose="02070309020205020404" pitchFamily="49" charset="0"/>
                <a:cs typeface="Courier New" panose="02070309020205020404" pitchFamily="49" charset="0"/>
              </a:rPr>
              <a:t>        print(f"Hello, {name}!")</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greet_all(["Alice", "Bob"])  # Output: Hello, Alice! Hello, Bob!</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endParaRPr lang="en-US" sz="1600"/>
          </a:p>
        </p:txBody>
      </p:sp>
    </p:spTree>
    <p:extLst>
      <p:ext uri="{BB962C8B-B14F-4D97-AF65-F5344CB8AC3E}">
        <p14:creationId xmlns:p14="http://schemas.microsoft.com/office/powerpoint/2010/main" val="2450597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NewType</a:t>
            </a:r>
          </a:p>
        </p:txBody>
      </p:sp>
      <p:sp>
        <p:nvSpPr>
          <p:cNvPr id="3" name="Marcador de contenido 2"/>
          <p:cNvSpPr>
            <a:spLocks noGrp="1"/>
          </p:cNvSpPr>
          <p:nvPr>
            <p:ph idx="1"/>
          </p:nvPr>
        </p:nvSpPr>
        <p:spPr/>
        <p:txBody>
          <a:bodyPr/>
          <a:lstStyle/>
          <a:p>
            <a:r>
              <a:rPr lang="en-US"/>
              <a:t>Create distinct types for more explicit type checking.</a:t>
            </a:r>
          </a:p>
        </p:txBody>
      </p:sp>
      <p:sp>
        <p:nvSpPr>
          <p:cNvPr id="4" name="Marcador de contenido 2"/>
          <p:cNvSpPr txBox="1">
            <a:spLocks/>
          </p:cNvSpPr>
          <p:nvPr/>
        </p:nvSpPr>
        <p:spPr>
          <a:xfrm>
            <a:off x="1210164" y="2745557"/>
            <a:ext cx="8979819"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latin typeface="Courier New" panose="02070309020205020404" pitchFamily="49" charset="0"/>
                <a:cs typeface="Courier New" panose="02070309020205020404" pitchFamily="49" charset="0"/>
              </a:rPr>
              <a:t>from typing import NewType</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UserId = NewType('UserId', int)</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def get_user_name(user_id: UserId) -&gt; str:</a:t>
            </a:r>
          </a:p>
          <a:p>
            <a:pPr marL="0" indent="0">
              <a:buNone/>
            </a:pPr>
            <a:r>
              <a:rPr lang="en-US" sz="1600">
                <a:latin typeface="Courier New" panose="02070309020205020404" pitchFamily="49" charset="0"/>
                <a:cs typeface="Courier New" panose="02070309020205020404" pitchFamily="49" charset="0"/>
              </a:rPr>
              <a:t>    return f"User-{user_id}"</a:t>
            </a:r>
          </a:p>
          <a:p>
            <a:pPr marL="0" indent="0">
              <a:buNone/>
            </a:pP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user_id = UserId(42)</a:t>
            </a:r>
          </a:p>
        </p:txBody>
      </p:sp>
    </p:spTree>
    <p:extLst>
      <p:ext uri="{BB962C8B-B14F-4D97-AF65-F5344CB8AC3E}">
        <p14:creationId xmlns:p14="http://schemas.microsoft.com/office/powerpoint/2010/main" val="11549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solidFill>
                  <a:srgbClr val="C00000"/>
                </a:solidFill>
              </a:rPr>
              <a:t>Class Templates in C++</a:t>
            </a:r>
          </a:p>
        </p:txBody>
      </p:sp>
      <p:sp>
        <p:nvSpPr>
          <p:cNvPr id="3" name="Marcador de contenido 2"/>
          <p:cNvSpPr>
            <a:spLocks noGrp="1"/>
          </p:cNvSpPr>
          <p:nvPr>
            <p:ph idx="1"/>
          </p:nvPr>
        </p:nvSpPr>
        <p:spPr>
          <a:xfrm>
            <a:off x="187750" y="1690688"/>
            <a:ext cx="10515600" cy="4351338"/>
          </a:xfrm>
        </p:spPr>
        <p:txBody>
          <a:bodyPr>
            <a:normAutofit fontScale="85000" lnSpcReduction="20000"/>
          </a:bodyPr>
          <a:lstStyle/>
          <a:p>
            <a:r>
              <a:rPr lang="en-US" sz="3100" dirty="0"/>
              <a:t>Class templates enable the creation of classes that can handle multiple data types.</a:t>
            </a:r>
          </a:p>
          <a:p>
            <a:endParaRPr lang="en-US" sz="3100" dirty="0"/>
          </a:p>
          <a:p>
            <a:pPr marL="0" indent="0">
              <a:buNone/>
            </a:pPr>
            <a:r>
              <a:rPr lang="en-US" sz="3100" b="1" dirty="0"/>
              <a:t>Syntax:</a:t>
            </a:r>
            <a:endParaRPr lang="en-US" sz="3100" dirty="0"/>
          </a:p>
          <a:p>
            <a:pPr marL="0" indent="0">
              <a:buNone/>
            </a:pPr>
            <a:r>
              <a:rPr lang="en-US" sz="2100" dirty="0">
                <a:latin typeface="Courier New" panose="02070309020205020404" pitchFamily="49" charset="0"/>
                <a:cs typeface="Courier New" panose="02070309020205020404" pitchFamily="49" charset="0"/>
              </a:rPr>
              <a:t>template &lt;</a:t>
            </a:r>
            <a:r>
              <a:rPr lang="en-US" sz="2100" dirty="0" err="1">
                <a:latin typeface="Courier New" panose="02070309020205020404" pitchFamily="49" charset="0"/>
                <a:cs typeface="Courier New" panose="02070309020205020404" pitchFamily="49" charset="0"/>
              </a:rPr>
              <a:t>typename</a:t>
            </a:r>
            <a:r>
              <a:rPr lang="en-US" sz="2100" dirty="0">
                <a:latin typeface="Courier New" panose="02070309020205020404" pitchFamily="49" charset="0"/>
                <a:cs typeface="Courier New" panose="02070309020205020404" pitchFamily="49" charset="0"/>
              </a:rPr>
              <a:t> T&gt;</a:t>
            </a:r>
          </a:p>
          <a:p>
            <a:pPr marL="0" indent="0">
              <a:buNone/>
            </a:pPr>
            <a:r>
              <a:rPr lang="en-US" sz="2100" dirty="0">
                <a:latin typeface="Courier New" panose="02070309020205020404" pitchFamily="49" charset="0"/>
                <a:cs typeface="Courier New" panose="02070309020205020404" pitchFamily="49" charset="0"/>
              </a:rPr>
              <a:t>class Box {</a:t>
            </a:r>
          </a:p>
          <a:p>
            <a:pPr marL="0" indent="0">
              <a:buNone/>
            </a:pPr>
            <a:r>
              <a:rPr lang="en-US" sz="2100" dirty="0">
                <a:latin typeface="Courier New" panose="02070309020205020404" pitchFamily="49" charset="0"/>
                <a:cs typeface="Courier New" panose="02070309020205020404" pitchFamily="49" charset="0"/>
              </a:rPr>
              <a:t>private:</a:t>
            </a:r>
          </a:p>
          <a:p>
            <a:pPr marL="0" indent="0">
              <a:buNone/>
            </a:pPr>
            <a:r>
              <a:rPr lang="en-US" sz="2100" dirty="0">
                <a:latin typeface="Courier New" panose="02070309020205020404" pitchFamily="49" charset="0"/>
                <a:cs typeface="Courier New" panose="02070309020205020404" pitchFamily="49" charset="0"/>
              </a:rPr>
              <a:t>    T value;</a:t>
            </a:r>
          </a:p>
          <a:p>
            <a:pPr marL="0" indent="0">
              <a:buNone/>
            </a:pPr>
            <a:r>
              <a:rPr lang="en-US" sz="2100" dirty="0">
                <a:latin typeface="Courier New" panose="02070309020205020404" pitchFamily="49" charset="0"/>
                <a:cs typeface="Courier New" panose="02070309020205020404" pitchFamily="49" charset="0"/>
              </a:rPr>
              <a:t>public:</a:t>
            </a:r>
          </a:p>
          <a:p>
            <a:pPr marL="0" indent="0">
              <a:buNone/>
            </a:pPr>
            <a:r>
              <a:rPr lang="en-US" sz="2100" dirty="0">
                <a:latin typeface="Courier New" panose="02070309020205020404" pitchFamily="49" charset="0"/>
                <a:cs typeface="Courier New" panose="02070309020205020404" pitchFamily="49" charset="0"/>
              </a:rPr>
              <a:t>    Box(T v) : value(v) {}</a:t>
            </a:r>
          </a:p>
          <a:p>
            <a:pPr marL="0" indent="0">
              <a:buNone/>
            </a:pPr>
            <a:r>
              <a:rPr lang="en-US" sz="2100" dirty="0">
                <a:latin typeface="Courier New" panose="02070309020205020404" pitchFamily="49" charset="0"/>
                <a:cs typeface="Courier New" panose="02070309020205020404" pitchFamily="49" charset="0"/>
              </a:rPr>
              <a:t>    T </a:t>
            </a:r>
            <a:r>
              <a:rPr lang="en-US" sz="2100" dirty="0" err="1">
                <a:latin typeface="Courier New" panose="02070309020205020404" pitchFamily="49" charset="0"/>
                <a:cs typeface="Courier New" panose="02070309020205020404" pitchFamily="49" charset="0"/>
              </a:rPr>
              <a:t>getValue</a:t>
            </a:r>
            <a:r>
              <a:rPr lang="en-US" sz="2100" dirty="0">
                <a:latin typeface="Courier New" panose="02070309020205020404" pitchFamily="49" charset="0"/>
                <a:cs typeface="Courier New" panose="02070309020205020404" pitchFamily="49" charset="0"/>
              </a:rPr>
              <a:t>() { return value; }</a:t>
            </a:r>
          </a:p>
          <a:p>
            <a:pPr marL="0" indent="0">
              <a:buNone/>
            </a:pPr>
            <a:r>
              <a:rPr lang="en-US" sz="2100" dirty="0">
                <a:latin typeface="Courier New" panose="02070309020205020404" pitchFamily="49" charset="0"/>
                <a:cs typeface="Courier New" panose="02070309020205020404" pitchFamily="49" charset="0"/>
              </a:rPr>
              <a:t>};</a:t>
            </a:r>
          </a:p>
          <a:p>
            <a:endParaRPr lang="en-US" dirty="0"/>
          </a:p>
        </p:txBody>
      </p:sp>
      <p:sp>
        <p:nvSpPr>
          <p:cNvPr id="4" name="Rectángulo 3"/>
          <p:cNvSpPr/>
          <p:nvPr/>
        </p:nvSpPr>
        <p:spPr>
          <a:xfrm>
            <a:off x="5138394" y="2731625"/>
            <a:ext cx="7053606" cy="3008003"/>
          </a:xfrm>
          <a:prstGeom prst="rect">
            <a:avLst/>
          </a:prstGeom>
        </p:spPr>
        <p:txBody>
          <a:bodyPr wrap="square">
            <a:spAutoFit/>
          </a:bodyPr>
          <a:lstStyle/>
          <a:p>
            <a:r>
              <a:rPr lang="en-US" sz="2200" b="1" dirty="0"/>
              <a:t>Usage:</a:t>
            </a:r>
            <a:endParaRPr lang="en-US" sz="2200" dirty="0"/>
          </a:p>
          <a:p>
            <a:pPr>
              <a:lnSpc>
                <a:spcPct val="70000"/>
              </a:lnSpc>
              <a:spcBef>
                <a:spcPts val="1000"/>
              </a:spcBef>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main() {</a:t>
            </a:r>
          </a:p>
          <a:p>
            <a:pPr>
              <a:lnSpc>
                <a:spcPct val="70000"/>
              </a:lnSpc>
              <a:spcBef>
                <a:spcPts val="1000"/>
              </a:spcBef>
            </a:pPr>
            <a:r>
              <a:rPr lang="en-US" dirty="0">
                <a:latin typeface="Courier New" panose="02070309020205020404" pitchFamily="49" charset="0"/>
                <a:cs typeface="Courier New" panose="02070309020205020404" pitchFamily="49" charset="0"/>
              </a:rPr>
              <a:t>    Box&lt;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intBox</a:t>
            </a:r>
            <a:r>
              <a:rPr lang="en-US" dirty="0">
                <a:latin typeface="Courier New" panose="02070309020205020404" pitchFamily="49" charset="0"/>
                <a:cs typeface="Courier New" panose="02070309020205020404" pitchFamily="49" charset="0"/>
              </a:rPr>
              <a:t>(123);</a:t>
            </a:r>
          </a:p>
          <a:p>
            <a:pPr>
              <a:lnSpc>
                <a:spcPct val="70000"/>
              </a:lnSpc>
              <a:spcBef>
                <a:spcPts val="1000"/>
              </a:spcBef>
            </a:pPr>
            <a:r>
              <a:rPr lang="en-US" dirty="0">
                <a:latin typeface="Courier New" panose="02070309020205020404" pitchFamily="49" charset="0"/>
                <a:cs typeface="Courier New" panose="02070309020205020404" pitchFamily="49" charset="0"/>
              </a:rPr>
              <a:t>    Box&lt;</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::string&gt; </a:t>
            </a:r>
            <a:r>
              <a:rPr lang="en-US" dirty="0" err="1">
                <a:latin typeface="Courier New" panose="02070309020205020404" pitchFamily="49" charset="0"/>
                <a:cs typeface="Courier New" panose="02070309020205020404" pitchFamily="49" charset="0"/>
              </a:rPr>
              <a:t>strBox</a:t>
            </a:r>
            <a:r>
              <a:rPr lang="en-US" dirty="0">
                <a:latin typeface="Courier New" panose="02070309020205020404" pitchFamily="49" charset="0"/>
                <a:cs typeface="Courier New" panose="02070309020205020404" pitchFamily="49" charset="0"/>
              </a:rPr>
              <a:t>("Hello, Templates");</a:t>
            </a:r>
          </a:p>
          <a:p>
            <a:pPr>
              <a:lnSpc>
                <a:spcPct val="70000"/>
              </a:lnSpc>
              <a:spcBef>
                <a:spcPts val="1000"/>
              </a:spcBef>
            </a:pPr>
            <a:r>
              <a:rPr lang="en-US" dirty="0">
                <a:latin typeface="Courier New" panose="02070309020205020404" pitchFamily="49" charset="0"/>
                <a:cs typeface="Courier New" panose="02070309020205020404" pitchFamily="49" charset="0"/>
              </a:rPr>
              <a:t> </a:t>
            </a:r>
          </a:p>
          <a:p>
            <a:pPr>
              <a:lnSpc>
                <a:spcPct val="70000"/>
              </a:lnSpc>
              <a:spcBef>
                <a:spcPts val="10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intBox.getValue</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nSpc>
                <a:spcPct val="70000"/>
              </a:lnSpc>
              <a:spcBef>
                <a:spcPts val="10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strBox.getValue</a:t>
            </a:r>
            <a:r>
              <a:rPr lang="en-US" dirty="0">
                <a:latin typeface="Courier New" panose="02070309020205020404" pitchFamily="49" charset="0"/>
                <a:cs typeface="Courier New" panose="02070309020205020404" pitchFamily="49" charset="0"/>
              </a:rPr>
              <a:t>() &lt;&lt;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a:lnSpc>
                <a:spcPct val="70000"/>
              </a:lnSpc>
              <a:spcBef>
                <a:spcPts val="1000"/>
              </a:spcBef>
            </a:pPr>
            <a:r>
              <a:rPr lang="en-US"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return</a:t>
            </a:r>
            <a:r>
              <a:rPr lang="es-CL" dirty="0">
                <a:latin typeface="Courier New" panose="02070309020205020404" pitchFamily="49" charset="0"/>
                <a:cs typeface="Courier New" panose="02070309020205020404" pitchFamily="49" charset="0"/>
              </a:rPr>
              <a:t> 0;</a:t>
            </a:r>
            <a:endParaRPr lang="en-US" dirty="0">
              <a:latin typeface="Courier New" panose="02070309020205020404" pitchFamily="49" charset="0"/>
              <a:cs typeface="Courier New" panose="02070309020205020404" pitchFamily="49" charset="0"/>
            </a:endParaRPr>
          </a:p>
          <a:p>
            <a:pPr>
              <a:lnSpc>
                <a:spcPct val="70000"/>
              </a:lnSpc>
              <a:spcBef>
                <a:spcPts val="1000"/>
              </a:spcBef>
            </a:pPr>
            <a:r>
              <a:rPr lang="es-C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343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25566-D537-3038-E53D-193550553EA6}"/>
              </a:ext>
            </a:extLst>
          </p:cNvPr>
          <p:cNvSpPr>
            <a:spLocks noGrp="1"/>
          </p:cNvSpPr>
          <p:nvPr>
            <p:ph type="title"/>
          </p:nvPr>
        </p:nvSpPr>
        <p:spPr>
          <a:xfrm>
            <a:off x="838200" y="-86820"/>
            <a:ext cx="10515600" cy="1325563"/>
          </a:xfrm>
        </p:spPr>
        <p:txBody>
          <a:bodyPr/>
          <a:lstStyle/>
          <a:p>
            <a:r>
              <a:rPr lang="es-CL" b="1" dirty="0" err="1">
                <a:solidFill>
                  <a:srgbClr val="C00000"/>
                </a:solidFill>
              </a:rPr>
              <a:t>Variadic</a:t>
            </a:r>
            <a:r>
              <a:rPr lang="es-CL" b="1" dirty="0">
                <a:solidFill>
                  <a:srgbClr val="C00000"/>
                </a:solidFill>
              </a:rPr>
              <a:t> </a:t>
            </a:r>
            <a:r>
              <a:rPr lang="es-CL" b="1" dirty="0" err="1">
                <a:solidFill>
                  <a:srgbClr val="C00000"/>
                </a:solidFill>
              </a:rPr>
              <a:t>Templates</a:t>
            </a:r>
            <a:endParaRPr lang="es-CL" b="1" dirty="0">
              <a:solidFill>
                <a:srgbClr val="C00000"/>
              </a:solidFill>
            </a:endParaRPr>
          </a:p>
        </p:txBody>
      </p:sp>
      <p:sp>
        <p:nvSpPr>
          <p:cNvPr id="3" name="Marcador de contenido 2">
            <a:extLst>
              <a:ext uri="{FF2B5EF4-FFF2-40B4-BE49-F238E27FC236}">
                <a16:creationId xmlns:a16="http://schemas.microsoft.com/office/drawing/2014/main" id="{BDDA92E5-54AF-CE64-CDEF-FE64E7B0154A}"/>
              </a:ext>
            </a:extLst>
          </p:cNvPr>
          <p:cNvSpPr>
            <a:spLocks noGrp="1"/>
          </p:cNvSpPr>
          <p:nvPr>
            <p:ph idx="1"/>
          </p:nvPr>
        </p:nvSpPr>
        <p:spPr>
          <a:xfrm>
            <a:off x="6741268" y="1083094"/>
            <a:ext cx="4905983" cy="4351338"/>
          </a:xfrm>
        </p:spPr>
        <p:txBody>
          <a:bodyPr/>
          <a:lstStyle/>
          <a:p>
            <a:r>
              <a:rPr lang="en-US" dirty="0"/>
              <a:t>Variadic templates allow functions and classes to take a variable number of template arguments.</a:t>
            </a:r>
          </a:p>
          <a:p>
            <a:r>
              <a:rPr lang="en-US" b="1" dirty="0"/>
              <a:t>Key Benefit</a:t>
            </a:r>
            <a:r>
              <a:rPr lang="en-US" dirty="0"/>
              <a:t>: Enables functions and classes to operate on an arbitrary number of types.</a:t>
            </a:r>
            <a:endParaRPr lang="es-CL" dirty="0"/>
          </a:p>
        </p:txBody>
      </p:sp>
      <p:sp>
        <p:nvSpPr>
          <p:cNvPr id="5" name="CuadroTexto 4">
            <a:extLst>
              <a:ext uri="{FF2B5EF4-FFF2-40B4-BE49-F238E27FC236}">
                <a16:creationId xmlns:a16="http://schemas.microsoft.com/office/drawing/2014/main" id="{E9458360-2C71-A17F-C6EE-6B0F9170FB85}"/>
              </a:ext>
            </a:extLst>
          </p:cNvPr>
          <p:cNvSpPr txBox="1"/>
          <p:nvPr/>
        </p:nvSpPr>
        <p:spPr>
          <a:xfrm>
            <a:off x="729576" y="1238743"/>
            <a:ext cx="7918986" cy="5078313"/>
          </a:xfrm>
          <a:prstGeom prst="rect">
            <a:avLst/>
          </a:prstGeom>
          <a:noFill/>
        </p:spPr>
        <p:txBody>
          <a:bodyPr wrap="square">
            <a:spAutoFit/>
          </a:bodyPr>
          <a:lstStyle/>
          <a:p>
            <a:r>
              <a:rPr lang="es-CL" dirty="0">
                <a:latin typeface="Courier New" panose="02070309020205020404" pitchFamily="49" charset="0"/>
                <a:cs typeface="Courier New" panose="02070309020205020404" pitchFamily="49" charset="0"/>
              </a:rPr>
              <a:t>#include &lt;iostream&gt;</a:t>
            </a:r>
          </a:p>
          <a:p>
            <a:endParaRPr lang="es-CL" dirty="0">
              <a:latin typeface="Courier New" panose="02070309020205020404" pitchFamily="49" charset="0"/>
              <a:cs typeface="Courier New" panose="02070309020205020404" pitchFamily="49" charset="0"/>
            </a:endParaRPr>
          </a:p>
          <a:p>
            <a:r>
              <a:rPr lang="es-CL" dirty="0" err="1">
                <a:latin typeface="Courier New" panose="02070309020205020404" pitchFamily="49" charset="0"/>
                <a:cs typeface="Courier New" panose="02070309020205020404" pitchFamily="49" charset="0"/>
              </a:rPr>
              <a:t>template</a:t>
            </a:r>
            <a:r>
              <a:rPr lang="es-CL" dirty="0">
                <a:latin typeface="Courier New" panose="02070309020205020404" pitchFamily="49" charset="0"/>
                <a:cs typeface="Courier New" panose="02070309020205020404" pitchFamily="49" charset="0"/>
              </a:rPr>
              <a:t> &lt;</a:t>
            </a:r>
            <a:r>
              <a:rPr lang="es-CL" dirty="0" err="1">
                <a:latin typeface="Courier New" panose="02070309020205020404" pitchFamily="49" charset="0"/>
                <a:cs typeface="Courier New" panose="02070309020205020404" pitchFamily="49" charset="0"/>
              </a:rPr>
              <a:t>typename</a:t>
            </a:r>
            <a:r>
              <a:rPr lang="es-CL" dirty="0">
                <a:latin typeface="Courier New" panose="02070309020205020404" pitchFamily="49" charset="0"/>
                <a:cs typeface="Courier New" panose="02070309020205020404" pitchFamily="49" charset="0"/>
              </a:rPr>
              <a:t> T&gt;</a:t>
            </a:r>
          </a:p>
          <a:p>
            <a:r>
              <a:rPr lang="es-CL" dirty="0" err="1">
                <a:latin typeface="Courier New" panose="02070309020205020404" pitchFamily="49" charset="0"/>
                <a:cs typeface="Courier New" panose="02070309020205020404" pitchFamily="49" charset="0"/>
              </a:rPr>
              <a:t>void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(T 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cout</a:t>
            </a:r>
            <a:r>
              <a:rPr lang="es-CL" dirty="0">
                <a:latin typeface="Courier New" panose="02070309020205020404" pitchFamily="49" charset="0"/>
                <a:cs typeface="Courier New" panose="02070309020205020404" pitchFamily="49" charset="0"/>
              </a:rPr>
              <a:t> &lt;&lt; t &lt;&lt;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endl</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a:t>
            </a:r>
          </a:p>
          <a:p>
            <a:endParaRPr lang="es-CL" dirty="0">
              <a:latin typeface="Courier New" panose="02070309020205020404" pitchFamily="49" charset="0"/>
              <a:cs typeface="Courier New" panose="02070309020205020404" pitchFamily="49" charset="0"/>
            </a:endParaRPr>
          </a:p>
          <a:p>
            <a:r>
              <a:rPr lang="es-CL" dirty="0" err="1">
                <a:latin typeface="Courier New" panose="02070309020205020404" pitchFamily="49" charset="0"/>
                <a:cs typeface="Courier New" panose="02070309020205020404" pitchFamily="49" charset="0"/>
              </a:rPr>
              <a:t>template</a:t>
            </a:r>
            <a:r>
              <a:rPr lang="es-CL" dirty="0">
                <a:latin typeface="Courier New" panose="02070309020205020404" pitchFamily="49" charset="0"/>
                <a:cs typeface="Courier New" panose="02070309020205020404" pitchFamily="49" charset="0"/>
              </a:rPr>
              <a:t> &lt;</a:t>
            </a:r>
            <a:r>
              <a:rPr lang="es-CL" dirty="0" err="1">
                <a:latin typeface="Courier New" panose="02070309020205020404" pitchFamily="49" charset="0"/>
                <a:cs typeface="Courier New" panose="02070309020205020404" pitchFamily="49" charset="0"/>
              </a:rPr>
              <a:t>typename</a:t>
            </a:r>
            <a:r>
              <a:rPr lang="es-CL" dirty="0">
                <a:latin typeface="Courier New" panose="02070309020205020404" pitchFamily="49" charset="0"/>
                <a:cs typeface="Courier New" panose="02070309020205020404" pitchFamily="49" charset="0"/>
              </a:rPr>
              <a:t> T, </a:t>
            </a:r>
            <a:r>
              <a:rPr lang="es-CL" dirty="0" err="1">
                <a:latin typeface="Courier New" panose="02070309020205020404" pitchFamily="49" charset="0"/>
                <a:cs typeface="Courier New" panose="02070309020205020404" pitchFamily="49" charset="0"/>
              </a:rPr>
              <a:t>typename</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Args</a:t>
            </a:r>
            <a:r>
              <a:rPr lang="es-CL" dirty="0">
                <a:latin typeface="Courier New" panose="02070309020205020404" pitchFamily="49" charset="0"/>
                <a:cs typeface="Courier New" panose="02070309020205020404" pitchFamily="49" charset="0"/>
              </a:rPr>
              <a:t>&gt;</a:t>
            </a:r>
          </a:p>
          <a:p>
            <a:r>
              <a:rPr lang="es-CL" dirty="0" err="1">
                <a:latin typeface="Courier New" panose="02070309020205020404" pitchFamily="49" charset="0"/>
                <a:cs typeface="Courier New" panose="02070309020205020404" pitchFamily="49" charset="0"/>
              </a:rPr>
              <a:t>void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(T </a:t>
            </a:r>
            <a:r>
              <a:rPr lang="es-CL" dirty="0" err="1">
                <a:latin typeface="Courier New" panose="02070309020205020404" pitchFamily="49" charset="0"/>
                <a:cs typeface="Courier New" panose="02070309020205020404" pitchFamily="49" charset="0"/>
              </a:rPr>
              <a:t>first</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Args</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rest</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cout</a:t>
            </a:r>
            <a:r>
              <a:rPr lang="es-CL" dirty="0">
                <a:latin typeface="Courier New" panose="02070309020205020404" pitchFamily="49" charset="0"/>
                <a:cs typeface="Courier New" panose="02070309020205020404" pitchFamily="49" charset="0"/>
              </a:rPr>
              <a:t> &lt;&lt; </a:t>
            </a:r>
            <a:r>
              <a:rPr lang="es-CL" dirty="0" err="1">
                <a:latin typeface="Courier New" panose="02070309020205020404" pitchFamily="49" charset="0"/>
                <a:cs typeface="Courier New" panose="02070309020205020404" pitchFamily="49" charset="0"/>
              </a:rPr>
              <a:t>first</a:t>
            </a:r>
            <a:r>
              <a:rPr lang="es-CL" dirty="0">
                <a:latin typeface="Courier New" panose="02070309020205020404" pitchFamily="49" charset="0"/>
                <a:cs typeface="Courier New" panose="02070309020205020404" pitchFamily="49" charset="0"/>
              </a:rPr>
              <a:t> &lt;&lt; "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rest</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 Recursive </a:t>
            </a:r>
            <a:r>
              <a:rPr lang="es-CL" dirty="0" err="1">
                <a:latin typeface="Courier New" panose="02070309020205020404" pitchFamily="49" charset="0"/>
                <a:cs typeface="Courier New" panose="02070309020205020404" pitchFamily="49" charset="0"/>
              </a:rPr>
              <a:t>call</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with</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remaining</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arguments</a:t>
            </a:r>
            <a:endParaRPr lang="es-CL" dirty="0">
              <a:latin typeface="Courier New" panose="02070309020205020404" pitchFamily="49" charset="0"/>
              <a:cs typeface="Courier New" panose="02070309020205020404" pitchFamily="49" charset="0"/>
            </a:endParaRPr>
          </a:p>
          <a:p>
            <a:r>
              <a:rPr lang="es-CL" dirty="0">
                <a:latin typeface="Courier New" panose="02070309020205020404" pitchFamily="49" charset="0"/>
                <a:cs typeface="Courier New" panose="02070309020205020404" pitchFamily="49" charset="0"/>
              </a:rPr>
              <a:t>}</a:t>
            </a:r>
          </a:p>
          <a:p>
            <a:endParaRPr lang="es-CL" dirty="0">
              <a:latin typeface="Courier New" panose="02070309020205020404" pitchFamily="49" charset="0"/>
              <a:cs typeface="Courier New" panose="02070309020205020404" pitchFamily="49" charset="0"/>
            </a:endParaRPr>
          </a:p>
          <a:p>
            <a:r>
              <a:rPr lang="es-CL" dirty="0" err="1">
                <a:latin typeface="Courier New" panose="02070309020205020404" pitchFamily="49" charset="0"/>
                <a:cs typeface="Courier New" panose="02070309020205020404" pitchFamily="49" charset="0"/>
              </a:rPr>
              <a:t>int</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main</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(1, 2.5, "</a:t>
            </a:r>
            <a:r>
              <a:rPr lang="es-CL" dirty="0" err="1">
                <a:latin typeface="Courier New" panose="02070309020205020404" pitchFamily="49" charset="0"/>
                <a:cs typeface="Courier New" panose="02070309020205020404" pitchFamily="49" charset="0"/>
              </a:rPr>
              <a:t>Hello</a:t>
            </a:r>
            <a:r>
              <a:rPr lang="es-CL" dirty="0">
                <a:latin typeface="Courier New" panose="02070309020205020404" pitchFamily="49" charset="0"/>
                <a:cs typeface="Courier New" panose="02070309020205020404" pitchFamily="49" charset="0"/>
              </a:rPr>
              <a:t>", 'c');</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return</a:t>
            </a:r>
            <a:r>
              <a:rPr lang="es-CL" dirty="0">
                <a:latin typeface="Courier New" panose="02070309020205020404" pitchFamily="49" charset="0"/>
                <a:cs typeface="Courier New" panose="02070309020205020404" pitchFamily="49" charset="0"/>
              </a:rPr>
              <a:t> 0;</a:t>
            </a:r>
          </a:p>
          <a:p>
            <a:r>
              <a:rPr lang="es-C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191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071D8-F19A-BD3F-890E-4A9FDD97B2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B12A47-8BA0-2B0C-7766-2684B8FCE874}"/>
              </a:ext>
            </a:extLst>
          </p:cNvPr>
          <p:cNvSpPr>
            <a:spLocks noGrp="1"/>
          </p:cNvSpPr>
          <p:nvPr>
            <p:ph type="title"/>
          </p:nvPr>
        </p:nvSpPr>
        <p:spPr>
          <a:xfrm>
            <a:off x="4728635" y="-184192"/>
            <a:ext cx="10515600" cy="1325563"/>
          </a:xfrm>
        </p:spPr>
        <p:txBody>
          <a:bodyPr/>
          <a:lstStyle/>
          <a:p>
            <a:r>
              <a:rPr lang="es-CL" b="1" dirty="0" err="1">
                <a:solidFill>
                  <a:srgbClr val="C00000"/>
                </a:solidFill>
              </a:rPr>
              <a:t>Template</a:t>
            </a:r>
            <a:r>
              <a:rPr lang="es-CL" b="1" dirty="0">
                <a:solidFill>
                  <a:srgbClr val="C00000"/>
                </a:solidFill>
              </a:rPr>
              <a:t> </a:t>
            </a:r>
            <a:r>
              <a:rPr lang="es-CL" b="1" dirty="0" err="1">
                <a:solidFill>
                  <a:srgbClr val="C00000"/>
                </a:solidFill>
              </a:rPr>
              <a:t>Specializations</a:t>
            </a:r>
            <a:endParaRPr lang="es-CL" b="1" dirty="0">
              <a:solidFill>
                <a:srgbClr val="C00000"/>
              </a:solidFill>
            </a:endParaRPr>
          </a:p>
        </p:txBody>
      </p:sp>
      <p:sp>
        <p:nvSpPr>
          <p:cNvPr id="3" name="Marcador de contenido 2">
            <a:extLst>
              <a:ext uri="{FF2B5EF4-FFF2-40B4-BE49-F238E27FC236}">
                <a16:creationId xmlns:a16="http://schemas.microsoft.com/office/drawing/2014/main" id="{803983F7-5B7E-1912-35BA-E6A5C300D283}"/>
              </a:ext>
            </a:extLst>
          </p:cNvPr>
          <p:cNvSpPr>
            <a:spLocks noGrp="1"/>
          </p:cNvSpPr>
          <p:nvPr>
            <p:ph idx="1"/>
          </p:nvPr>
        </p:nvSpPr>
        <p:spPr>
          <a:xfrm>
            <a:off x="6288848" y="1126345"/>
            <a:ext cx="5500760" cy="4351338"/>
          </a:xfrm>
        </p:spPr>
        <p:txBody>
          <a:bodyPr/>
          <a:lstStyle/>
          <a:p>
            <a:r>
              <a:rPr lang="en-US" dirty="0"/>
              <a:t>Template specialization allows defining different implementations of a template for specific types.</a:t>
            </a:r>
          </a:p>
          <a:p>
            <a:r>
              <a:rPr lang="en-US" b="1" dirty="0"/>
              <a:t>Key Benefit</a:t>
            </a:r>
            <a:r>
              <a:rPr lang="en-US" dirty="0"/>
              <a:t>: Custom behavior for specific types while keeping a general template.</a:t>
            </a:r>
          </a:p>
        </p:txBody>
      </p:sp>
      <p:sp>
        <p:nvSpPr>
          <p:cNvPr id="5" name="CuadroTexto 4">
            <a:extLst>
              <a:ext uri="{FF2B5EF4-FFF2-40B4-BE49-F238E27FC236}">
                <a16:creationId xmlns:a16="http://schemas.microsoft.com/office/drawing/2014/main" id="{704A10DD-B869-8CC5-AB46-FB84A093889A}"/>
              </a:ext>
            </a:extLst>
          </p:cNvPr>
          <p:cNvSpPr txBox="1"/>
          <p:nvPr/>
        </p:nvSpPr>
        <p:spPr>
          <a:xfrm>
            <a:off x="402392" y="241711"/>
            <a:ext cx="5318235" cy="4524315"/>
          </a:xfrm>
          <a:prstGeom prst="rect">
            <a:avLst/>
          </a:prstGeom>
          <a:noFill/>
        </p:spPr>
        <p:txBody>
          <a:bodyPr wrap="square">
            <a:spAutoFit/>
          </a:bodyPr>
          <a:lstStyle/>
          <a:p>
            <a:r>
              <a:rPr lang="es-CL" dirty="0">
                <a:latin typeface="Courier New" panose="02070309020205020404" pitchFamily="49" charset="0"/>
                <a:cs typeface="Courier New" panose="02070309020205020404" pitchFamily="49" charset="0"/>
              </a:rPr>
              <a:t>#include &lt;iostream</a:t>
            </a:r>
          </a:p>
          <a:p>
            <a:r>
              <a:rPr lang="es-CL" dirty="0" err="1">
                <a:latin typeface="Courier New" panose="02070309020205020404" pitchFamily="49" charset="0"/>
                <a:cs typeface="Courier New" panose="02070309020205020404" pitchFamily="49" charset="0"/>
              </a:rPr>
              <a:t>template</a:t>
            </a:r>
            <a:r>
              <a:rPr lang="es-CL" dirty="0">
                <a:latin typeface="Courier New" panose="02070309020205020404" pitchFamily="49" charset="0"/>
                <a:cs typeface="Courier New" panose="02070309020205020404" pitchFamily="49" charset="0"/>
              </a:rPr>
              <a:t> &lt;</a:t>
            </a:r>
            <a:r>
              <a:rPr lang="es-CL" dirty="0" err="1">
                <a:latin typeface="Courier New" panose="02070309020205020404" pitchFamily="49" charset="0"/>
                <a:cs typeface="Courier New" panose="02070309020205020404" pitchFamily="49" charset="0"/>
              </a:rPr>
              <a:t>typename</a:t>
            </a:r>
            <a:r>
              <a:rPr lang="es-CL" dirty="0">
                <a:latin typeface="Courier New" panose="02070309020205020404" pitchFamily="49" charset="0"/>
                <a:cs typeface="Courier New" panose="02070309020205020404" pitchFamily="49" charset="0"/>
              </a:rPr>
              <a:t> T&gt;</a:t>
            </a:r>
          </a:p>
          <a:p>
            <a:r>
              <a:rPr lang="es-CL" dirty="0" err="1">
                <a:latin typeface="Courier New" panose="02070309020205020404" pitchFamily="49" charset="0"/>
                <a:cs typeface="Courier New" panose="02070309020205020404" pitchFamily="49" charset="0"/>
              </a:rPr>
              <a:t>void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(T 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cout</a:t>
            </a:r>
            <a:r>
              <a:rPr lang="es-CL" dirty="0">
                <a:latin typeface="Courier New" panose="02070309020205020404" pitchFamily="49" charset="0"/>
                <a:cs typeface="Courier New" panose="02070309020205020404" pitchFamily="49" charset="0"/>
              </a:rPr>
              <a:t> &lt;&lt; t &lt;&lt;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endl</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#include &lt;iostream&gt;</a:t>
            </a:r>
          </a:p>
          <a:p>
            <a:r>
              <a:rPr lang="es-CL" dirty="0" err="1">
                <a:latin typeface="Courier New" panose="02070309020205020404" pitchFamily="49" charset="0"/>
                <a:cs typeface="Courier New" panose="02070309020205020404" pitchFamily="49" charset="0"/>
              </a:rPr>
              <a:t>template</a:t>
            </a:r>
            <a:r>
              <a:rPr lang="es-CL" dirty="0">
                <a:latin typeface="Courier New" panose="02070309020205020404" pitchFamily="49" charset="0"/>
                <a:cs typeface="Courier New" panose="02070309020205020404" pitchFamily="49" charset="0"/>
              </a:rPr>
              <a:t> &lt;</a:t>
            </a:r>
            <a:r>
              <a:rPr lang="es-CL" dirty="0" err="1">
                <a:latin typeface="Courier New" panose="02070309020205020404" pitchFamily="49" charset="0"/>
                <a:cs typeface="Courier New" panose="02070309020205020404" pitchFamily="49" charset="0"/>
              </a:rPr>
              <a:t>typename</a:t>
            </a:r>
            <a:r>
              <a:rPr lang="es-CL" dirty="0">
                <a:latin typeface="Courier New" panose="02070309020205020404" pitchFamily="49" charset="0"/>
                <a:cs typeface="Courier New" panose="02070309020205020404" pitchFamily="49" charset="0"/>
              </a:rPr>
              <a:t> T&gt;</a:t>
            </a:r>
          </a:p>
          <a:p>
            <a:r>
              <a:rPr lang="es-CL" dirty="0" err="1">
                <a:latin typeface="Courier New" panose="02070309020205020404" pitchFamily="49" charset="0"/>
                <a:cs typeface="Courier New" panose="02070309020205020404" pitchFamily="49" charset="0"/>
              </a:rPr>
              <a:t>class</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Printer</a:t>
            </a:r>
            <a:r>
              <a:rPr lang="es-CL" dirty="0">
                <a:latin typeface="Courier New" panose="02070309020205020404" pitchFamily="49" charset="0"/>
                <a:cs typeface="Courier New" panose="02070309020205020404" pitchFamily="49" charset="0"/>
              </a:rPr>
              <a:t> {</a:t>
            </a:r>
          </a:p>
          <a:p>
            <a:r>
              <a:rPr lang="es-CL" dirty="0" err="1">
                <a:latin typeface="Courier New" panose="02070309020205020404" pitchFamily="49" charset="0"/>
                <a:cs typeface="Courier New" panose="02070309020205020404" pitchFamily="49" charset="0"/>
              </a:rPr>
              <a:t>public</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static</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void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(T </a:t>
            </a:r>
            <a:r>
              <a:rPr lang="es-CL" dirty="0" err="1">
                <a:latin typeface="Courier New" panose="02070309020205020404" pitchFamily="49" charset="0"/>
                <a:cs typeface="Courier New" panose="02070309020205020404" pitchFamily="49" charset="0"/>
              </a:rPr>
              <a:t>value</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cout</a:t>
            </a:r>
            <a:r>
              <a:rPr lang="es-CL" dirty="0">
                <a:latin typeface="Courier New" panose="02070309020205020404" pitchFamily="49" charset="0"/>
                <a:cs typeface="Courier New" panose="02070309020205020404" pitchFamily="49" charset="0"/>
              </a:rPr>
              <a:t> &lt;&lt; "</a:t>
            </a:r>
            <a:r>
              <a:rPr lang="es-CL" dirty="0" err="1">
                <a:latin typeface="Courier New" panose="02070309020205020404" pitchFamily="49" charset="0"/>
                <a:cs typeface="Courier New" panose="02070309020205020404" pitchFamily="49" charset="0"/>
              </a:rPr>
              <a:t>Generic</a:t>
            </a:r>
            <a:r>
              <a:rPr lang="es-CL" dirty="0">
                <a:latin typeface="Courier New" panose="02070309020205020404" pitchFamily="49" charset="0"/>
                <a:cs typeface="Courier New" panose="02070309020205020404" pitchFamily="49" charset="0"/>
              </a:rPr>
              <a:t>: " &lt;&lt; </a:t>
            </a:r>
            <a:r>
              <a:rPr lang="es-CL" dirty="0" err="1">
                <a:latin typeface="Courier New" panose="02070309020205020404" pitchFamily="49" charset="0"/>
                <a:cs typeface="Courier New" panose="02070309020205020404" pitchFamily="49" charset="0"/>
              </a:rPr>
              <a:t>value</a:t>
            </a:r>
            <a:r>
              <a:rPr lang="es-CL" dirty="0">
                <a:latin typeface="Courier New" panose="02070309020205020404" pitchFamily="49" charset="0"/>
                <a:cs typeface="Courier New" panose="02070309020205020404" pitchFamily="49" charset="0"/>
              </a:rPr>
              <a:t> &lt;&lt;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endl</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a:t>
            </a:r>
          </a:p>
          <a:p>
            <a:endParaRPr lang="es-CL" dirty="0">
              <a:latin typeface="Courier New" panose="02070309020205020404" pitchFamily="49" charset="0"/>
              <a:cs typeface="Courier New" panose="02070309020205020404" pitchFamily="49" charset="0"/>
            </a:endParaRPr>
          </a:p>
          <a:p>
            <a:endParaRPr lang="es-CL" dirty="0"/>
          </a:p>
        </p:txBody>
      </p:sp>
      <p:sp>
        <p:nvSpPr>
          <p:cNvPr id="6" name="CuadroTexto 5">
            <a:extLst>
              <a:ext uri="{FF2B5EF4-FFF2-40B4-BE49-F238E27FC236}">
                <a16:creationId xmlns:a16="http://schemas.microsoft.com/office/drawing/2014/main" id="{FFF073EC-6057-25C9-EC0E-C8D41586AFE3}"/>
              </a:ext>
            </a:extLst>
          </p:cNvPr>
          <p:cNvSpPr txBox="1"/>
          <p:nvPr/>
        </p:nvSpPr>
        <p:spPr>
          <a:xfrm>
            <a:off x="402392" y="4216748"/>
            <a:ext cx="6269420" cy="3139321"/>
          </a:xfrm>
          <a:prstGeom prst="rect">
            <a:avLst/>
          </a:prstGeom>
          <a:noFill/>
        </p:spPr>
        <p:txBody>
          <a:bodyPr wrap="square">
            <a:spAutoFit/>
          </a:bodyPr>
          <a:lstStyle/>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Specialized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version</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for</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string</a:t>
            </a:r>
            <a:r>
              <a:rPr lang="es-CL" dirty="0">
                <a:latin typeface="Courier New" panose="02070309020205020404" pitchFamily="49" charset="0"/>
                <a:cs typeface="Courier New" panose="02070309020205020404" pitchFamily="49" charset="0"/>
              </a:rPr>
              <a:t>`</a:t>
            </a:r>
          </a:p>
          <a:p>
            <a:r>
              <a:rPr lang="es-CL" dirty="0" err="1">
                <a:latin typeface="Courier New" panose="02070309020205020404" pitchFamily="49" charset="0"/>
                <a:cs typeface="Courier New" panose="02070309020205020404" pitchFamily="49" charset="0"/>
              </a:rPr>
              <a:t>template</a:t>
            </a:r>
            <a:r>
              <a:rPr lang="es-CL" dirty="0">
                <a:latin typeface="Courier New" panose="02070309020205020404" pitchFamily="49" charset="0"/>
                <a:cs typeface="Courier New" panose="02070309020205020404" pitchFamily="49" charset="0"/>
              </a:rPr>
              <a:t> &lt;&gt;</a:t>
            </a:r>
          </a:p>
          <a:p>
            <a:r>
              <a:rPr lang="es-CL" dirty="0" err="1">
                <a:latin typeface="Courier New" panose="02070309020205020404" pitchFamily="49" charset="0"/>
                <a:cs typeface="Courier New" panose="02070309020205020404" pitchFamily="49" charset="0"/>
              </a:rPr>
              <a:t>class</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Printer</a:t>
            </a:r>
            <a:r>
              <a:rPr lang="es-CL" dirty="0">
                <a:latin typeface="Courier New" panose="02070309020205020404" pitchFamily="49" charset="0"/>
                <a:cs typeface="Courier New" panose="02070309020205020404" pitchFamily="49" charset="0"/>
              </a:rPr>
              <a:t>&lt;</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string</a:t>
            </a:r>
            <a:r>
              <a:rPr lang="es-CL" dirty="0">
                <a:latin typeface="Courier New" panose="02070309020205020404" pitchFamily="49" charset="0"/>
                <a:cs typeface="Courier New" panose="02070309020205020404" pitchFamily="49" charset="0"/>
              </a:rPr>
              <a:t>&gt; {</a:t>
            </a:r>
          </a:p>
          <a:p>
            <a:r>
              <a:rPr lang="es-CL" dirty="0" err="1">
                <a:latin typeface="Courier New" panose="02070309020205020404" pitchFamily="49" charset="0"/>
                <a:cs typeface="Courier New" panose="02070309020205020404" pitchFamily="49" charset="0"/>
              </a:rPr>
              <a:t>public</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static</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void</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string</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value</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cout</a:t>
            </a:r>
            <a:r>
              <a:rPr lang="es-CL" dirty="0">
                <a:latin typeface="Courier New" panose="02070309020205020404" pitchFamily="49" charset="0"/>
                <a:cs typeface="Courier New" panose="02070309020205020404" pitchFamily="49" charset="0"/>
              </a:rPr>
              <a:t> &lt;&lt; "</a:t>
            </a:r>
            <a:r>
              <a:rPr lang="es-CL" dirty="0" err="1">
                <a:latin typeface="Courier New" panose="02070309020205020404" pitchFamily="49" charset="0"/>
                <a:cs typeface="Courier New" panose="02070309020205020404" pitchFamily="49" charset="0"/>
              </a:rPr>
              <a:t>String</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specialization</a:t>
            </a:r>
            <a:r>
              <a:rPr lang="es-CL" dirty="0">
                <a:latin typeface="Courier New" panose="02070309020205020404" pitchFamily="49" charset="0"/>
                <a:cs typeface="Courier New" panose="02070309020205020404" pitchFamily="49" charset="0"/>
              </a:rPr>
              <a:t>: " &lt;&lt; </a:t>
            </a:r>
            <a:r>
              <a:rPr lang="es-CL" dirty="0" err="1">
                <a:latin typeface="Courier New" panose="02070309020205020404" pitchFamily="49" charset="0"/>
                <a:cs typeface="Courier New" panose="02070309020205020404" pitchFamily="49" charset="0"/>
              </a:rPr>
              <a:t>value</a:t>
            </a:r>
            <a:r>
              <a:rPr lang="es-CL" dirty="0">
                <a:latin typeface="Courier New" panose="02070309020205020404" pitchFamily="49" charset="0"/>
                <a:cs typeface="Courier New" panose="02070309020205020404" pitchFamily="49" charset="0"/>
              </a:rPr>
              <a:t> &lt;&lt; </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endl</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a:t>
            </a:r>
          </a:p>
          <a:p>
            <a:endParaRPr lang="es-CL" dirty="0">
              <a:latin typeface="Courier New" panose="02070309020205020404" pitchFamily="49" charset="0"/>
              <a:cs typeface="Courier New" panose="02070309020205020404" pitchFamily="49" charset="0"/>
            </a:endParaRPr>
          </a:p>
          <a:p>
            <a:endParaRPr lang="es-CL" dirty="0">
              <a:latin typeface="Courier New" panose="02070309020205020404" pitchFamily="49" charset="0"/>
              <a:cs typeface="Courier New" panose="02070309020205020404" pitchFamily="49" charset="0"/>
            </a:endParaRPr>
          </a:p>
        </p:txBody>
      </p:sp>
      <p:sp>
        <p:nvSpPr>
          <p:cNvPr id="8" name="CuadroTexto 7">
            <a:extLst>
              <a:ext uri="{FF2B5EF4-FFF2-40B4-BE49-F238E27FC236}">
                <a16:creationId xmlns:a16="http://schemas.microsoft.com/office/drawing/2014/main" id="{D00A09EE-8ECA-80B2-F096-D02AE25DF0B3}"/>
              </a:ext>
            </a:extLst>
          </p:cNvPr>
          <p:cNvSpPr txBox="1"/>
          <p:nvPr/>
        </p:nvSpPr>
        <p:spPr>
          <a:xfrm>
            <a:off x="6379284" y="3731414"/>
            <a:ext cx="6269420" cy="1477328"/>
          </a:xfrm>
          <a:prstGeom prst="rect">
            <a:avLst/>
          </a:prstGeom>
          <a:noFill/>
        </p:spPr>
        <p:txBody>
          <a:bodyPr wrap="square">
            <a:spAutoFit/>
          </a:bodyPr>
          <a:lstStyle/>
          <a:p>
            <a:r>
              <a:rPr lang="es-CL" dirty="0" err="1">
                <a:latin typeface="Courier New" panose="02070309020205020404" pitchFamily="49" charset="0"/>
                <a:cs typeface="Courier New" panose="02070309020205020404" pitchFamily="49" charset="0"/>
              </a:rPr>
              <a:t>int</a:t>
            </a:r>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main</a:t>
            </a:r>
            <a:r>
              <a:rPr lang="es-CL" dirty="0">
                <a:latin typeface="Courier New" panose="02070309020205020404" pitchFamily="49" charset="0"/>
                <a:cs typeface="Courier New" panose="02070309020205020404" pitchFamily="49" charset="0"/>
              </a:rPr>
              <a:t>() {</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Printer</a:t>
            </a:r>
            <a:r>
              <a:rPr lang="es-CL" dirty="0">
                <a:latin typeface="Courier New" panose="02070309020205020404" pitchFamily="49" charset="0"/>
                <a:cs typeface="Courier New" panose="02070309020205020404" pitchFamily="49" charset="0"/>
              </a:rPr>
              <a:t>&lt;</a:t>
            </a:r>
            <a:r>
              <a:rPr lang="es-CL" dirty="0" err="1">
                <a:latin typeface="Courier New" panose="02070309020205020404" pitchFamily="49" charset="0"/>
                <a:cs typeface="Courier New" panose="02070309020205020404" pitchFamily="49" charset="0"/>
              </a:rPr>
              <a:t>int</a:t>
            </a:r>
            <a:r>
              <a:rPr lang="es-CL" dirty="0">
                <a:latin typeface="Courier New" panose="02070309020205020404" pitchFamily="49" charset="0"/>
                <a:cs typeface="Courier New" panose="02070309020205020404" pitchFamily="49" charset="0"/>
              </a:rPr>
              <a:t>&gt;::</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(10);</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Printer</a:t>
            </a:r>
            <a:r>
              <a:rPr lang="es-CL" dirty="0">
                <a:latin typeface="Courier New" panose="02070309020205020404" pitchFamily="49" charset="0"/>
                <a:cs typeface="Courier New" panose="02070309020205020404" pitchFamily="49" charset="0"/>
              </a:rPr>
              <a:t>&lt;</a:t>
            </a:r>
            <a:r>
              <a:rPr lang="es-CL" dirty="0" err="1">
                <a:latin typeface="Courier New" panose="02070309020205020404" pitchFamily="49" charset="0"/>
                <a:cs typeface="Courier New" panose="02070309020205020404" pitchFamily="49" charset="0"/>
              </a:rPr>
              <a:t>std</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string</a:t>
            </a:r>
            <a:r>
              <a:rPr lang="es-CL" dirty="0">
                <a:latin typeface="Courier New" panose="02070309020205020404" pitchFamily="49" charset="0"/>
                <a:cs typeface="Courier New" panose="02070309020205020404" pitchFamily="49" charset="0"/>
              </a:rPr>
              <a:t>&gt;::</a:t>
            </a:r>
            <a:r>
              <a:rPr lang="es-CL" dirty="0" err="1">
                <a:latin typeface="Courier New" panose="02070309020205020404" pitchFamily="49" charset="0"/>
                <a:cs typeface="Courier New" panose="02070309020205020404" pitchFamily="49" charset="0"/>
              </a:rPr>
              <a:t>print</a:t>
            </a:r>
            <a:r>
              <a:rPr lang="es-CL" dirty="0">
                <a:latin typeface="Courier New" panose="02070309020205020404" pitchFamily="49" charset="0"/>
                <a:cs typeface="Courier New" panose="02070309020205020404" pitchFamily="49" charset="0"/>
              </a:rPr>
              <a:t>("</a:t>
            </a:r>
            <a:r>
              <a:rPr lang="es-CL" dirty="0" err="1">
                <a:latin typeface="Courier New" panose="02070309020205020404" pitchFamily="49" charset="0"/>
                <a:cs typeface="Courier New" panose="02070309020205020404" pitchFamily="49" charset="0"/>
              </a:rPr>
              <a:t>Hello</a:t>
            </a:r>
            <a:r>
              <a:rPr lang="es-CL" dirty="0">
                <a:latin typeface="Courier New" panose="02070309020205020404" pitchFamily="49" charset="0"/>
                <a:cs typeface="Courier New" panose="02070309020205020404" pitchFamily="49" charset="0"/>
              </a:rPr>
              <a:t>");</a:t>
            </a:r>
          </a:p>
          <a:p>
            <a:r>
              <a:rPr lang="es-CL" dirty="0">
                <a:latin typeface="Courier New" panose="02070309020205020404" pitchFamily="49" charset="0"/>
                <a:cs typeface="Courier New" panose="02070309020205020404" pitchFamily="49" charset="0"/>
              </a:rPr>
              <a:t>    </a:t>
            </a:r>
            <a:r>
              <a:rPr lang="es-CL" dirty="0" err="1">
                <a:latin typeface="Courier New" panose="02070309020205020404" pitchFamily="49" charset="0"/>
                <a:cs typeface="Courier New" panose="02070309020205020404" pitchFamily="49" charset="0"/>
              </a:rPr>
              <a:t>return</a:t>
            </a:r>
            <a:r>
              <a:rPr lang="es-CL" dirty="0">
                <a:latin typeface="Courier New" panose="02070309020205020404" pitchFamily="49" charset="0"/>
                <a:cs typeface="Courier New" panose="02070309020205020404" pitchFamily="49" charset="0"/>
              </a:rPr>
              <a:t> 0;</a:t>
            </a:r>
          </a:p>
          <a:p>
            <a:r>
              <a:rPr lang="es-C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597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solidFill>
                  <a:srgbClr val="C00000"/>
                </a:solidFill>
              </a:rPr>
              <a:t>Generic Methods (java)</a:t>
            </a:r>
          </a:p>
        </p:txBody>
      </p:sp>
      <p:sp>
        <p:nvSpPr>
          <p:cNvPr id="3" name="Marcador de contenido 2"/>
          <p:cNvSpPr>
            <a:spLocks noGrp="1"/>
          </p:cNvSpPr>
          <p:nvPr>
            <p:ph idx="1"/>
          </p:nvPr>
        </p:nvSpPr>
        <p:spPr>
          <a:xfrm>
            <a:off x="772758" y="1782594"/>
            <a:ext cx="10515600" cy="4351338"/>
          </a:xfrm>
        </p:spPr>
        <p:txBody>
          <a:bodyPr>
            <a:normAutofit lnSpcReduction="10000"/>
          </a:bodyPr>
          <a:lstStyle/>
          <a:p>
            <a:pPr marL="0" indent="0">
              <a:buNone/>
            </a:pPr>
            <a:r>
              <a:rPr lang="en-US" b="1" dirty="0"/>
              <a:t>Syntax:</a:t>
            </a:r>
            <a:endParaRPr lang="en-US" dirty="0"/>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public static &lt;T&gt; T add(T a, T b) {</a:t>
            </a:r>
          </a:p>
          <a:p>
            <a:pPr marL="0" indent="0">
              <a:spcBef>
                <a:spcPts val="0"/>
              </a:spcBef>
              <a:buNone/>
            </a:pPr>
            <a:r>
              <a:rPr lang="en-US" sz="2000" dirty="0">
                <a:latin typeface="Courier New" panose="02070309020205020404" pitchFamily="49" charset="0"/>
                <a:cs typeface="Courier New" panose="02070309020205020404" pitchFamily="49" charset="0"/>
              </a:rPr>
              <a:t>    // Simplified example; </a:t>
            </a:r>
          </a:p>
          <a:p>
            <a:pPr marL="0" indent="0">
              <a:spcBef>
                <a:spcPts val="0"/>
              </a:spcBef>
              <a:buNone/>
            </a:pPr>
            <a:r>
              <a:rPr lang="en-US" sz="2000" dirty="0">
                <a:latin typeface="Courier New" panose="02070309020205020404" pitchFamily="49" charset="0"/>
                <a:cs typeface="Courier New" panose="02070309020205020404" pitchFamily="49" charset="0"/>
              </a:rPr>
              <a:t>    // assumes T supports addition, </a:t>
            </a:r>
          </a:p>
          <a:p>
            <a:pPr marL="0" indent="0">
              <a:spcBef>
                <a:spcPts val="0"/>
              </a:spcBef>
              <a:buNone/>
            </a:pPr>
            <a:r>
              <a:rPr lang="en-US" sz="2000" dirty="0">
                <a:latin typeface="Courier New" panose="02070309020205020404" pitchFamily="49" charset="0"/>
                <a:cs typeface="Courier New" panose="02070309020205020404" pitchFamily="49" charset="0"/>
              </a:rPr>
              <a:t>    // which is not type-safe in Java</a:t>
            </a:r>
          </a:p>
          <a:p>
            <a:pPr marL="0" indent="0">
              <a:spcBef>
                <a:spcPts val="0"/>
              </a:spcBef>
              <a:buNone/>
            </a:pPr>
            <a:r>
              <a:rPr lang="en-US"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return</a:t>
            </a: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a+b</a:t>
            </a:r>
            <a:r>
              <a:rPr lang="es-CL" sz="2000" dirty="0">
                <a:latin typeface="Courier New" panose="02070309020205020404" pitchFamily="49" charset="0"/>
                <a:cs typeface="Courier New" panose="02070309020205020404" pitchFamily="49" charset="0"/>
              </a:rPr>
              <a:t>;</a:t>
            </a:r>
          </a:p>
          <a:p>
            <a:pPr marL="0" indent="0">
              <a:spcBef>
                <a:spcPts val="0"/>
              </a:spcBef>
              <a:buNone/>
            </a:pPr>
            <a:r>
              <a:rPr lang="es-CL" sz="2000" dirty="0">
                <a:latin typeface="Courier New" panose="02070309020205020404" pitchFamily="49" charset="0"/>
                <a:cs typeface="Courier New" panose="02070309020205020404" pitchFamily="49" charset="0"/>
              </a:rPr>
              <a:t>}</a:t>
            </a:r>
          </a:p>
          <a:p>
            <a:pPr marL="0" indent="0">
              <a:spcBef>
                <a:spcPts val="0"/>
              </a:spcBef>
              <a:buNone/>
            </a:pPr>
            <a:endParaRPr lang="es-CL" sz="2000" dirty="0">
              <a:latin typeface="Courier New" panose="02070309020205020404" pitchFamily="49" charset="0"/>
              <a:cs typeface="Courier New" panose="02070309020205020404" pitchFamily="49" charset="0"/>
            </a:endParaRPr>
          </a:p>
          <a:p>
            <a:pPr marL="0" indent="0">
              <a:buNone/>
            </a:pPr>
            <a:r>
              <a:rPr lang="en-US" b="1" dirty="0"/>
              <a:t>Usage:</a:t>
            </a:r>
          </a:p>
          <a:p>
            <a:pPr marL="0" indent="0">
              <a:spcBef>
                <a:spcPts val="0"/>
              </a:spcBef>
              <a:buNone/>
            </a:pPr>
            <a:endParaRPr lang="es-CL" sz="2000" dirty="0">
              <a:latin typeface="Courier New" panose="02070309020205020404" pitchFamily="49" charset="0"/>
              <a:cs typeface="Courier New" panose="02070309020205020404" pitchFamily="49" charset="0"/>
            </a:endParaRPr>
          </a:p>
          <a:p>
            <a:pPr marL="0" indent="0">
              <a:spcBef>
                <a:spcPts val="0"/>
              </a:spcBef>
              <a:buNone/>
            </a:pPr>
            <a:r>
              <a:rPr lang="es-CL" sz="2000" dirty="0" err="1">
                <a:latin typeface="Courier New" panose="02070309020205020404" pitchFamily="49" charset="0"/>
                <a:cs typeface="Courier New" panose="02070309020205020404" pitchFamily="49" charset="0"/>
              </a:rPr>
              <a:t>public</a:t>
            </a: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static</a:t>
            </a: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void</a:t>
            </a: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main</a:t>
            </a:r>
            <a:r>
              <a:rPr lang="es-CL" sz="2000" dirty="0">
                <a:latin typeface="Courier New" panose="02070309020205020404" pitchFamily="49" charset="0"/>
                <a:cs typeface="Courier New" panose="02070309020205020404" pitchFamily="49" charset="0"/>
              </a:rPr>
              <a:t>(</a:t>
            </a:r>
            <a:r>
              <a:rPr lang="es-CL" sz="2000" dirty="0" err="1">
                <a:latin typeface="Courier New" panose="02070309020205020404" pitchFamily="49" charset="0"/>
                <a:cs typeface="Courier New" panose="02070309020205020404" pitchFamily="49" charset="0"/>
              </a:rPr>
              <a:t>String</a:t>
            </a: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args</a:t>
            </a:r>
            <a:r>
              <a:rPr lang="es-CL" sz="2000" dirty="0">
                <a:latin typeface="Courier New" panose="02070309020205020404" pitchFamily="49" charset="0"/>
                <a:cs typeface="Courier New" panose="02070309020205020404" pitchFamily="49" charset="0"/>
              </a:rPr>
              <a:t>[]){</a:t>
            </a:r>
          </a:p>
          <a:p>
            <a:pPr marL="0" indent="0">
              <a:spcBef>
                <a:spcPts val="0"/>
              </a:spcBef>
              <a:buNone/>
            </a:pP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System.out.println</a:t>
            </a:r>
            <a:r>
              <a:rPr lang="es-CL" sz="2000" dirty="0">
                <a:latin typeface="Courier New" panose="02070309020205020404" pitchFamily="49" charset="0"/>
                <a:cs typeface="Courier New" panose="02070309020205020404" pitchFamily="49" charset="0"/>
              </a:rPr>
              <a:t>(</a:t>
            </a:r>
            <a:r>
              <a:rPr lang="es-CL" sz="2000" dirty="0" err="1">
                <a:latin typeface="Courier New" panose="02070309020205020404" pitchFamily="49" charset="0"/>
                <a:cs typeface="Courier New" panose="02070309020205020404" pitchFamily="49" charset="0"/>
              </a:rPr>
              <a:t>add</a:t>
            </a:r>
            <a:r>
              <a:rPr lang="es-CL" sz="2000" dirty="0">
                <a:latin typeface="Courier New" panose="02070309020205020404" pitchFamily="49" charset="0"/>
                <a:cs typeface="Courier New" panose="02070309020205020404" pitchFamily="49" charset="0"/>
              </a:rPr>
              <a:t>(3,2))</a:t>
            </a:r>
          </a:p>
          <a:p>
            <a:pPr marL="0" indent="0">
              <a:spcBef>
                <a:spcPts val="0"/>
              </a:spcBef>
              <a:buNone/>
            </a:pP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System.out.println</a:t>
            </a:r>
            <a:r>
              <a:rPr lang="es-CL" sz="2000" dirty="0">
                <a:latin typeface="Courier New" panose="02070309020205020404" pitchFamily="49" charset="0"/>
                <a:cs typeface="Courier New" panose="02070309020205020404" pitchFamily="49" charset="0"/>
              </a:rPr>
              <a:t>(</a:t>
            </a:r>
            <a:r>
              <a:rPr lang="es-CL" sz="2000" dirty="0" err="1">
                <a:latin typeface="Courier New" panose="02070309020205020404" pitchFamily="49" charset="0"/>
                <a:cs typeface="Courier New" panose="02070309020205020404" pitchFamily="49" charset="0"/>
              </a:rPr>
              <a:t>add</a:t>
            </a:r>
            <a:r>
              <a:rPr lang="es-CL" sz="2000" dirty="0">
                <a:latin typeface="Courier New" panose="02070309020205020404" pitchFamily="49" charset="0"/>
                <a:cs typeface="Courier New" panose="02070309020205020404" pitchFamily="49" charset="0"/>
              </a:rPr>
              <a:t>(“hola “,”como estas”);</a:t>
            </a:r>
          </a:p>
          <a:p>
            <a:pPr marL="0" indent="0">
              <a:spcBef>
                <a:spcPts val="0"/>
              </a:spcBef>
              <a:buNone/>
            </a:pPr>
            <a:r>
              <a:rPr lang="es-CL" sz="2000" dirty="0">
                <a:latin typeface="Courier New" panose="02070309020205020404" pitchFamily="49" charset="0"/>
                <a:cs typeface="Courier New" panose="02070309020205020404" pitchFamily="49" charset="0"/>
              </a:rPr>
              <a:t>  </a:t>
            </a:r>
            <a:r>
              <a:rPr lang="es-CL" sz="2000" dirty="0" err="1">
                <a:latin typeface="Courier New" panose="02070309020205020404" pitchFamily="49" charset="0"/>
                <a:cs typeface="Courier New" panose="02070309020205020404" pitchFamily="49" charset="0"/>
              </a:rPr>
              <a:t>add</a:t>
            </a:r>
            <a:r>
              <a:rPr lang="es-CL" sz="2000" dirty="0">
                <a:latin typeface="Courier New" panose="02070309020205020404" pitchFamily="49" charset="0"/>
                <a:cs typeface="Courier New" panose="02070309020205020404" pitchFamily="49" charset="0"/>
              </a:rPr>
              <a:t>(3,”5”); </a:t>
            </a:r>
          </a:p>
          <a:p>
            <a:pPr marL="0" indent="0">
              <a:spcBef>
                <a:spcPts val="0"/>
              </a:spcBef>
              <a:buNone/>
            </a:pPr>
            <a:r>
              <a:rPr lang="es-CL" sz="2000" dirty="0">
                <a:latin typeface="Courier New" panose="02070309020205020404" pitchFamily="49" charset="0"/>
                <a:cs typeface="Courier New" panose="02070309020205020404" pitchFamily="49" charset="0"/>
              </a:rPr>
              <a:t>}</a:t>
            </a:r>
          </a:p>
          <a:p>
            <a:pPr marL="0" indent="0">
              <a:spcBef>
                <a:spcPts val="0"/>
              </a:spcBef>
              <a:buNone/>
            </a:pPr>
            <a:endParaRPr lang="es-CL" sz="2000" dirty="0">
              <a:latin typeface="Courier New" panose="02070309020205020404" pitchFamily="49" charset="0"/>
              <a:cs typeface="Courier New" panose="02070309020205020404" pitchFamily="49" charset="0"/>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67536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6E698-8496-3D32-4BD6-684F73B076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168D4D-B3EE-7085-B87B-BEC975F11CA5}"/>
              </a:ext>
            </a:extLst>
          </p:cNvPr>
          <p:cNvSpPr>
            <a:spLocks noGrp="1"/>
          </p:cNvSpPr>
          <p:nvPr>
            <p:ph type="title"/>
          </p:nvPr>
        </p:nvSpPr>
        <p:spPr>
          <a:xfrm>
            <a:off x="838200" y="0"/>
            <a:ext cx="10515600" cy="1325563"/>
          </a:xfrm>
        </p:spPr>
        <p:txBody>
          <a:bodyPr>
            <a:normAutofit/>
          </a:bodyPr>
          <a:lstStyle/>
          <a:p>
            <a:r>
              <a:rPr lang="en-US" b="1" dirty="0">
                <a:solidFill>
                  <a:srgbClr val="C00000"/>
                </a:solidFill>
              </a:rPr>
              <a:t>Generic Methods 2 (swapping in arrays)</a:t>
            </a:r>
          </a:p>
        </p:txBody>
      </p:sp>
      <p:sp>
        <p:nvSpPr>
          <p:cNvPr id="3" name="Marcador de contenido 2">
            <a:extLst>
              <a:ext uri="{FF2B5EF4-FFF2-40B4-BE49-F238E27FC236}">
                <a16:creationId xmlns:a16="http://schemas.microsoft.com/office/drawing/2014/main" id="{91865FBD-FD9B-31A7-A808-6A04065FAEFF}"/>
              </a:ext>
            </a:extLst>
          </p:cNvPr>
          <p:cNvSpPr>
            <a:spLocks noGrp="1"/>
          </p:cNvSpPr>
          <p:nvPr>
            <p:ph idx="1"/>
          </p:nvPr>
        </p:nvSpPr>
        <p:spPr>
          <a:xfrm>
            <a:off x="625365" y="1036680"/>
            <a:ext cx="8001000" cy="4351338"/>
          </a:xfrm>
        </p:spPr>
        <p:txBody>
          <a:bodyPr>
            <a:normAutofit/>
          </a:bodyPr>
          <a:lstStyle/>
          <a:p>
            <a:pPr marL="0" indent="0">
              <a:buNone/>
            </a:pPr>
            <a:r>
              <a:rPr lang="en-US" sz="2400" b="1" dirty="0"/>
              <a:t>Syntax:</a:t>
            </a:r>
            <a:endParaRPr lang="en-US" sz="2400" dirty="0"/>
          </a:p>
          <a:p>
            <a:pPr marL="0" indent="0">
              <a:spcBef>
                <a:spcPts val="0"/>
              </a:spcBef>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java.util.Arrays</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public static &lt;T&gt; void swap(T[] array, 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int j) {</a:t>
            </a:r>
          </a:p>
          <a:p>
            <a:pPr marL="0" indent="0">
              <a:spcBef>
                <a:spcPts val="0"/>
              </a:spcBef>
              <a:buNone/>
            </a:pPr>
            <a:r>
              <a:rPr lang="en-US" sz="1800" dirty="0">
                <a:latin typeface="Courier New" panose="02070309020205020404" pitchFamily="49" charset="0"/>
                <a:cs typeface="Courier New" panose="02070309020205020404" pitchFamily="49" charset="0"/>
              </a:rPr>
              <a:t>        T temp = array[</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spcBef>
                <a:spcPts val="0"/>
              </a:spcBef>
              <a:buNone/>
            </a:pPr>
            <a:r>
              <a:rPr lang="en-US" sz="1800" dirty="0">
                <a:latin typeface="Courier New" panose="02070309020205020404" pitchFamily="49" charset="0"/>
                <a:cs typeface="Courier New" panose="02070309020205020404" pitchFamily="49" charset="0"/>
              </a:rPr>
              <a:t>        array[</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array[j];</a:t>
            </a:r>
          </a:p>
          <a:p>
            <a:pPr marL="0" indent="0">
              <a:spcBef>
                <a:spcPts val="0"/>
              </a:spcBef>
              <a:buNone/>
            </a:pPr>
            <a:r>
              <a:rPr lang="en-US" sz="1800" dirty="0">
                <a:latin typeface="Courier New" panose="02070309020205020404" pitchFamily="49" charset="0"/>
                <a:cs typeface="Courier New" panose="02070309020205020404" pitchFamily="49" charset="0"/>
              </a:rPr>
              <a:t>        array[j] = temp;</a:t>
            </a:r>
          </a:p>
          <a:p>
            <a:pPr marL="0" indent="0">
              <a:spcBef>
                <a:spcPts val="0"/>
              </a:spcBef>
              <a:buNone/>
            </a:pP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endParaRPr lang="en-US" sz="2400" dirty="0"/>
          </a:p>
        </p:txBody>
      </p:sp>
      <p:sp>
        <p:nvSpPr>
          <p:cNvPr id="5" name="CuadroTexto 4">
            <a:extLst>
              <a:ext uri="{FF2B5EF4-FFF2-40B4-BE49-F238E27FC236}">
                <a16:creationId xmlns:a16="http://schemas.microsoft.com/office/drawing/2014/main" id="{BBF71FE3-2D5F-DD34-52DB-94C53B77B090}"/>
              </a:ext>
            </a:extLst>
          </p:cNvPr>
          <p:cNvSpPr txBox="1"/>
          <p:nvPr/>
        </p:nvSpPr>
        <p:spPr>
          <a:xfrm>
            <a:off x="625365" y="3212349"/>
            <a:ext cx="10941269" cy="3508653"/>
          </a:xfrm>
          <a:prstGeom prst="rect">
            <a:avLst/>
          </a:prstGeom>
          <a:noFill/>
        </p:spPr>
        <p:txBody>
          <a:bodyPr wrap="square">
            <a:spAutoFit/>
          </a:bodyPr>
          <a:lstStyle/>
          <a:p>
            <a:pPr marL="0" indent="0">
              <a:buNone/>
            </a:pPr>
            <a:r>
              <a:rPr lang="en-US" sz="2400" b="1" dirty="0"/>
              <a:t> Usage:</a:t>
            </a:r>
          </a:p>
          <a:p>
            <a:pPr marL="0" indent="0">
              <a:buNone/>
            </a:pPr>
            <a:r>
              <a:rPr lang="en-US" sz="1800" b="1" dirty="0"/>
              <a:t> </a:t>
            </a:r>
            <a:r>
              <a:rPr lang="en-US" sz="1800" dirty="0">
                <a:latin typeface="Courier New" panose="02070309020205020404" pitchFamily="49" charset="0"/>
                <a:cs typeface="Courier New" panose="02070309020205020404" pitchFamily="49" charset="0"/>
              </a:rPr>
              <a:t>public static void main(String[] </a:t>
            </a:r>
            <a:r>
              <a:rPr lang="en-US" sz="1800" dirty="0" err="1">
                <a:latin typeface="Courier New" panose="02070309020205020404" pitchFamily="49" charset="0"/>
                <a:cs typeface="Courier New" panose="02070309020205020404" pitchFamily="49" charset="0"/>
              </a:rPr>
              <a:t>args</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 Swapping integers</a:t>
            </a:r>
          </a:p>
          <a:p>
            <a:pPr marL="0" indent="0">
              <a:buNone/>
            </a:pPr>
            <a:r>
              <a:rPr lang="en-US" sz="1800" dirty="0">
                <a:latin typeface="Courier New" panose="02070309020205020404" pitchFamily="49" charset="0"/>
                <a:cs typeface="Courier New" panose="02070309020205020404" pitchFamily="49" charset="0"/>
              </a:rPr>
              <a:t>      Integer[] </a:t>
            </a:r>
            <a:r>
              <a:rPr lang="en-US" sz="1800" dirty="0" err="1">
                <a:latin typeface="Courier New" panose="02070309020205020404" pitchFamily="49" charset="0"/>
                <a:cs typeface="Courier New" panose="02070309020205020404" pitchFamily="49" charset="0"/>
              </a:rPr>
              <a:t>intArray</a:t>
            </a:r>
            <a:r>
              <a:rPr lang="en-US" sz="1800" dirty="0">
                <a:latin typeface="Courier New" panose="02070309020205020404" pitchFamily="49" charset="0"/>
                <a:cs typeface="Courier New" panose="02070309020205020404" pitchFamily="49" charset="0"/>
              </a:rPr>
              <a:t> = {1, 2, 3, 4, 5};</a:t>
            </a:r>
          </a:p>
          <a:p>
            <a:pPr marL="0" indent="0">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intArray</a:t>
            </a:r>
            <a:r>
              <a:rPr lang="en-US" sz="1800" dirty="0">
                <a:latin typeface="Courier New" panose="02070309020205020404" pitchFamily="49" charset="0"/>
                <a:cs typeface="Courier New" panose="02070309020205020404" pitchFamily="49" charset="0"/>
              </a:rPr>
              <a:t>, 1, 3); // Swap index 1 and 3</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("Swapped Integers: " + </a:t>
            </a:r>
            <a:r>
              <a:rPr lang="en-US" sz="1800" dirty="0" err="1">
                <a:latin typeface="Courier New" panose="02070309020205020404" pitchFamily="49" charset="0"/>
                <a:cs typeface="Courier New" panose="02070309020205020404" pitchFamily="49" charset="0"/>
              </a:rPr>
              <a:t>Arrays.toString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intArray</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 Swapping strings</a:t>
            </a:r>
          </a:p>
          <a:p>
            <a:pPr marL="0" indent="0">
              <a:buNone/>
            </a:pPr>
            <a:r>
              <a:rPr lang="en-US" sz="1800" dirty="0">
                <a:latin typeface="Courier New" panose="02070309020205020404" pitchFamily="49" charset="0"/>
                <a:cs typeface="Courier New" panose="02070309020205020404" pitchFamily="49" charset="0"/>
              </a:rPr>
              <a:t>      String[] </a:t>
            </a:r>
            <a:r>
              <a:rPr lang="en-US" sz="1800" dirty="0" err="1">
                <a:latin typeface="Courier New" panose="02070309020205020404" pitchFamily="49" charset="0"/>
                <a:cs typeface="Courier New" panose="02070309020205020404" pitchFamily="49" charset="0"/>
              </a:rPr>
              <a:t>strArray</a:t>
            </a:r>
            <a:r>
              <a:rPr lang="en-US" sz="1800" dirty="0">
                <a:latin typeface="Courier New" panose="02070309020205020404" pitchFamily="49" charset="0"/>
                <a:cs typeface="Courier New" panose="02070309020205020404" pitchFamily="49" charset="0"/>
              </a:rPr>
              <a:t> = {"apple", "banana", "cherry"};</a:t>
            </a:r>
          </a:p>
          <a:p>
            <a:pPr marL="0" indent="0">
              <a:buNone/>
            </a:pPr>
            <a:r>
              <a:rPr lang="en-US" sz="1800" dirty="0">
                <a:latin typeface="Courier New" panose="02070309020205020404" pitchFamily="49" charset="0"/>
                <a:cs typeface="Courier New" panose="02070309020205020404" pitchFamily="49" charset="0"/>
              </a:rPr>
              <a:t>      swap(</a:t>
            </a:r>
            <a:r>
              <a:rPr lang="en-US" sz="1800" dirty="0" err="1">
                <a:latin typeface="Courier New" panose="02070309020205020404" pitchFamily="49" charset="0"/>
                <a:cs typeface="Courier New" panose="02070309020205020404" pitchFamily="49" charset="0"/>
              </a:rPr>
              <a:t>strArray</a:t>
            </a:r>
            <a:r>
              <a:rPr lang="en-US" sz="1800" dirty="0">
                <a:latin typeface="Courier New" panose="02070309020205020404" pitchFamily="49" charset="0"/>
                <a:cs typeface="Courier New" panose="02070309020205020404" pitchFamily="49" charset="0"/>
              </a:rPr>
              <a:t>, 0, 2); // Swap index 0 and 2</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("Swapped Strings: " + </a:t>
            </a:r>
            <a:r>
              <a:rPr lang="en-US" sz="1800" dirty="0" err="1">
                <a:latin typeface="Courier New" panose="02070309020205020404" pitchFamily="49" charset="0"/>
                <a:cs typeface="Courier New" panose="02070309020205020404" pitchFamily="49" charset="0"/>
              </a:rPr>
              <a:t>Arrays.toString</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strArray</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70924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8925</TotalTime>
  <Words>3902</Words>
  <Application>Microsoft Office PowerPoint</Application>
  <PresentationFormat>Panorámica</PresentationFormat>
  <Paragraphs>682</Paragraphs>
  <Slides>48</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48</vt:i4>
      </vt:variant>
    </vt:vector>
  </HeadingPairs>
  <TitlesOfParts>
    <vt:vector size="56" baseType="lpstr">
      <vt:lpstr>Arial</vt:lpstr>
      <vt:lpstr>Calibri</vt:lpstr>
      <vt:lpstr>Calibri Light</vt:lpstr>
      <vt:lpstr>Courier New</vt:lpstr>
      <vt:lpstr>Times New Roman</vt:lpstr>
      <vt:lpstr>Wingdings</vt:lpstr>
      <vt:lpstr>Tema de Office</vt:lpstr>
      <vt:lpstr>Imagen de mapa de bits</vt:lpstr>
      <vt:lpstr>Templates and Generics</vt:lpstr>
      <vt:lpstr>Introduction</vt:lpstr>
      <vt:lpstr>Templates  from C++ Perspective</vt:lpstr>
      <vt:lpstr>Function Templates in C++</vt:lpstr>
      <vt:lpstr>Class Templates in C++</vt:lpstr>
      <vt:lpstr>Variadic Templates</vt:lpstr>
      <vt:lpstr>Template Specializations</vt:lpstr>
      <vt:lpstr>Generic Methods (java)</vt:lpstr>
      <vt:lpstr>Generic Methods 2 (swapping in arrays)</vt:lpstr>
      <vt:lpstr>Class Templates in Java</vt:lpstr>
      <vt:lpstr>Class Templates in Java 2</vt:lpstr>
      <vt:lpstr>Class Templates in Java 2</vt:lpstr>
      <vt:lpstr>Quicksort with generics</vt:lpstr>
      <vt:lpstr>Quicksort with generics</vt:lpstr>
      <vt:lpstr>Quicksort with generics</vt:lpstr>
      <vt:lpstr>What do we have to do for this ?</vt:lpstr>
      <vt:lpstr>Python's Approach</vt:lpstr>
      <vt:lpstr>Type Annotations in Python</vt:lpstr>
      <vt:lpstr>Common Type Hints</vt:lpstr>
      <vt:lpstr>TypeVar</vt:lpstr>
      <vt:lpstr>Type Annotations and Generics in Python</vt:lpstr>
      <vt:lpstr>Key Differences Between Templates, Generics, and Python's Approach</vt:lpstr>
      <vt:lpstr>Advantages of Using Templates and Generics</vt:lpstr>
      <vt:lpstr>Standard Template Library (C++) </vt:lpstr>
      <vt:lpstr>Standard Template Library (C++) </vt:lpstr>
      <vt:lpstr>Algorithms in STL (C++) </vt:lpstr>
      <vt:lpstr>Iterators in STL (C++) Vectos </vt:lpstr>
      <vt:lpstr>Iterators in STL (C++) </vt:lpstr>
      <vt:lpstr>Java Collections Framework</vt:lpstr>
      <vt:lpstr>Collections in Java (implementing Generic programming)</vt:lpstr>
      <vt:lpstr>Interfaces</vt:lpstr>
      <vt:lpstr>Implementations of collections</vt:lpstr>
      <vt:lpstr>Lists</vt:lpstr>
      <vt:lpstr>Comparing and Sorting in collections</vt:lpstr>
      <vt:lpstr>Example using Comparator</vt:lpstr>
      <vt:lpstr>Implementations of List &amp; Set</vt:lpstr>
      <vt:lpstr>Interface Iterator</vt:lpstr>
      <vt:lpstr>Maps</vt:lpstr>
      <vt:lpstr>Implementations of Map</vt:lpstr>
      <vt:lpstr>Using Map</vt:lpstr>
      <vt:lpstr>Algorithms</vt:lpstr>
      <vt:lpstr>More about typing module in Python</vt:lpstr>
      <vt:lpstr>Union</vt:lpstr>
      <vt:lpstr>Optional</vt:lpstr>
      <vt:lpstr>Callable</vt:lpstr>
      <vt:lpstr>Any</vt:lpstr>
      <vt:lpstr>Type Aliases</vt:lpstr>
      <vt:lpstr>NewType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and Generics</dc:title>
  <dc:creator>N. Baloian</dc:creator>
  <cp:lastModifiedBy>N. Baloian</cp:lastModifiedBy>
  <cp:revision>37</cp:revision>
  <dcterms:created xsi:type="dcterms:W3CDTF">2025-01-28T19:03:33Z</dcterms:created>
  <dcterms:modified xsi:type="dcterms:W3CDTF">2025-02-19T06:31:35Z</dcterms:modified>
</cp:coreProperties>
</file>