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0" r:id="rId5"/>
    <p:sldId id="271" r:id="rId6"/>
    <p:sldId id="266" r:id="rId7"/>
    <p:sldId id="268" r:id="rId8"/>
    <p:sldId id="269" r:id="rId9"/>
    <p:sldId id="272" r:id="rId10"/>
    <p:sldId id="276" r:id="rId11"/>
    <p:sldId id="274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1" r:id="rId21"/>
    <p:sldId id="262" r:id="rId22"/>
    <p:sldId id="263" r:id="rId23"/>
    <p:sldId id="291" r:id="rId24"/>
    <p:sldId id="259" r:id="rId25"/>
    <p:sldId id="300" r:id="rId26"/>
    <p:sldId id="286" r:id="rId27"/>
    <p:sldId id="287" r:id="rId28"/>
    <p:sldId id="302" r:id="rId29"/>
    <p:sldId id="305" r:id="rId30"/>
    <p:sldId id="303" r:id="rId31"/>
    <p:sldId id="288" r:id="rId32"/>
    <p:sldId id="299" r:id="rId33"/>
    <p:sldId id="301" r:id="rId34"/>
    <p:sldId id="297" r:id="rId35"/>
    <p:sldId id="298" r:id="rId36"/>
    <p:sldId id="294" r:id="rId37"/>
    <p:sldId id="296" r:id="rId38"/>
    <p:sldId id="29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A4BF897-2846-425B-8ECF-41AF1CEC6E93}">
          <p14:sldIdLst>
            <p14:sldId id="256"/>
            <p14:sldId id="257"/>
            <p14:sldId id="260"/>
            <p14:sldId id="270"/>
            <p14:sldId id="271"/>
            <p14:sldId id="266"/>
            <p14:sldId id="268"/>
            <p14:sldId id="269"/>
            <p14:sldId id="272"/>
            <p14:sldId id="276"/>
            <p14:sldId id="274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61"/>
            <p14:sldId id="262"/>
            <p14:sldId id="263"/>
            <p14:sldId id="291"/>
            <p14:sldId id="259"/>
            <p14:sldId id="300"/>
            <p14:sldId id="286"/>
          </p14:sldIdLst>
        </p14:section>
        <p14:section name="Sección sin título" id="{5F2FB9C1-94A5-4C67-9170-E005DB9C514D}">
          <p14:sldIdLst>
            <p14:sldId id="287"/>
            <p14:sldId id="302"/>
            <p14:sldId id="305"/>
            <p14:sldId id="303"/>
            <p14:sldId id="288"/>
            <p14:sldId id="299"/>
            <p14:sldId id="301"/>
            <p14:sldId id="297"/>
            <p14:sldId id="298"/>
            <p14:sldId id="294"/>
            <p14:sldId id="296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1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A120-FC32-4E96-B32B-24D63CA622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5F-019F-46EF-8BAF-34A1F60579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9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A120-FC32-4E96-B32B-24D63CA622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5F-019F-46EF-8BAF-34A1F60579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A120-FC32-4E96-B32B-24D63CA622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5F-019F-46EF-8BAF-34A1F60579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A120-FC32-4E96-B32B-24D63CA622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5F-019F-46EF-8BAF-34A1F60579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0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A120-FC32-4E96-B32B-24D63CA622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5F-019F-46EF-8BAF-34A1F60579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0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A120-FC32-4E96-B32B-24D63CA622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5F-019F-46EF-8BAF-34A1F60579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A120-FC32-4E96-B32B-24D63CA622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5F-019F-46EF-8BAF-34A1F60579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A120-FC32-4E96-B32B-24D63CA622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5F-019F-46EF-8BAF-34A1F60579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0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A120-FC32-4E96-B32B-24D63CA622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5F-019F-46EF-8BAF-34A1F60579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6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A120-FC32-4E96-B32B-24D63CA622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5F-019F-46EF-8BAF-34A1F60579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0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A120-FC32-4E96-B32B-24D63CA622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BA5F-019F-46EF-8BAF-34A1F60579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8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CA120-FC32-4E96-B32B-24D63CA622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1BA5F-019F-46EF-8BAF-34A1F60579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lang/Object.html" TargetMode="External"/><Relationship Id="rId2" Type="http://schemas.openxmlformats.org/officeDocument/2006/relationships/hyperlink" Target="http://java.sun.com/javase/6/docs/api/java/lang/reflect/Constructor.html#newInstance(java.lang.Object...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sun.com/javase/6/docs/api/java/lang/reflect/Method.html" TargetMode="External"/><Relationship Id="rId13" Type="http://schemas.openxmlformats.org/officeDocument/2006/relationships/hyperlink" Target="http://java.sun.com/javase/6/docs/api/java/lang/reflect/Constructor.html" TargetMode="External"/><Relationship Id="rId3" Type="http://schemas.openxmlformats.org/officeDocument/2006/relationships/hyperlink" Target="http://java.sun.com/javase/6/docs/api/java/lang/reflect/Field.html" TargetMode="External"/><Relationship Id="rId7" Type="http://schemas.openxmlformats.org/officeDocument/2006/relationships/hyperlink" Target="http://java.sun.com/javase/6/docs/api/java/lang/Class.html#getFields()" TargetMode="External"/><Relationship Id="rId12" Type="http://schemas.openxmlformats.org/officeDocument/2006/relationships/hyperlink" Target="http://java.sun.com/javase/6/docs/api/java/lang/Class.html#getMethods()" TargetMode="External"/><Relationship Id="rId17" Type="http://schemas.openxmlformats.org/officeDocument/2006/relationships/hyperlink" Target="http://java.sun.com/javase/6/docs/api/java/lang/Class.html#getConstructors()" TargetMode="External"/><Relationship Id="rId2" Type="http://schemas.openxmlformats.org/officeDocument/2006/relationships/hyperlink" Target="http://java.sun.com/javase/6/docs/api/java/lang/Class.html" TargetMode="External"/><Relationship Id="rId16" Type="http://schemas.openxmlformats.org/officeDocument/2006/relationships/hyperlink" Target="http://java.sun.com/javase/6/docs/api/java/lang/Class.html#getDeclaredConstructors(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avase/6/docs/api/java/lang/Class.html#getDeclaredFields()" TargetMode="External"/><Relationship Id="rId11" Type="http://schemas.openxmlformats.org/officeDocument/2006/relationships/hyperlink" Target="http://java.sun.com/javase/6/docs/api/java/lang/Class.html#getDeclaredMethods()" TargetMode="External"/><Relationship Id="rId5" Type="http://schemas.openxmlformats.org/officeDocument/2006/relationships/hyperlink" Target="http://java.sun.com/javase/6/docs/api/java/lang/Class.html#getField(java.lang.String)" TargetMode="External"/><Relationship Id="rId15" Type="http://schemas.openxmlformats.org/officeDocument/2006/relationships/hyperlink" Target="http://java.sun.com/javase/6/docs/api/java/lang/Class.html#getConstructor(java.lang.Class...)" TargetMode="External"/><Relationship Id="rId10" Type="http://schemas.openxmlformats.org/officeDocument/2006/relationships/hyperlink" Target="http://java.sun.com/javase/6/docs/api/java/lang/Class.html#getMethod(java.lang.String, java.lang.Class...)" TargetMode="External"/><Relationship Id="rId4" Type="http://schemas.openxmlformats.org/officeDocument/2006/relationships/hyperlink" Target="http://java.sun.com/javase/6/docs/api/java/lang/Class.html#getDeclaredField(java.lang.String)" TargetMode="External"/><Relationship Id="rId9" Type="http://schemas.openxmlformats.org/officeDocument/2006/relationships/hyperlink" Target="http://java.sun.com/javase/6/docs/api/java/lang/Class.html#getDeclaredMethod(java.lang.String, java.lang.Class...)" TargetMode="External"/><Relationship Id="rId14" Type="http://schemas.openxmlformats.org/officeDocument/2006/relationships/hyperlink" Target="http://java.sun.com/javase/6/docs/api/java/lang/Class.html#getDeclaredConstructor(java.lang.Class...)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Reflection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6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915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s-CL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retrieving </a:t>
            </a:r>
            <a:r>
              <a:rPr lang="en-US" altLang="es-CL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US" altLang="es-CL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320" y="1493837"/>
            <a:ext cx="11133055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CL" sz="18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//get </a:t>
            </a:r>
            <a:r>
              <a:rPr lang="en-US" altLang="es-C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 declared </a:t>
            </a:r>
            <a:r>
              <a:rPr lang="en-US" altLang="es-CL" sz="18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endParaRPr lang="en-US" altLang="es-C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s-CL" sz="18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Method[] ms = </a:t>
            </a:r>
            <a:r>
              <a:rPr lang="en-US" altLang="es-CL" sz="18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c.get</a:t>
            </a:r>
            <a:r>
              <a:rPr lang="en-US" altLang="es-C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Declared</a:t>
            </a:r>
            <a:r>
              <a:rPr lang="en-US" altLang="es-CL" sz="18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en-US" altLang="es-CL" sz="18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altLang="es-CL" sz="18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altLang="es-CL" sz="18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c.getMethods() for all</a:t>
            </a:r>
            <a:endParaRPr lang="en-US" altLang="es-CL" sz="18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ms.length; ++i)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	String mname = ms[i].getName();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	Class retType = ms[i].getReturnType();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	System.out.print("Method : " + mname + " returns " + retType.getName() + " </a:t>
            </a:r>
            <a:endParaRPr lang="en-US" altLang="es-CL" sz="18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s-CL" sz="18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		</a:t>
            </a:r>
            <a:r>
              <a:rPr lang="en-US" altLang="es-CL" sz="18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parameters </a:t>
            </a: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: ( 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	Class[] params = ms[i].getParameterTypes();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for (int k = 0; k &lt; params.length; ++</a:t>
            </a:r>
            <a:r>
              <a:rPr lang="en-US" altLang="es-CL" sz="18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es-CL" sz="18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		String paramType = params[k].getName();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System.out.print(paramType + " 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s-CL" sz="18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CL" sz="18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s-CL" sz="18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(") </a:t>
            </a:r>
            <a:r>
              <a:rPr lang="en-US" altLang="es-CL" sz="18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CL" sz="18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C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2" name="4 Rectángulo"/>
          <p:cNvSpPr>
            <a:spLocks noChangeArrowheads="1"/>
          </p:cNvSpPr>
          <p:nvPr/>
        </p:nvSpPr>
        <p:spPr bwMode="auto">
          <a:xfrm>
            <a:off x="2971800" y="6019800"/>
            <a:ext cx="2813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 sz="1800" b="1">
                <a:solidFill>
                  <a:srgbClr val="FF0000"/>
                </a:solidFill>
              </a:rPr>
              <a:t>See SampleMethod.java</a:t>
            </a:r>
          </a:p>
        </p:txBody>
      </p:sp>
    </p:spTree>
    <p:extLst>
      <p:ext uri="{BB962C8B-B14F-4D97-AF65-F5344CB8AC3E}">
        <p14:creationId xmlns:p14="http://schemas.microsoft.com/office/powerpoint/2010/main" val="6627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1015345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s-CL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s-CL" sz="3600" dirty="0"/>
              <a:t>: </a:t>
            </a:r>
            <a:r>
              <a:rPr lang="en-US" altLang="es-CL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retrieving public constructors </a:t>
            </a:r>
            <a:endParaRPr lang="en-US" altLang="es-CL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116" y="1493837"/>
            <a:ext cx="10264219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// get all </a:t>
            </a:r>
            <a:r>
              <a:rPr lang="en-US" alt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constructors</a:t>
            </a:r>
            <a:endParaRPr lang="en-US" altLang="es-C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s-CL" sz="18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Constructor[] ctors = c.getConstructors();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ctors.length; ++i)</a:t>
            </a:r>
            <a:r>
              <a:rPr lang="en-US" alt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System.out.print("Constructor (");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Class[] params = ctors[i].getParameterTypes();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for (int k = 0; k &lt; params.length; ++k</a:t>
            </a:r>
            <a:r>
              <a:rPr lang="en-US" altLang="es-CL" sz="18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es-CL" sz="18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		String paramType = params[k].getName();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System.out.print(paramType + " 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s-CL" sz="18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CL" sz="18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System.out.println(")");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CL" sz="18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s-C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4" name="1 Rectángulo"/>
          <p:cNvSpPr>
            <a:spLocks noChangeArrowheads="1"/>
          </p:cNvSpPr>
          <p:nvPr/>
        </p:nvSpPr>
        <p:spPr bwMode="auto">
          <a:xfrm>
            <a:off x="2209800" y="6096000"/>
            <a:ext cx="3441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 sz="1800" b="1">
                <a:solidFill>
                  <a:srgbClr val="FF0000"/>
                </a:solidFill>
              </a:rPr>
              <a:t>See SampleConstructors.java</a:t>
            </a:r>
          </a:p>
        </p:txBody>
      </p:sp>
    </p:spTree>
    <p:extLst>
      <p:ext uri="{BB962C8B-B14F-4D97-AF65-F5344CB8AC3E}">
        <p14:creationId xmlns:p14="http://schemas.microsoft.com/office/powerpoint/2010/main" val="15078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1821998" cy="1325563"/>
          </a:xfrm>
        </p:spPr>
        <p:txBody>
          <a:bodyPr/>
          <a:lstStyle/>
          <a:p>
            <a:pPr eaLnBrk="1" hangingPunct="1"/>
            <a:r>
              <a:rPr lang="en-US" altLang="es-CL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s-CL" sz="4000" dirty="0"/>
              <a:t> </a:t>
            </a:r>
            <a:r>
              <a:rPr lang="en-US" altLang="es-CL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Reflection for </a:t>
            </a:r>
            <a:r>
              <a:rPr lang="en-US" altLang="es-CL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altLang="es-CL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s-CL"/>
              <a:t>Previous examples used Reflection for Introspection only</a:t>
            </a:r>
          </a:p>
          <a:p>
            <a:pPr eaLnBrk="1" hangingPunct="1"/>
            <a:r>
              <a:rPr lang="en-US" altLang="es-CL"/>
              <a:t>Reflection is a powerful tool to:</a:t>
            </a:r>
          </a:p>
          <a:p>
            <a:pPr lvl="1" eaLnBrk="1" hangingPunct="1"/>
            <a:r>
              <a:rPr lang="en-US" altLang="es-CL"/>
              <a:t>Creating new objects of a type that was not known at compile time</a:t>
            </a:r>
          </a:p>
          <a:p>
            <a:pPr lvl="1" eaLnBrk="1" hangingPunct="1"/>
            <a:r>
              <a:rPr lang="en-US" altLang="es-CL"/>
              <a:t>Accessing members (accessing fields or invoking methods) that are not known at compile time</a:t>
            </a:r>
          </a:p>
        </p:txBody>
      </p:sp>
    </p:spTree>
    <p:extLst>
      <p:ext uri="{BB962C8B-B14F-4D97-AF65-F5344CB8AC3E}">
        <p14:creationId xmlns:p14="http://schemas.microsoft.com/office/powerpoint/2010/main" val="184412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358219" y="365125"/>
            <a:ext cx="10995581" cy="1325563"/>
          </a:xfrm>
        </p:spPr>
        <p:txBody>
          <a:bodyPr/>
          <a:lstStyle/>
          <a:p>
            <a:pPr eaLnBrk="1" hangingPunct="1"/>
            <a:r>
              <a:rPr lang="en-US" altLang="es-CL" sz="4000" dirty="0"/>
              <a:t> </a:t>
            </a:r>
            <a:r>
              <a:rPr lang="en-US" altLang="es-CL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Reflection </a:t>
            </a:r>
            <a:r>
              <a:rPr lang="en-US" altLang="es-CL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s-CL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altLang="es-CL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</a:t>
            </a:r>
            <a:endParaRPr lang="en-US" altLang="es-CL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5791200" y="23622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CL" sz="2400"/>
              <a:t>Class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7010400" y="38100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CL" sz="2400"/>
              <a:t>Field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7010400" y="46482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CL" sz="2400"/>
              <a:t>Method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7010400" y="54102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CL" sz="2400"/>
              <a:t>Constructor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6324600" y="2895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6324600" y="4038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1905000" y="236220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CL" sz="2400"/>
              <a:t>Object</a:t>
            </a: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6324600" y="4876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6324600" y="5715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4343400" y="2590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AutoShape 14"/>
          <p:cNvSpPr>
            <a:spLocks noChangeArrowheads="1"/>
          </p:cNvSpPr>
          <p:nvPr/>
        </p:nvSpPr>
        <p:spPr bwMode="auto">
          <a:xfrm rot="10800000">
            <a:off x="1828800" y="3276600"/>
            <a:ext cx="2362200" cy="2057400"/>
          </a:xfrm>
          <a:prstGeom prst="foldedCorner">
            <a:avLst>
              <a:gd name="adj" fmla="val 125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s-CL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CL" sz="2400"/>
              <a:t>compiled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CL" sz="2400"/>
              <a:t>class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CL" sz="2400"/>
              <a:t>file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CL" sz="1800">
                <a:latin typeface="Courier New" panose="02070309020205020404" pitchFamily="49" charset="0"/>
              </a:rPr>
              <a:t>MyNewClass.class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s-CL" sz="2400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V="1">
            <a:off x="4114800" y="2895600"/>
            <a:ext cx="1524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H="1" flipV="1">
            <a:off x="4343400" y="2895600"/>
            <a:ext cx="312420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6613525" y="32369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CL" sz="1800">
                <a:solidFill>
                  <a:srgbClr val="FF0000"/>
                </a:solidFill>
              </a:rPr>
              <a:t>get/set</a:t>
            </a:r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 flipH="1" flipV="1">
            <a:off x="4343400" y="3048000"/>
            <a:ext cx="2590800" cy="167640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4860925" y="3770313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CL" sz="1800">
                <a:solidFill>
                  <a:srgbClr val="FF3399"/>
                </a:solidFill>
              </a:rPr>
              <a:t>invoke</a:t>
            </a:r>
          </a:p>
        </p:txBody>
      </p:sp>
    </p:spTree>
    <p:extLst>
      <p:ext uri="{BB962C8B-B14F-4D97-AF65-F5344CB8AC3E}">
        <p14:creationId xmlns:p14="http://schemas.microsoft.com/office/powerpoint/2010/main" val="405859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8" grpId="0" animBg="1"/>
      <p:bldP spid="38919" grpId="0" animBg="1"/>
      <p:bldP spid="38922" grpId="0" animBg="1"/>
      <p:bldP spid="38926" grpId="0" animBg="1"/>
      <p:bldP spid="38930" grpId="0"/>
      <p:bldP spid="389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299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s-CL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objects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9862"/>
            <a:ext cx="10515600" cy="435133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s-CL" sz="2400" dirty="0"/>
              <a:t>Using Default Constructors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s-CL" sz="1800" dirty="0" err="1">
                <a:latin typeface="Courier New" panose="02070309020205020404" pitchFamily="49" charset="0"/>
              </a:rPr>
              <a:t>java.lang.reflect.Class.newInstance</a:t>
            </a:r>
            <a:r>
              <a:rPr lang="en-US" altLang="es-CL" sz="1800" dirty="0">
                <a:latin typeface="Courier New" panose="02070309020205020404" pitchFamily="49" charset="0"/>
              </a:rPr>
              <a:t>()</a:t>
            </a:r>
          </a:p>
          <a:p>
            <a:pPr lvl="1" eaLnBrk="1" hangingPunct="1">
              <a:lnSpc>
                <a:spcPct val="80000"/>
              </a:lnSpc>
            </a:pPr>
            <a:endParaRPr lang="en-US" altLang="es-CL" sz="20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s-CL" sz="1800" dirty="0">
                <a:latin typeface="Courier New" panose="02070309020205020404" pitchFamily="49" charset="0"/>
              </a:rPr>
              <a:t>Class c = </a:t>
            </a:r>
            <a:r>
              <a:rPr lang="en-US" altLang="es-CL" sz="1800" dirty="0" err="1">
                <a:latin typeface="Courier New" panose="02070309020205020404" pitchFamily="49" charset="0"/>
              </a:rPr>
              <a:t>Class.forName</a:t>
            </a:r>
            <a:r>
              <a:rPr lang="en-US" altLang="es-CL" sz="1800" dirty="0">
                <a:latin typeface="Courier New" panose="02070309020205020404" pitchFamily="49" charset="0"/>
              </a:rPr>
              <a:t>(“</a:t>
            </a:r>
            <a:r>
              <a:rPr lang="en-US" altLang="es-CL" sz="1800" dirty="0" err="1">
                <a:latin typeface="Courier New" panose="02070309020205020404" pitchFamily="49" charset="0"/>
              </a:rPr>
              <a:t>java.awt.Rectangle</a:t>
            </a:r>
            <a:r>
              <a:rPr lang="en-US" altLang="es-CL" sz="1800" dirty="0">
                <a:latin typeface="Courier New" panose="02070309020205020404" pitchFamily="49" charset="0"/>
              </a:rPr>
              <a:t>”) 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s-CL" sz="1800" dirty="0">
                <a:latin typeface="Courier New" panose="02070309020205020404" pitchFamily="49" charset="0"/>
              </a:rPr>
              <a:t>Rectangle r = (Rectangle) </a:t>
            </a:r>
            <a:r>
              <a:rPr lang="en-US" altLang="es-CL" sz="1800" dirty="0" err="1">
                <a:latin typeface="Courier New" panose="02070309020205020404" pitchFamily="49" charset="0"/>
              </a:rPr>
              <a:t>c.newInstance</a:t>
            </a:r>
            <a:r>
              <a:rPr lang="en-US" altLang="es-CL" sz="1800" dirty="0">
                <a:latin typeface="Courier New" panose="02070309020205020404" pitchFamily="49" charset="0"/>
              </a:rPr>
              <a:t>() ;</a:t>
            </a:r>
          </a:p>
          <a:p>
            <a:pPr eaLnBrk="1" hangingPunct="1">
              <a:lnSpc>
                <a:spcPct val="80000"/>
              </a:lnSpc>
            </a:pPr>
            <a:endParaRPr lang="en-US" altLang="es-CL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s-CL" sz="2400" dirty="0"/>
              <a:t>Using Constructors with Arguments</a:t>
            </a:r>
          </a:p>
          <a:p>
            <a:pPr lvl="1">
              <a:lnSpc>
                <a:spcPct val="80000"/>
              </a:lnSpc>
            </a:pPr>
            <a:r>
              <a:rPr lang="en-US" altLang="es-CL" sz="1800" dirty="0" err="1">
                <a:latin typeface="Courier New" panose="02070309020205020404" pitchFamily="49" charset="0"/>
                <a:hlinkClick r:id="rId2"/>
              </a:rPr>
              <a:t>java.lang.reflect.Constructor</a:t>
            </a:r>
            <a:r>
              <a:rPr lang="en-US" altLang="es-CL" sz="1800" dirty="0">
                <a:latin typeface="Courier New" panose="02070309020205020404" pitchFamily="49" charset="0"/>
                <a:hlinkClick r:id="rId2"/>
              </a:rPr>
              <a:t>.</a:t>
            </a:r>
            <a:r>
              <a:rPr lang="en-US" altLang="es-CL" sz="1800" dirty="0">
                <a:latin typeface="Courier New" panose="02070309020205020404" pitchFamily="49" charset="0"/>
              </a:rPr>
              <a:t> </a:t>
            </a:r>
            <a:r>
              <a:rPr lang="en-US" altLang="es-CL" sz="1800" dirty="0" err="1">
                <a:latin typeface="Courier New" panose="02070309020205020404" pitchFamily="49" charset="0"/>
              </a:rPr>
              <a:t>newInstance</a:t>
            </a:r>
            <a:r>
              <a:rPr lang="en-US" altLang="es-CL" sz="1800" dirty="0">
                <a:latin typeface="Courier New" panose="02070309020205020404" pitchFamily="49" charset="0"/>
              </a:rPr>
              <a:t>(</a:t>
            </a:r>
            <a:r>
              <a:rPr lang="en-US" altLang="es-CL" sz="1800" dirty="0">
                <a:latin typeface="Courier New" panose="02070309020205020404" pitchFamily="49" charset="0"/>
                <a:hlinkClick r:id="rId3" tooltip="class in java.lang"/>
              </a:rPr>
              <a:t>Object</a:t>
            </a:r>
            <a:r>
              <a:rPr lang="en-US" altLang="es-CL" sz="1800" dirty="0">
                <a:latin typeface="Courier New" panose="02070309020205020404" pitchFamily="49" charset="0"/>
              </a:rPr>
              <a:t>... </a:t>
            </a:r>
            <a:r>
              <a:rPr lang="en-US" altLang="es-CL" sz="1800" dirty="0" err="1">
                <a:latin typeface="Courier New" panose="02070309020205020404" pitchFamily="49" charset="0"/>
              </a:rPr>
              <a:t>initargs</a:t>
            </a:r>
            <a:r>
              <a:rPr lang="en-US" altLang="es-CL" sz="1800" dirty="0">
                <a:latin typeface="Courier New" panose="02070309020205020404" pitchFamily="49" charset="0"/>
              </a:rPr>
              <a:t>)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s-CL" sz="20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s-CL" sz="1800" dirty="0">
                <a:latin typeface="Courier New" panose="02070309020205020404" pitchFamily="49" charset="0"/>
              </a:rPr>
              <a:t>Class c = </a:t>
            </a:r>
            <a:r>
              <a:rPr lang="en-US" altLang="es-CL" sz="1800" dirty="0" err="1">
                <a:latin typeface="Courier New" panose="02070309020205020404" pitchFamily="49" charset="0"/>
              </a:rPr>
              <a:t>Class.forName</a:t>
            </a:r>
            <a:r>
              <a:rPr lang="en-US" altLang="es-CL" sz="1800" dirty="0">
                <a:latin typeface="Courier New" panose="02070309020205020404" pitchFamily="49" charset="0"/>
              </a:rPr>
              <a:t>(“</a:t>
            </a:r>
            <a:r>
              <a:rPr lang="en-US" altLang="es-CL" sz="1800" dirty="0" err="1">
                <a:latin typeface="Courier New" panose="02070309020205020404" pitchFamily="49" charset="0"/>
              </a:rPr>
              <a:t>java.awt.Rectangle</a:t>
            </a:r>
            <a:r>
              <a:rPr lang="en-US" altLang="es-CL" sz="1800" dirty="0">
                <a:latin typeface="Courier New" panose="02070309020205020404" pitchFamily="49" charset="0"/>
              </a:rPr>
              <a:t>”) 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s-CL" sz="1800" dirty="0">
                <a:latin typeface="Courier New" panose="02070309020205020404" pitchFamily="49" charset="0"/>
              </a:rPr>
              <a:t>Class[] </a:t>
            </a:r>
            <a:r>
              <a:rPr lang="en-US" altLang="es-CL" sz="1800" dirty="0" err="1">
                <a:latin typeface="Courier New" panose="02070309020205020404" pitchFamily="49" charset="0"/>
              </a:rPr>
              <a:t>intArgsClass</a:t>
            </a:r>
            <a:r>
              <a:rPr lang="en-US" altLang="es-CL" sz="1800" dirty="0">
                <a:latin typeface="Courier New" panose="02070309020205020404" pitchFamily="49" charset="0"/>
              </a:rPr>
              <a:t> = new Class[]{ </a:t>
            </a:r>
            <a:r>
              <a:rPr lang="en-US" altLang="es-CL" sz="1800" dirty="0" err="1">
                <a:latin typeface="Courier New" panose="02070309020205020404" pitchFamily="49" charset="0"/>
              </a:rPr>
              <a:t>int.class</a:t>
            </a:r>
            <a:r>
              <a:rPr lang="en-US" altLang="es-CL" sz="1800" dirty="0">
                <a:latin typeface="Courier New" panose="02070309020205020404" pitchFamily="49" charset="0"/>
              </a:rPr>
              <a:t>, </a:t>
            </a:r>
            <a:r>
              <a:rPr lang="en-US" altLang="es-CL" sz="1800" dirty="0" err="1">
                <a:latin typeface="Courier New" panose="02070309020205020404" pitchFamily="49" charset="0"/>
              </a:rPr>
              <a:t>int.class</a:t>
            </a:r>
            <a:r>
              <a:rPr lang="en-US" altLang="es-CL" sz="1800" dirty="0">
                <a:latin typeface="Courier New" panose="02070309020205020404" pitchFamily="49" charset="0"/>
              </a:rPr>
              <a:t> } 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s-CL" sz="1800" dirty="0">
                <a:latin typeface="Courier New" panose="02070309020205020404" pitchFamily="49" charset="0"/>
              </a:rPr>
              <a:t>Object[] </a:t>
            </a:r>
            <a:r>
              <a:rPr lang="en-US" altLang="es-CL" sz="1800" dirty="0" err="1">
                <a:latin typeface="Courier New" panose="02070309020205020404" pitchFamily="49" charset="0"/>
              </a:rPr>
              <a:t>intArgs</a:t>
            </a:r>
            <a:r>
              <a:rPr lang="en-US" altLang="es-CL" sz="1800" dirty="0">
                <a:latin typeface="Courier New" panose="02070309020205020404" pitchFamily="49" charset="0"/>
              </a:rPr>
              <a:t> = new Object[]{new Integer(12),new Integer(24)} 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s-CL" sz="1800" dirty="0">
                <a:latin typeface="Courier New" panose="02070309020205020404" pitchFamily="49" charset="0"/>
              </a:rPr>
              <a:t>Constructor </a:t>
            </a:r>
            <a:r>
              <a:rPr lang="en-US" altLang="es-CL" sz="1800" dirty="0" err="1">
                <a:latin typeface="Courier New" panose="02070309020205020404" pitchFamily="49" charset="0"/>
              </a:rPr>
              <a:t>ctor</a:t>
            </a:r>
            <a:r>
              <a:rPr lang="en-US" altLang="es-CL" sz="1800" dirty="0">
                <a:latin typeface="Courier New" panose="02070309020205020404" pitchFamily="49" charset="0"/>
              </a:rPr>
              <a:t> = </a:t>
            </a:r>
            <a:r>
              <a:rPr lang="en-US" altLang="es-CL" sz="1800" dirty="0" err="1">
                <a:latin typeface="Courier New" panose="02070309020205020404" pitchFamily="49" charset="0"/>
              </a:rPr>
              <a:t>c.getConstructor</a:t>
            </a:r>
            <a:r>
              <a:rPr lang="en-US" altLang="es-CL" sz="1800" dirty="0">
                <a:latin typeface="Courier New" panose="02070309020205020404" pitchFamily="49" charset="0"/>
              </a:rPr>
              <a:t>(</a:t>
            </a:r>
            <a:r>
              <a:rPr lang="en-US" altLang="es-CL" sz="1800" dirty="0" err="1">
                <a:latin typeface="Courier New" panose="02070309020205020404" pitchFamily="49" charset="0"/>
              </a:rPr>
              <a:t>intArgsClass</a:t>
            </a:r>
            <a:r>
              <a:rPr lang="en-US" altLang="es-CL" sz="1800" dirty="0">
                <a:latin typeface="Courier New" panose="02070309020205020404" pitchFamily="49" charset="0"/>
              </a:rPr>
              <a:t>) 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s-CL" sz="1800" dirty="0">
                <a:latin typeface="Courier New" panose="02070309020205020404" pitchFamily="49" charset="0"/>
              </a:rPr>
              <a:t>Rectangle r = (Rectangle) </a:t>
            </a:r>
            <a:r>
              <a:rPr lang="en-US" altLang="es-CL" sz="1800" dirty="0" err="1">
                <a:latin typeface="Courier New" panose="02070309020205020404" pitchFamily="49" charset="0"/>
              </a:rPr>
              <a:t>ctor.newInstance</a:t>
            </a:r>
            <a:r>
              <a:rPr lang="en-US" altLang="es-CL" sz="1800" dirty="0">
                <a:latin typeface="Courier New" panose="02070309020205020404" pitchFamily="49" charset="0"/>
              </a:rPr>
              <a:t>(</a:t>
            </a:r>
            <a:r>
              <a:rPr lang="en-US" altLang="es-CL" sz="1800" dirty="0" err="1">
                <a:latin typeface="Courier New" panose="02070309020205020404" pitchFamily="49" charset="0"/>
              </a:rPr>
              <a:t>intArgs</a:t>
            </a:r>
            <a:r>
              <a:rPr lang="en-US" altLang="es-CL" sz="1800" dirty="0">
                <a:latin typeface="Courier New" panose="02070309020205020404" pitchFamily="49" charset="0"/>
              </a:rPr>
              <a:t>) ;</a:t>
            </a:r>
          </a:p>
          <a:p>
            <a:pPr eaLnBrk="1" hangingPunct="1">
              <a:lnSpc>
                <a:spcPct val="80000"/>
              </a:lnSpc>
            </a:pPr>
            <a:endParaRPr lang="en-US" altLang="es-CL" sz="1800" dirty="0">
              <a:latin typeface="Courier New" panose="02070309020205020404" pitchFamily="49" charset="0"/>
            </a:endParaRPr>
          </a:p>
        </p:txBody>
      </p:sp>
      <p:sp>
        <p:nvSpPr>
          <p:cNvPr id="25604" name="1 Rectángulo"/>
          <p:cNvSpPr>
            <a:spLocks noChangeArrowheads="1"/>
          </p:cNvSpPr>
          <p:nvPr/>
        </p:nvSpPr>
        <p:spPr bwMode="auto">
          <a:xfrm>
            <a:off x="5957740" y="6456689"/>
            <a:ext cx="2928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 sz="1800" dirty="0" err="1"/>
              <a:t>See</a:t>
            </a:r>
            <a:r>
              <a:rPr lang="es-CL" altLang="es-CL" sz="1800" dirty="0"/>
              <a:t> </a:t>
            </a:r>
            <a:r>
              <a:rPr lang="es-CL" altLang="es-CL" sz="1800" b="1" dirty="0">
                <a:solidFill>
                  <a:srgbClr val="FF0000"/>
                </a:solidFill>
              </a:rPr>
              <a:t>SampleInstance.java</a:t>
            </a:r>
          </a:p>
        </p:txBody>
      </p:sp>
    </p:spTree>
    <p:extLst>
      <p:ext uri="{BB962C8B-B14F-4D97-AF65-F5344CB8AC3E}">
        <p14:creationId xmlns:p14="http://schemas.microsoft.com/office/powerpoint/2010/main" val="391916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s-CL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fields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CL"/>
              <a:t>Getting Field Values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CL" sz="2000">
                <a:latin typeface="Courier New" panose="02070309020205020404" pitchFamily="49" charset="0"/>
              </a:rPr>
              <a:t>Rectangle r = new Rectangle(12,24) 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CL" sz="2000">
                <a:latin typeface="Courier New" panose="02070309020205020404" pitchFamily="49" charset="0"/>
              </a:rPr>
              <a:t>Class c = r.getClass() 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CL" sz="2000">
                <a:latin typeface="Courier New" panose="02070309020205020404" pitchFamily="49" charset="0"/>
              </a:rPr>
              <a:t>Field f = c.getField(“height”) 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CL" sz="2000">
                <a:latin typeface="Courier New" panose="02070309020205020404" pitchFamily="49" charset="0"/>
              </a:rPr>
              <a:t>Integer h = (Integer) </a:t>
            </a:r>
            <a:r>
              <a:rPr lang="en-US" altLang="es-CL" sz="2000" b="1">
                <a:latin typeface="Courier New" panose="02070309020205020404" pitchFamily="49" charset="0"/>
              </a:rPr>
              <a:t>f.get(r)</a:t>
            </a:r>
            <a:r>
              <a:rPr lang="en-US" altLang="es-CL" sz="2000">
                <a:latin typeface="Courier New" panose="02070309020205020404" pitchFamily="49" charset="0"/>
              </a:rPr>
              <a:t> 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CL"/>
              <a:t>Setting Field Values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CL" sz="2000">
                <a:latin typeface="Courier New" panose="02070309020205020404" pitchFamily="49" charset="0"/>
              </a:rPr>
              <a:t>Rectangle r = new Rectangle(12,24) 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CL" sz="2000">
                <a:latin typeface="Courier New" panose="02070309020205020404" pitchFamily="49" charset="0"/>
              </a:rPr>
              <a:t>Class c = r.getClass() 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CL" sz="2000">
                <a:latin typeface="Courier New" panose="02070309020205020404" pitchFamily="49" charset="0"/>
              </a:rPr>
              <a:t>Field f = c.getField(“width”) 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CL" sz="2000" b="1">
                <a:latin typeface="Courier New" panose="02070309020205020404" pitchFamily="49" charset="0"/>
              </a:rPr>
              <a:t>f.set(r,new Integer(30)) 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s-CL" sz="2000" b="1">
                <a:latin typeface="Courier New" panose="02070309020205020404" pitchFamily="49" charset="0"/>
              </a:rPr>
              <a:t>// equivalent with:  r.width=30</a:t>
            </a:r>
          </a:p>
          <a:p>
            <a:pPr eaLnBrk="1" hangingPunct="1">
              <a:lnSpc>
                <a:spcPct val="90000"/>
              </a:lnSpc>
            </a:pPr>
            <a:endParaRPr lang="en-US" altLang="es-CL" sz="2000" b="1">
              <a:latin typeface="Courier New" panose="02070309020205020404" pitchFamily="49" charset="0"/>
            </a:endParaRPr>
          </a:p>
        </p:txBody>
      </p:sp>
      <p:sp>
        <p:nvSpPr>
          <p:cNvPr id="26628" name="1 Rectángulo"/>
          <p:cNvSpPr>
            <a:spLocks noChangeArrowheads="1"/>
          </p:cNvSpPr>
          <p:nvPr/>
        </p:nvSpPr>
        <p:spPr bwMode="auto">
          <a:xfrm>
            <a:off x="4365626" y="6180139"/>
            <a:ext cx="2659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 sz="1800" b="1">
                <a:solidFill>
                  <a:srgbClr val="FF0000"/>
                </a:solidFill>
              </a:rPr>
              <a:t>See SampleFields.java</a:t>
            </a:r>
          </a:p>
        </p:txBody>
      </p:sp>
    </p:spTree>
    <p:extLst>
      <p:ext uri="{BB962C8B-B14F-4D97-AF65-F5344CB8AC3E}">
        <p14:creationId xmlns:p14="http://schemas.microsoft.com/office/powerpoint/2010/main" val="424002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s-CL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Invoking methods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CL" sz="2000">
                <a:latin typeface="Courier New" panose="02070309020205020404" pitchFamily="49" charset="0"/>
              </a:rPr>
              <a:t>String s1 = “Hello ”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CL" sz="2000">
                <a:latin typeface="Courier New" panose="02070309020205020404" pitchFamily="49" charset="0"/>
              </a:rPr>
              <a:t>String s2 = “World”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CL" sz="2000">
                <a:latin typeface="Courier New" panose="02070309020205020404" pitchFamily="49" charset="0"/>
              </a:rPr>
              <a:t>Class c = String.class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CL" sz="2000">
                <a:latin typeface="Courier New" panose="02070309020205020404" pitchFamily="49" charset="0"/>
              </a:rPr>
              <a:t>Class[] paramtypes = new Class[] { String.class }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CL" sz="2000">
                <a:latin typeface="Courier New" panose="02070309020205020404" pitchFamily="49" charset="0"/>
              </a:rPr>
              <a:t>Object[] args = new Object[] { s2 }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CL" sz="2000">
                <a:latin typeface="Courier New" panose="02070309020205020404" pitchFamily="49" charset="0"/>
              </a:rPr>
              <a:t>Method concatMethod = c.getMethod(“concat”,paramtypes)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CL" sz="2000">
                <a:latin typeface="Courier New" panose="02070309020205020404" pitchFamily="49" charset="0"/>
              </a:rPr>
              <a:t>String result = (String) </a:t>
            </a:r>
            <a:r>
              <a:rPr lang="en-US" altLang="es-CL" sz="2000" b="1">
                <a:latin typeface="Courier New" panose="02070309020205020404" pitchFamily="49" charset="0"/>
              </a:rPr>
              <a:t>concatMethod.invoke(s1,args) 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CL" sz="2000" b="1">
                <a:latin typeface="Courier New" panose="02070309020205020404" pitchFamily="49" charset="0"/>
              </a:rPr>
              <a:t>// equivalent with result=s1.concat(s2);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s-CL" sz="2000">
              <a:latin typeface="Courier New" panose="02070309020205020404" pitchFamily="49" charset="0"/>
            </a:endParaRPr>
          </a:p>
        </p:txBody>
      </p:sp>
      <p:sp>
        <p:nvSpPr>
          <p:cNvPr id="27652" name="1 Rectángulo"/>
          <p:cNvSpPr>
            <a:spLocks noChangeArrowheads="1"/>
          </p:cNvSpPr>
          <p:nvPr/>
        </p:nvSpPr>
        <p:spPr bwMode="auto">
          <a:xfrm>
            <a:off x="4443413" y="5943600"/>
            <a:ext cx="272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 sz="1800" b="1">
                <a:solidFill>
                  <a:srgbClr val="FF0000"/>
                </a:solidFill>
              </a:rPr>
              <a:t>See SampleInvoke.java</a:t>
            </a:r>
          </a:p>
        </p:txBody>
      </p:sp>
    </p:spTree>
    <p:extLst>
      <p:ext uri="{BB962C8B-B14F-4D97-AF65-F5344CB8AC3E}">
        <p14:creationId xmlns:p14="http://schemas.microsoft.com/office/powerpoint/2010/main" val="36598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s-CL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Patterns and Reflection</a:t>
            </a:r>
          </a:p>
        </p:txBody>
      </p:sp>
      <p:sp>
        <p:nvSpPr>
          <p:cNvPr id="64527" name="Rectangle 1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s-CL" sz="2400"/>
              <a:t>Many of the object- oriented design patterns can benefit from reflection</a:t>
            </a:r>
          </a:p>
          <a:p>
            <a:r>
              <a:rPr lang="en-US" altLang="es-CL" sz="2400"/>
              <a:t>Reflection extends </a:t>
            </a:r>
            <a:br>
              <a:rPr lang="en-US" altLang="es-CL" sz="2400"/>
            </a:br>
            <a:r>
              <a:rPr lang="en-US" altLang="es-CL" sz="2400"/>
              <a:t>the decoupling of objects that design patterns offer</a:t>
            </a:r>
          </a:p>
          <a:p>
            <a:r>
              <a:rPr lang="en-US" altLang="es-CL" sz="2400"/>
              <a:t>Can significantly simplify design patterns</a:t>
            </a:r>
          </a:p>
        </p:txBody>
      </p:sp>
      <p:sp>
        <p:nvSpPr>
          <p:cNvPr id="38916" name="Rectangle 1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s-CL" smtClean="0"/>
              <a:t>Factory</a:t>
            </a:r>
          </a:p>
          <a:p>
            <a:r>
              <a:rPr lang="en-US" altLang="es-CL" smtClean="0"/>
              <a:t>Factory Method</a:t>
            </a:r>
          </a:p>
          <a:p>
            <a:r>
              <a:rPr lang="en-US" altLang="es-CL" smtClean="0"/>
              <a:t>State</a:t>
            </a:r>
          </a:p>
          <a:p>
            <a:r>
              <a:rPr lang="en-US" altLang="es-CL" smtClean="0"/>
              <a:t>Command</a:t>
            </a:r>
          </a:p>
          <a:p>
            <a:r>
              <a:rPr lang="en-US" altLang="es-CL" smtClean="0"/>
              <a:t>Observer</a:t>
            </a:r>
          </a:p>
          <a:p>
            <a:r>
              <a:rPr lang="en-US" altLang="es-CL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1948071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048000" y="2590800"/>
            <a:ext cx="6019800" cy="2895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CL" altLang="es-CL" sz="1800"/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title"/>
          </p:nvPr>
        </p:nvSpPr>
        <p:spPr>
          <a:xfrm>
            <a:off x="941895" y="10110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s-CL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Factory </a:t>
            </a:r>
            <a:r>
              <a:rPr lang="en-US" altLang="es-CL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Reflection</a:t>
            </a:r>
          </a:p>
        </p:txBody>
      </p:sp>
      <p:graphicFrame>
        <p:nvGraphicFramePr>
          <p:cNvPr id="3994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54981"/>
              </p:ext>
            </p:extLst>
          </p:nvPr>
        </p:nvGraphicFramePr>
        <p:xfrm>
          <a:off x="2641796" y="1814710"/>
          <a:ext cx="6540500" cy="412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3" imgW="4386072" imgH="2763012" progId="Word.Document.8">
                  <p:embed/>
                </p:oleObj>
              </mc:Choice>
              <mc:Fallback>
                <p:oleObj name="Document" r:id="rId3" imgW="4386072" imgH="2763012" progId="Word.Document.8">
                  <p:embed/>
                  <p:pic>
                    <p:nvPicPr>
                      <p:cNvPr id="3994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796" y="1814710"/>
                        <a:ext cx="6540500" cy="412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1293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286000" y="3048000"/>
            <a:ext cx="8077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CL" altLang="es-CL" sz="1800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292350" y="1677988"/>
          <a:ext cx="8002588" cy="349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3" imgW="4625340" imgH="2025396" progId="Word.Document.8">
                  <p:embed/>
                </p:oleObj>
              </mc:Choice>
              <mc:Fallback>
                <p:oleObj name="Document" r:id="rId3" imgW="4625340" imgH="2025396" progId="Word.Document.8">
                  <p:embed/>
                  <p:pic>
                    <p:nvPicPr>
                      <p:cNvPr id="40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1677988"/>
                        <a:ext cx="8002588" cy="349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s-CL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 With Reflection</a:t>
            </a:r>
          </a:p>
        </p:txBody>
      </p:sp>
    </p:spTree>
    <p:extLst>
      <p:ext uri="{BB962C8B-B14F-4D97-AF65-F5344CB8AC3E}">
        <p14:creationId xmlns:p14="http://schemas.microsoft.com/office/powerpoint/2010/main" val="1807896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reflection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/>
              <a:t>Definition</a:t>
            </a:r>
            <a:r>
              <a:rPr lang="en-US"/>
              <a:t>: Reflection is the ability of a program to inspect and manipulate its structure and behavior at runtime.</a:t>
            </a:r>
          </a:p>
          <a:p>
            <a:pPr lvl="0"/>
            <a:r>
              <a:rPr lang="es-CL" b="1"/>
              <a:t>Key Use Cases</a:t>
            </a:r>
            <a:r>
              <a:rPr lang="es-CL"/>
              <a:t>: </a:t>
            </a:r>
            <a:endParaRPr lang="en-US"/>
          </a:p>
          <a:p>
            <a:pPr lvl="1"/>
            <a:r>
              <a:rPr lang="en-US"/>
              <a:t>Inspect class methods and fields.</a:t>
            </a:r>
          </a:p>
          <a:p>
            <a:pPr lvl="1"/>
            <a:r>
              <a:rPr lang="es-CL"/>
              <a:t>Dynamically invoke methods.</a:t>
            </a:r>
            <a:endParaRPr lang="en-US"/>
          </a:p>
          <a:p>
            <a:pPr lvl="1"/>
            <a:r>
              <a:rPr lang="en-US"/>
              <a:t>Load classes dynamically based on runtime input.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9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4822" y="1080908"/>
            <a:ext cx="10788977" cy="577709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Sample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Sample(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value)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value;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greet()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"Hello, the value is " + value;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45821" y="142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</a:t>
            </a:r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Reflection</a:t>
            </a:r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32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0"/>
            <a:ext cx="3873500" cy="1325563"/>
          </a:xfrm>
        </p:spPr>
        <p:txBody>
          <a:bodyPr>
            <a:normAutofit/>
          </a:bodyPr>
          <a:lstStyle/>
          <a:p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inspecting</a:t>
            </a:r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1923" y="662781"/>
            <a:ext cx="11855777" cy="577709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Sample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Sample(42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clazz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obj.getClass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("Methods:");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(Method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clazz.getDeclaredMethods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method.getName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nFields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:");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(Field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clazz.getDeclaredFields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field.getName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4104445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and </a:t>
            </a:r>
            <a:r>
              <a:rPr lang="es-E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s-E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s-E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1291167" y="1571974"/>
            <a:ext cx="13754100" cy="577709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"greet";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clazz.getMethod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 // Get method by name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String result = (String)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method.invoke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 // Invoke method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("Dynamically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invoked method result: " + result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Access and modify a private field dynamically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"value";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Field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clazz.getDeclaredField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fieldName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field.setAccessible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(true);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Allow access to private field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("Original value: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field.set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100);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 Modify the field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("Modified value: " +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field.get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531248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Reflection Functions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020" y="1582974"/>
            <a:ext cx="11169192" cy="4525963"/>
          </a:xfrm>
        </p:spPr>
        <p:txBody>
          <a:bodyPr>
            <a:normAutofit lnSpcReduction="10000"/>
          </a:bodyPr>
          <a:lstStyle/>
          <a:p>
            <a:r>
              <a:rPr dirty="0" smtClean="0"/>
              <a:t>type</a:t>
            </a:r>
            <a:r>
              <a:rPr dirty="0"/>
              <a:t>(): Returns the type of an object</a:t>
            </a:r>
          </a:p>
          <a:p>
            <a:r>
              <a:rPr dirty="0" err="1" smtClean="0"/>
              <a:t>dir</a:t>
            </a:r>
            <a:r>
              <a:rPr dirty="0"/>
              <a:t>(): Lists all attributes and methods of an </a:t>
            </a:r>
            <a:r>
              <a:rPr dirty="0" smtClean="0"/>
              <a:t>object</a:t>
            </a:r>
            <a:endParaRPr lang="es-ES" dirty="0" smtClean="0"/>
          </a:p>
          <a:p>
            <a:r>
              <a:rPr dirty="0" err="1" smtClean="0"/>
              <a:t>getattr</a:t>
            </a:r>
            <a:r>
              <a:rPr dirty="0"/>
              <a:t>(): Retrieves attribute values dynamically</a:t>
            </a:r>
            <a:endParaRPr lang="es-ES" dirty="0"/>
          </a:p>
          <a:p>
            <a:r>
              <a:rPr lang="en-US" dirty="0" err="1" smtClean="0"/>
              <a:t>setattr</a:t>
            </a:r>
            <a:r>
              <a:rPr lang="en-US" dirty="0"/>
              <a:t>(): Sets an attribute dynamically</a:t>
            </a:r>
          </a:p>
          <a:p>
            <a:r>
              <a:rPr lang="en-US" dirty="0" err="1" smtClean="0"/>
              <a:t>hasattr</a:t>
            </a:r>
            <a:r>
              <a:rPr lang="en-US" dirty="0"/>
              <a:t>(): Checks if an attribute exists</a:t>
            </a:r>
          </a:p>
          <a:p>
            <a:r>
              <a:rPr lang="en-US" dirty="0" err="1" smtClean="0"/>
              <a:t>delattr</a:t>
            </a:r>
            <a:r>
              <a:rPr lang="en-US" dirty="0"/>
              <a:t>(): Deletes an </a:t>
            </a:r>
            <a:r>
              <a:rPr lang="en-US" dirty="0" smtClean="0"/>
              <a:t>attribute</a:t>
            </a:r>
          </a:p>
          <a:p>
            <a:r>
              <a:rPr lang="es-ES" dirty="0" err="1"/>
              <a:t>v</a:t>
            </a:r>
            <a:r>
              <a:rPr lang="es-ES" dirty="0" err="1" smtClean="0"/>
              <a:t>ars</a:t>
            </a:r>
            <a:r>
              <a:rPr lang="es-ES" dirty="0" smtClean="0"/>
              <a:t>(): shows variables of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endParaRPr lang="en-US" dirty="0"/>
          </a:p>
          <a:p>
            <a:r>
              <a:rPr lang="en-US" dirty="0" smtClean="0"/>
              <a:t>callable</a:t>
            </a:r>
            <a:r>
              <a:rPr lang="en-US" dirty="0"/>
              <a:t>(): Checks if an object is </a:t>
            </a:r>
            <a:r>
              <a:rPr lang="en-US" dirty="0" smtClean="0"/>
              <a:t>callable (is a function)</a:t>
            </a:r>
          </a:p>
          <a:p>
            <a:r>
              <a:rPr lang="es-ES" dirty="0" err="1"/>
              <a:t>globals</a:t>
            </a:r>
            <a:r>
              <a:rPr lang="es-ES" dirty="0"/>
              <a:t>(): </a:t>
            </a:r>
            <a:r>
              <a:rPr lang="en-US" dirty="0"/>
              <a:t>Returns the current global symbol </a:t>
            </a:r>
            <a:r>
              <a:rPr lang="en-US" dirty="0" smtClean="0"/>
              <a:t>table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692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</a:t>
            </a:r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4822" y="1080908"/>
            <a:ext cx="10788978" cy="513701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 smtClean="0"/>
              <a:t>Since python in not a typed language reflection can be used to check variables (parameters) types during runtime and avoid crushes</a:t>
            </a:r>
          </a:p>
          <a:p>
            <a:pPr marL="457200" lvl="1" indent="0">
              <a:buNone/>
            </a:pP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ype(5)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s-E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457200" lvl="1" indent="0">
              <a:buNone/>
            </a:pPr>
            <a:r>
              <a:rPr lang="es-E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s-E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E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r>
              <a:rPr lang="es-E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s-E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s-ES" sz="2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s-E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457200" lvl="1" indent="0">
              <a:buNone/>
            </a:pPr>
            <a:endParaRPr lang="en-US" sz="2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class Fraction:</a:t>
            </a:r>
          </a:p>
          <a:p>
            <a:pPr marL="457200" lvl="1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self,x,y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self.num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marL="457200" lvl="1" indent="0">
              <a:buNone/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self.den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marL="457200" lvl="1" indent="0">
              <a:buNone/>
            </a:pP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Fraction(2,4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</a:p>
          <a:p>
            <a:pPr marL="457200" lvl="1" indent="0">
              <a:buNone/>
            </a:pPr>
            <a:r>
              <a:rPr lang="es-ES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23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84" y="88458"/>
            <a:ext cx="10515600" cy="1325563"/>
          </a:xfrm>
        </p:spPr>
        <p:txBody>
          <a:bodyPr>
            <a:normAutofit/>
          </a:bodyPr>
          <a:lstStyle/>
          <a:p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r>
              <a:rPr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584" y="1414021"/>
            <a:ext cx="10656216" cy="4762942"/>
          </a:xfrm>
        </p:spPr>
        <p:txBody>
          <a:bodyPr>
            <a:normAutofit fontScale="70000" lnSpcReduction="20000"/>
          </a:bodyPr>
          <a:lstStyle/>
          <a:p>
            <a:r>
              <a:rPr lang="es-ES" sz="4200" b="1" dirty="0" err="1"/>
              <a:t>v</a:t>
            </a:r>
            <a:r>
              <a:rPr lang="es-ES" sz="4200" b="1" dirty="0" err="1"/>
              <a:t>ars</a:t>
            </a:r>
            <a:r>
              <a:rPr lang="es-ES" sz="4200" b="1" dirty="0"/>
              <a:t> can be </a:t>
            </a:r>
            <a:r>
              <a:rPr lang="es-ES" sz="4200" b="1" dirty="0" err="1"/>
              <a:t>applied</a:t>
            </a:r>
            <a:r>
              <a:rPr lang="es-ES" sz="4200" b="1" dirty="0"/>
              <a:t> </a:t>
            </a:r>
            <a:r>
              <a:rPr lang="es-ES" sz="4200" b="1" dirty="0" err="1"/>
              <a:t>only</a:t>
            </a:r>
            <a:r>
              <a:rPr lang="es-ES" sz="4200" b="1" dirty="0"/>
              <a:t> to </a:t>
            </a:r>
            <a:r>
              <a:rPr lang="es-ES" sz="4200" b="1" dirty="0" err="1"/>
              <a:t>object</a:t>
            </a:r>
            <a:r>
              <a:rPr lang="es-ES" sz="4200" b="1" dirty="0"/>
              <a:t>, and </a:t>
            </a:r>
            <a:r>
              <a:rPr lang="es-ES" sz="4200" b="1" dirty="0" err="1"/>
              <a:t>returns</a:t>
            </a:r>
            <a:r>
              <a:rPr lang="es-ES" sz="4200" b="1" dirty="0"/>
              <a:t> a </a:t>
            </a:r>
            <a:r>
              <a:rPr lang="es-ES" sz="4200" b="1" dirty="0" err="1"/>
              <a:t>dictionary</a:t>
            </a:r>
            <a:r>
              <a:rPr lang="es-ES" sz="4200" b="1" dirty="0"/>
              <a:t> </a:t>
            </a:r>
            <a:r>
              <a:rPr lang="es-ES" sz="4200" b="1" dirty="0" err="1"/>
              <a:t>with</a:t>
            </a:r>
            <a:r>
              <a:rPr lang="es-ES" sz="4200" b="1" dirty="0"/>
              <a:t> </a:t>
            </a:r>
            <a:r>
              <a:rPr lang="es-ES" sz="4200" b="1" dirty="0" err="1"/>
              <a:t>the</a:t>
            </a:r>
            <a:r>
              <a:rPr lang="es-ES" sz="4200" b="1" dirty="0"/>
              <a:t> </a:t>
            </a:r>
            <a:r>
              <a:rPr lang="es-ES" sz="4200" b="1" dirty="0" err="1"/>
              <a:t>names</a:t>
            </a:r>
            <a:r>
              <a:rPr lang="es-ES" sz="4200" b="1" dirty="0"/>
              <a:t> of </a:t>
            </a:r>
            <a:r>
              <a:rPr lang="es-ES" sz="4200" b="1" dirty="0" err="1"/>
              <a:t>the</a:t>
            </a:r>
            <a:r>
              <a:rPr lang="es-ES" sz="4200" b="1" dirty="0"/>
              <a:t> variables and </a:t>
            </a:r>
            <a:r>
              <a:rPr lang="es-ES" sz="4200" b="1" dirty="0" err="1"/>
              <a:t>their</a:t>
            </a:r>
            <a:r>
              <a:rPr lang="es-ES" sz="4200" b="1" dirty="0"/>
              <a:t> </a:t>
            </a:r>
            <a:r>
              <a:rPr lang="es-ES" sz="4200" b="1" dirty="0" err="1"/>
              <a:t>current</a:t>
            </a:r>
            <a:r>
              <a:rPr lang="es-ES" sz="4200" b="1" dirty="0"/>
              <a:t> </a:t>
            </a:r>
            <a:r>
              <a:rPr lang="es-ES" sz="4200" b="1" dirty="0" err="1"/>
              <a:t>values</a:t>
            </a:r>
            <a:endParaRPr sz="4200" b="1" dirty="0"/>
          </a:p>
          <a:p>
            <a:pPr indent="0">
              <a:lnSpc>
                <a:spcPct val="110000"/>
              </a:lnSpc>
              <a:buNone/>
            </a:pPr>
            <a:endParaRPr lang="es-E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3,4</a:t>
            </a:r>
            <a:r>
              <a:rPr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': 3, 'den': 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indent="0">
              <a:lnSpc>
                <a:spcPct val="110000"/>
              </a:lnSpc>
              <a:buNone/>
            </a:pPr>
            <a:r>
              <a:rPr lang="es-E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s-E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s-E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indent="0">
              <a:lnSpc>
                <a:spcPct val="110000"/>
              </a:lnSpc>
              <a:buNone/>
            </a:pPr>
            <a:r>
              <a:rPr lang="es-E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indent="0">
              <a:lnSpc>
                <a:spcPct val="110000"/>
              </a:lnSpc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a in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2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'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,a,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-&gt; ',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obj,a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indent="0">
              <a:lnSpc>
                <a:spcPct val="110000"/>
              </a:lnSpc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Attribute: 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-&gt; 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Attribute:  den  -&gt; 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42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2565"/>
          </a:xfrm>
        </p:spPr>
        <p:txBody>
          <a:bodyPr>
            <a:normAutofit/>
          </a:bodyPr>
          <a:lstStyle/>
          <a:p>
            <a:r>
              <a:rPr b="1" dirty="0" err="1" smtClean="0"/>
              <a:t>dir</a:t>
            </a:r>
            <a:r>
              <a:rPr b="1" dirty="0" smtClean="0"/>
              <a:t>() </a:t>
            </a:r>
            <a:r>
              <a:rPr b="1" dirty="0"/>
              <a:t>is used to list all attributes and methods of an object</a:t>
            </a:r>
            <a:r>
              <a:rPr b="1" dirty="0" smtClean="0"/>
              <a:t>.</a:t>
            </a:r>
            <a:r>
              <a:rPr lang="es-ES" b="1" dirty="0" smtClean="0"/>
              <a:t>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return</a:t>
            </a:r>
            <a:r>
              <a:rPr lang="es-ES" b="1" dirty="0" smtClean="0"/>
              <a:t> </a:t>
            </a:r>
            <a:r>
              <a:rPr lang="es-ES" b="1" dirty="0" err="1" smtClean="0"/>
              <a:t>value</a:t>
            </a:r>
            <a:r>
              <a:rPr lang="es-ES" b="1" dirty="0" smtClean="0"/>
              <a:t> </a:t>
            </a:r>
            <a:r>
              <a:rPr lang="es-ES" b="1" dirty="0" err="1" smtClean="0"/>
              <a:t>is</a:t>
            </a:r>
            <a:r>
              <a:rPr lang="es-ES" b="1" dirty="0" smtClean="0"/>
              <a:t> a </a:t>
            </a:r>
            <a:r>
              <a:rPr lang="es-ES" b="1" dirty="0" err="1" smtClean="0"/>
              <a:t>list</a:t>
            </a:r>
            <a:r>
              <a:rPr lang="es-ES" b="1" dirty="0" smtClean="0"/>
              <a:t> of </a:t>
            </a:r>
            <a:r>
              <a:rPr lang="es-ES" b="1" dirty="0" err="1" smtClean="0"/>
              <a:t>strings</a:t>
            </a:r>
            <a:r>
              <a:rPr lang="es-ES" b="1" dirty="0" smtClean="0"/>
              <a:t> </a:t>
            </a:r>
            <a:endParaRPr b="1" dirty="0"/>
          </a:p>
          <a:p>
            <a:pPr marL="457200" lvl="1" indent="0">
              <a:buNone/>
            </a:pPr>
            <a:endParaRPr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fr-FR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# List </a:t>
            </a:r>
            <a:r>
              <a:rPr lang="fr-FR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attributes of the class</a:t>
            </a:r>
          </a:p>
          <a:p>
            <a:pPr marL="457200" lvl="1" indent="0">
              <a:buNone/>
            </a:pPr>
            <a:r>
              <a:rPr lang="fr-FR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 </a:t>
            </a:r>
            <a:r>
              <a:rPr lang="fr-F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Fraction(3,4)</a:t>
            </a:r>
            <a:endParaRPr lang="fr-FR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print(dir(obj</a:t>
            </a:r>
            <a:r>
              <a:rPr lang="fr-FR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))  # List </a:t>
            </a:r>
            <a:r>
              <a:rPr lang="fr-FR" sz="2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attributes of the object</a:t>
            </a:r>
          </a:p>
          <a:p>
            <a:pPr>
              <a:lnSpc>
                <a:spcPct val="100000"/>
              </a:lnSpc>
            </a:pPr>
            <a:endParaRPr lang="en-US" b="1" dirty="0" smtClean="0"/>
          </a:p>
          <a:p>
            <a:pPr>
              <a:lnSpc>
                <a:spcPct val="100000"/>
              </a:lnSpc>
            </a:pPr>
            <a:r>
              <a:rPr lang="en-US" b="1" dirty="0" smtClean="0"/>
              <a:t>The difference is that the second one will include the variables.</a:t>
            </a:r>
            <a:endParaRPr lang="en-US" b="1" dirty="0"/>
          </a:p>
          <a:p>
            <a:pPr marL="0" indent="0">
              <a:buNone/>
            </a:pPr>
            <a:endParaRPr lang="fr-FR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s-ES" sz="2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897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getattr</a:t>
            </a:r>
            <a:r>
              <a:rPr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86707" cy="4351338"/>
          </a:xfrm>
        </p:spPr>
        <p:txBody>
          <a:bodyPr>
            <a:normAutofit/>
          </a:bodyPr>
          <a:lstStyle/>
          <a:p>
            <a:r>
              <a:rPr sz="3200" dirty="0" err="1" smtClean="0"/>
              <a:t>getattr</a:t>
            </a:r>
            <a:r>
              <a:rPr sz="3200" dirty="0" smtClean="0"/>
              <a:t>() </a:t>
            </a:r>
            <a:r>
              <a:rPr sz="3200" dirty="0"/>
              <a:t>is used to access an attribute of an object dynamically</a:t>
            </a:r>
            <a:r>
              <a:rPr sz="3200" dirty="0" smtClean="0"/>
              <a:t>.</a:t>
            </a:r>
            <a:endParaRPr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4,5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  <a:endParaRPr lang="es-E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endParaRPr lang="es-E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x in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(o):</a:t>
            </a:r>
          </a:p>
          <a:p>
            <a:pPr indent="0">
              <a:lnSpc>
                <a:spcPct val="110000"/>
              </a:lnSpc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,x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,"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 ",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o,x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616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getattr</a:t>
            </a:r>
            <a:r>
              <a:rPr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callables</a:t>
            </a:r>
            <a:endParaRPr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9256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s-ES" sz="3200" dirty="0" err="1"/>
              <a:t>With</a:t>
            </a:r>
            <a:r>
              <a:rPr lang="es-ES" sz="3200" dirty="0"/>
              <a:t> </a:t>
            </a:r>
            <a:r>
              <a:rPr sz="3200" dirty="0" err="1"/>
              <a:t>getattr</a:t>
            </a:r>
            <a:r>
              <a:rPr sz="3200" dirty="0"/>
              <a:t>() </a:t>
            </a:r>
            <a:r>
              <a:rPr lang="es-ES" sz="3200" dirty="0" err="1"/>
              <a:t>we</a:t>
            </a:r>
            <a:r>
              <a:rPr lang="es-ES" sz="3200" dirty="0"/>
              <a:t> can </a:t>
            </a:r>
            <a:r>
              <a:rPr lang="es-ES" sz="3200" dirty="0" err="1"/>
              <a:t>also</a:t>
            </a:r>
            <a:r>
              <a:rPr lang="es-ES" sz="3200" dirty="0"/>
              <a:t> </a:t>
            </a:r>
            <a:r>
              <a:rPr lang="es-ES" sz="3200" dirty="0" err="1"/>
              <a:t>retrieve</a:t>
            </a:r>
            <a:r>
              <a:rPr lang="es-ES" sz="3200" dirty="0"/>
              <a:t> </a:t>
            </a:r>
            <a:r>
              <a:rPr lang="es-ES" sz="3200" dirty="0" err="1"/>
              <a:t>functions</a:t>
            </a:r>
            <a:r>
              <a:rPr lang="es-ES" sz="3200" dirty="0"/>
              <a:t>, </a:t>
            </a:r>
            <a:r>
              <a:rPr lang="es-ES" sz="3200" dirty="0" err="1"/>
              <a:t>from</a:t>
            </a:r>
            <a:r>
              <a:rPr lang="es-ES" sz="3200" dirty="0"/>
              <a:t> </a:t>
            </a:r>
            <a:r>
              <a:rPr lang="es-ES" sz="3200" dirty="0" err="1"/>
              <a:t>objects</a:t>
            </a:r>
            <a:r>
              <a:rPr lang="es-ES" sz="3200" dirty="0"/>
              <a:t> </a:t>
            </a:r>
            <a:r>
              <a:rPr lang="es-ES" sz="3200" dirty="0" err="1"/>
              <a:t>or</a:t>
            </a:r>
            <a:r>
              <a:rPr lang="es-ES" sz="3200" dirty="0"/>
              <a:t> </a:t>
            </a:r>
            <a:r>
              <a:rPr lang="es-ES" sz="3200" dirty="0" err="1"/>
              <a:t>classes</a:t>
            </a:r>
            <a:r>
              <a:rPr sz="3200" dirty="0"/>
              <a:t>.</a:t>
            </a:r>
            <a:endParaRPr sz="3200" dirty="0"/>
          </a:p>
          <a:p>
            <a:pPr indent="0">
              <a:lnSpc>
                <a:spcPct val="110000"/>
              </a:lnSpc>
              <a:buNone/>
            </a:pPr>
            <a:endParaRPr lang="es-E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4,5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(1,1)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  <a:endParaRPr lang="es-E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f(y).show() #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calls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endParaRPr lang="es-E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#sum(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self,x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0">
              <a:lnSpc>
                <a:spcPct val="110000"/>
              </a:lnSpc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,y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12146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Calling</a:t>
            </a:r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endParaRPr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13933"/>
            <a:ext cx="11049000" cy="4737630"/>
          </a:xfrm>
        </p:spPr>
        <p:txBody>
          <a:bodyPr>
            <a:noAutofit/>
          </a:bodyPr>
          <a:lstStyle/>
          <a:p>
            <a:pPr indent="0">
              <a:lnSpc>
                <a:spcPct val="110000"/>
              </a:lnSpc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Example:</a:t>
            </a:r>
          </a:p>
          <a:p>
            <a:pPr indent="0">
              <a:lnSpc>
                <a:spcPct val="11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some_method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(self, a, 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indent="0">
              <a:lnSpc>
                <a:spcPct val="11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+ b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Example()</a:t>
            </a:r>
          </a:p>
          <a:p>
            <a:pPr indent="0">
              <a:lnSpc>
                <a:spcPct val="11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some_method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indent="0">
              <a:lnSpc>
                <a:spcPct val="11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hasattr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indent="0">
              <a:lnSpc>
                <a:spcPct val="11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method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0">
              <a:lnSpc>
                <a:spcPct val="11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(10, 20,30)</a:t>
            </a:r>
          </a:p>
          <a:p>
            <a:pPr indent="0">
              <a:lnSpc>
                <a:spcPct val="11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method(*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0">
              <a:lnSpc>
                <a:spcPct val="11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print(result)  # Output: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5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0983" y="36412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s-CL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Kinds of tasks specific to Reflection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048" y="1106336"/>
            <a:ext cx="10691236" cy="51469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s-CL" b="1" i="1" dirty="0"/>
              <a:t>Inspection</a:t>
            </a:r>
            <a:r>
              <a:rPr lang="en-US" altLang="es-CL" i="1" dirty="0"/>
              <a:t>: analyzing objects and types to gather information about their definition and behavior</a:t>
            </a:r>
            <a:r>
              <a:rPr lang="en-US" altLang="es-CL" dirty="0"/>
              <a:t>.</a:t>
            </a:r>
          </a:p>
          <a:p>
            <a:pPr lvl="1" eaLnBrk="1" hangingPunct="1"/>
            <a:r>
              <a:rPr lang="en-US" altLang="es-CL" dirty="0"/>
              <a:t>Find the run-time type information of an object</a:t>
            </a:r>
          </a:p>
          <a:p>
            <a:pPr lvl="1" eaLnBrk="1" hangingPunct="1"/>
            <a:r>
              <a:rPr lang="en-US" altLang="es-CL" dirty="0"/>
              <a:t>Find information about a type (</a:t>
            </a:r>
            <a:r>
              <a:rPr lang="en-US" altLang="es-CL" dirty="0" err="1"/>
              <a:t>supertypes</a:t>
            </a:r>
            <a:r>
              <a:rPr lang="en-US" altLang="es-CL" dirty="0"/>
              <a:t>, interfaces, members) </a:t>
            </a:r>
          </a:p>
          <a:p>
            <a:pPr lvl="2" eaLnBrk="1" hangingPunct="1"/>
            <a:r>
              <a:rPr lang="en-US" altLang="es-CL" dirty="0"/>
              <a:t>Dynamic type discovery</a:t>
            </a:r>
          </a:p>
          <a:p>
            <a:pPr eaLnBrk="1" hangingPunct="1"/>
            <a:r>
              <a:rPr lang="en-US" altLang="es-CL" b="1" i="1" dirty="0"/>
              <a:t>Manipulation</a:t>
            </a:r>
            <a:r>
              <a:rPr lang="en-US" altLang="es-CL" i="1" dirty="0"/>
              <a:t>:  uses the information gained through inspection to change the  structure/behavior:</a:t>
            </a:r>
          </a:p>
          <a:p>
            <a:pPr lvl="1" eaLnBrk="1" hangingPunct="1"/>
            <a:r>
              <a:rPr lang="en-US" altLang="es-CL" dirty="0"/>
              <a:t>create new instances of new types discovered at runtime </a:t>
            </a:r>
          </a:p>
          <a:p>
            <a:pPr lvl="1" eaLnBrk="1" hangingPunct="1"/>
            <a:r>
              <a:rPr lang="en-US" altLang="es-CL" dirty="0"/>
              <a:t>dynamically invoke discovered methods </a:t>
            </a:r>
          </a:p>
          <a:p>
            <a:pPr lvl="2" eaLnBrk="1" hangingPunct="1"/>
            <a:r>
              <a:rPr lang="en-US" altLang="es-CL" dirty="0"/>
              <a:t>Late binding: the types and methods used by a program are not known at compile-time  </a:t>
            </a:r>
          </a:p>
          <a:p>
            <a:pPr lvl="1" eaLnBrk="1" hangingPunct="1"/>
            <a:r>
              <a:rPr lang="en-US" altLang="es-CL" dirty="0"/>
              <a:t>The most one could imagine to do in a reflective language:  restructure types and objects on the fly</a:t>
            </a:r>
            <a:r>
              <a:rPr lang="en-US" altLang="es-CL" sz="18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420010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getattr</a:t>
            </a:r>
            <a:r>
              <a:rPr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instantiating</a:t>
            </a:r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sz="3000" dirty="0" err="1"/>
              <a:t>we</a:t>
            </a:r>
            <a:r>
              <a:rPr lang="es-ES" sz="3000" dirty="0"/>
              <a:t> can </a:t>
            </a:r>
            <a:r>
              <a:rPr lang="es-ES" sz="3000" dirty="0" err="1"/>
              <a:t>also</a:t>
            </a:r>
            <a:r>
              <a:rPr lang="es-ES" sz="3000" dirty="0"/>
              <a:t> </a:t>
            </a:r>
            <a:r>
              <a:rPr lang="es-ES" sz="3000" dirty="0" err="1"/>
              <a:t>get</a:t>
            </a:r>
            <a:r>
              <a:rPr lang="es-ES" sz="3000" dirty="0"/>
              <a:t> </a:t>
            </a:r>
            <a:r>
              <a:rPr lang="es-ES" sz="3000" dirty="0" err="1"/>
              <a:t>instantiate</a:t>
            </a:r>
            <a:r>
              <a:rPr lang="es-ES" sz="3000" dirty="0"/>
              <a:t> </a:t>
            </a:r>
            <a:r>
              <a:rPr lang="es-ES" sz="3000" dirty="0" err="1"/>
              <a:t>objects</a:t>
            </a:r>
            <a:r>
              <a:rPr lang="es-ES" sz="3000" dirty="0"/>
              <a:t> </a:t>
            </a:r>
            <a:r>
              <a:rPr lang="es-ES" sz="3000" dirty="0" err="1"/>
              <a:t>with</a:t>
            </a:r>
            <a:r>
              <a:rPr lang="es-ES" sz="3000" dirty="0"/>
              <a:t> </a:t>
            </a:r>
            <a:r>
              <a:rPr lang="es-ES" sz="3000" dirty="0" err="1" smtClean="0"/>
              <a:t>getattr</a:t>
            </a:r>
            <a:r>
              <a:rPr lang="es-ES" sz="3000" dirty="0" smtClean="0"/>
              <a:t> </a:t>
            </a:r>
            <a:r>
              <a:rPr lang="es-ES" sz="3000" dirty="0" err="1" smtClean="0"/>
              <a:t>obtaining</a:t>
            </a:r>
            <a:r>
              <a:rPr lang="es-ES" sz="3000" dirty="0" smtClean="0"/>
              <a:t> </a:t>
            </a:r>
            <a:r>
              <a:rPr lang="es-ES" sz="3000" dirty="0" err="1" smtClean="0"/>
              <a:t>the</a:t>
            </a:r>
            <a:r>
              <a:rPr lang="es-ES" sz="3000" dirty="0" smtClean="0"/>
              <a:t> constructor </a:t>
            </a:r>
            <a:endParaRPr sz="3000" dirty="0"/>
          </a:p>
          <a:p>
            <a:pPr indent="0">
              <a:lnSpc>
                <a:spcPct val="110000"/>
              </a:lnSpc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"Fraction" </a:t>
            </a:r>
          </a:p>
          <a:p>
            <a:pPr indent="0">
              <a:lnSpc>
                <a:spcPct val="11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Dynamically get the class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 (constructor)</a:t>
            </a:r>
          </a:p>
          <a:p>
            <a:pPr indent="0">
              <a:lnSpc>
                <a:spcPct val="11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module and instantiate it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ClassRef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(Fraction,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ClassRef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(1, 2) </a:t>
            </a:r>
          </a:p>
          <a:p>
            <a:pPr indent="0">
              <a:lnSpc>
                <a:spcPct val="110000"/>
              </a:lnSpc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"1/2"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623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</a:t>
            </a:r>
            <a:r>
              <a:rPr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setattr</a:t>
            </a:r>
            <a:r>
              <a:rPr dirty="0" smtClean="0"/>
              <a:t>() </a:t>
            </a:r>
            <a:r>
              <a:rPr dirty="0"/>
              <a:t>is used to modify or add an attribute of an object dynamically.</a:t>
            </a:r>
          </a:p>
          <a:p>
            <a:endParaRPr dirty="0"/>
          </a:p>
          <a:p>
            <a:pPr indent="0">
              <a:lnSpc>
                <a:spcPct val="110000"/>
              </a:lnSpc>
              <a:buNone/>
            </a:pPr>
            <a:r>
              <a:rPr sz="2900" dirty="0"/>
              <a:t>Example</a:t>
            </a:r>
            <a:r>
              <a:rPr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2</a:t>
            </a:r>
            <a:r>
              <a:rPr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0">
              <a:lnSpc>
                <a:spcPct val="110000"/>
              </a:lnSpc>
              <a:buNone/>
            </a:pPr>
            <a:r>
              <a:rPr sz="29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obj.value</a:t>
            </a:r>
            <a:r>
              <a:rPr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indent="0">
              <a:lnSpc>
                <a:spcPct val="110000"/>
              </a:lnSpc>
              <a:buNone/>
            </a:pPr>
            <a:endParaRPr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35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has</a:t>
            </a:r>
            <a:r>
              <a:rPr dirty="0" err="1" smtClean="0"/>
              <a:t>attr</a:t>
            </a:r>
            <a:r>
              <a:rPr dirty="0" smtClean="0"/>
              <a:t>() </a:t>
            </a:r>
            <a:r>
              <a:rPr dirty="0"/>
              <a:t>is used to </a:t>
            </a:r>
            <a:r>
              <a:rPr lang="es-ES" dirty="0" smtClean="0"/>
              <a:t>to </a:t>
            </a:r>
            <a:r>
              <a:rPr lang="es-ES" dirty="0" err="1" smtClean="0"/>
              <a:t>ask</a:t>
            </a:r>
            <a:r>
              <a:rPr lang="es-ES" dirty="0" smtClean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a </a:t>
            </a:r>
            <a:r>
              <a:rPr lang="es-ES" dirty="0" err="1" smtClean="0"/>
              <a:t>certain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 has </a:t>
            </a:r>
            <a:r>
              <a:rPr dirty="0" smtClean="0"/>
              <a:t>an attribute</a:t>
            </a:r>
            <a:r>
              <a:rPr lang="es-ES" dirty="0" smtClean="0"/>
              <a:t>. </a:t>
            </a:r>
            <a:r>
              <a:rPr lang="es-ES" dirty="0" err="1" smtClean="0"/>
              <a:t>Often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checking</a:t>
            </a:r>
            <a:r>
              <a:rPr lang="es-ES" dirty="0" smtClean="0"/>
              <a:t> </a:t>
            </a:r>
            <a:r>
              <a:rPr lang="es-ES" dirty="0" err="1" smtClean="0"/>
              <a:t>before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attribute</a:t>
            </a:r>
            <a:endParaRPr dirty="0"/>
          </a:p>
          <a:p>
            <a:pPr indent="0">
              <a:lnSpc>
                <a:spcPct val="110000"/>
              </a:lnSpc>
              <a:buNone/>
            </a:pPr>
            <a:r>
              <a:rPr sz="2900" dirty="0"/>
              <a:t>Example</a:t>
            </a:r>
            <a:r>
              <a:rPr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s-ES" sz="2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endParaRPr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2,3</a:t>
            </a:r>
            <a:r>
              <a:rPr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lang="es-E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s-E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es-E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#True</a:t>
            </a:r>
          </a:p>
          <a:p>
            <a:pPr indent="0">
              <a:lnSpc>
                <a:spcPct val="110000"/>
              </a:lnSpc>
              <a:buNone/>
            </a:pPr>
            <a:r>
              <a:rPr lang="es-E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hasattr</a:t>
            </a:r>
            <a:r>
              <a:rPr lang="es-E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lang="es-E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#False</a:t>
            </a:r>
            <a:endParaRPr lang="es-E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r>
              <a:rPr lang="es-E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hasattr</a:t>
            </a:r>
            <a:r>
              <a:rPr lang="es-E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s-E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s-E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s-E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r>
              <a:rPr lang="es-E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#True</a:t>
            </a:r>
            <a:endParaRPr lang="es-E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endParaRPr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0000"/>
              </a:lnSpc>
              <a:buNone/>
            </a:pPr>
            <a:endParaRPr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65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globals</a:t>
            </a:r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4822" y="1080908"/>
            <a:ext cx="10788978" cy="513701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Python's </a:t>
            </a:r>
            <a:r>
              <a:rPr lang="en-US" b="1" dirty="0" err="1"/>
              <a:t>globals</a:t>
            </a:r>
            <a:r>
              <a:rPr lang="en-US" b="1" dirty="0"/>
              <a:t>() function returns a dictionary of all global variables, including classes and functions. </a:t>
            </a:r>
            <a:endParaRPr lang="en-US" b="1" dirty="0" smtClean="0"/>
          </a:p>
          <a:p>
            <a:pPr lvl="0"/>
            <a:r>
              <a:rPr lang="en-US" b="1" dirty="0" smtClean="0"/>
              <a:t>This </a:t>
            </a:r>
            <a:r>
              <a:rPr lang="en-US" b="1" dirty="0"/>
              <a:t>can be used for dynamic object creation and method </a:t>
            </a:r>
            <a:r>
              <a:rPr lang="en-US" b="1" dirty="0" smtClean="0"/>
              <a:t>invocation.</a:t>
            </a:r>
          </a:p>
          <a:p>
            <a:pPr lvl="0"/>
            <a:r>
              <a:rPr lang="en-US" b="1" dirty="0" smtClean="0"/>
              <a:t>It is also useful for checking the existence of a class, global variable, defined method etc. </a:t>
            </a:r>
            <a:endParaRPr lang="es-E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"Fraction"</a:t>
            </a:r>
          </a:p>
          <a:p>
            <a:pPr marL="0" lvl="0" indent="0">
              <a:buNone/>
            </a:pPr>
            <a:r>
              <a:rPr lang="en-US" sz="18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800" b="1" dirty="0" err="1">
                <a:solidFill>
                  <a:srgbClr val="9F2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1800" b="1" dirty="0">
                <a:solidFill>
                  <a:srgbClr val="9F2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 err="1">
                <a:solidFill>
                  <a:srgbClr val="9F2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1800" b="1" dirty="0">
                <a:solidFill>
                  <a:srgbClr val="9F2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]() </a:t>
            </a:r>
            <a:r>
              <a:rPr lang="en-US" sz="1800" b="1" dirty="0">
                <a:solidFill>
                  <a:srgbClr val="9F2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</a:p>
          <a:p>
            <a:pPr marL="0" lvl="0" indent="0">
              <a:buNone/>
            </a:pPr>
            <a:r>
              <a:rPr lang="en-US" sz="18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Fraction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(2,4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obj_name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‘x’</a:t>
            </a:r>
          </a:p>
          <a:p>
            <a:pPr marL="0" lv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obj_name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lv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()[</a:t>
            </a: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objname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].show()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663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0074" y="92075"/>
            <a:ext cx="11341925" cy="1325563"/>
          </a:xfrm>
        </p:spPr>
        <p:txBody>
          <a:bodyPr/>
          <a:lstStyle/>
          <a:p>
            <a:r>
              <a:rPr lang="es-E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s-E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eneral </a:t>
            </a:r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E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invocation</a:t>
            </a:r>
            <a:r>
              <a:rPr lang="es-E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288" y="1275398"/>
            <a:ext cx="11851573" cy="558260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dynamic_class_invocation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method_name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param_value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any):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if the class exists in the global namespace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9F2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1800" b="1" dirty="0">
                <a:solidFill>
                  <a:srgbClr val="9F2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9F2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sz="1800" b="1" dirty="0">
                <a:solidFill>
                  <a:srgbClr val="9F2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class by name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Instantiate the </a:t>
            </a:r>
            <a:r>
              <a:rPr 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using constructor without parameters</a:t>
            </a:r>
            <a:endParaRPr lang="en-US" sz="1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Check if the method exists in the class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9F2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hasattr</a:t>
            </a:r>
            <a:r>
              <a:rPr lang="en-US" sz="1800" b="1" dirty="0">
                <a:solidFill>
                  <a:srgbClr val="9F2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method_name</a:t>
            </a:r>
            <a:r>
              <a:rPr lang="en-US" sz="1800" b="1" dirty="0">
                <a:solidFill>
                  <a:srgbClr val="9F2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 = </a:t>
            </a:r>
            <a:r>
              <a:rPr lang="en-US" sz="1800" b="1" dirty="0" err="1">
                <a:solidFill>
                  <a:srgbClr val="9F2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getattr</a:t>
            </a:r>
            <a:r>
              <a:rPr lang="en-US" sz="1800" b="1" dirty="0">
                <a:solidFill>
                  <a:srgbClr val="9F2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method_name</a:t>
            </a:r>
            <a:r>
              <a:rPr lang="en-US" sz="1800" b="1" dirty="0">
                <a:solidFill>
                  <a:srgbClr val="9F2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method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F2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callable(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1800" b="1" dirty="0">
                <a:solidFill>
                  <a:srgbClr val="9F2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method(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param_value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Invoke the method with </a:t>
            </a:r>
            <a:r>
              <a:rPr lang="en-US" sz="1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f"Error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method_name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is </a:t>
            </a:r>
            <a:r>
              <a:rPr lang="en-US" sz="1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callable method."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f"Error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Method {</a:t>
            </a:r>
            <a:r>
              <a:rPr 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method_name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not found in class {</a:t>
            </a:r>
            <a:r>
              <a:rPr 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}."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f"Error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Class {</a:t>
            </a:r>
            <a:r>
              <a:rPr 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not found."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86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3" y="14700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/>
              <a:t>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 Classes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Sample: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greet(self, name):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{name}!"</a:t>
            </a:r>
          </a:p>
          <a:p>
            <a:pPr marL="0" indent="0">
              <a:buNone/>
            </a:pP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double(self, number):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number * 2</a:t>
            </a:r>
          </a:p>
          <a:p>
            <a:pPr marL="0" indent="0">
              <a:buNone/>
            </a:pPr>
            <a:endParaRPr lang="en-US" sz="2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Example Usage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dynamic_class_invocation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("Sample", "greet", "Alice"))  # Output: Hello, Alice!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dynamic_class_invocation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("Sample", "double", 10))  # Output: 20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14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inspect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</a:t>
            </a:r>
            <a:r>
              <a:rPr dirty="0" smtClean="0"/>
              <a:t>inspect </a:t>
            </a:r>
            <a:r>
              <a:rPr dirty="0"/>
              <a:t>module offers advanced reflection capabilities:</a:t>
            </a:r>
          </a:p>
          <a:p>
            <a:endParaRPr dirty="0"/>
          </a:p>
          <a:p>
            <a:r>
              <a:rPr dirty="0" err="1" smtClean="0"/>
              <a:t>getmembers</a:t>
            </a:r>
            <a:r>
              <a:rPr dirty="0" smtClean="0"/>
              <a:t>(): </a:t>
            </a:r>
            <a:r>
              <a:rPr dirty="0"/>
              <a:t>Lists all members of an object</a:t>
            </a:r>
          </a:p>
          <a:p>
            <a:r>
              <a:rPr dirty="0" err="1" smtClean="0"/>
              <a:t>isfunction</a:t>
            </a:r>
            <a:r>
              <a:rPr dirty="0" smtClean="0"/>
              <a:t>(): </a:t>
            </a:r>
            <a:r>
              <a:rPr dirty="0"/>
              <a:t>Checks if an object is a function</a:t>
            </a:r>
          </a:p>
          <a:p>
            <a:r>
              <a:rPr dirty="0" err="1" smtClean="0"/>
              <a:t>ismethod</a:t>
            </a:r>
            <a:r>
              <a:rPr dirty="0" smtClean="0"/>
              <a:t>(): </a:t>
            </a:r>
            <a:r>
              <a:rPr dirty="0"/>
              <a:t>Checks if an object is a method</a:t>
            </a:r>
          </a:p>
          <a:p>
            <a:r>
              <a:rPr dirty="0" err="1" smtClean="0"/>
              <a:t>isclass</a:t>
            </a:r>
            <a:r>
              <a:rPr dirty="0" smtClean="0"/>
              <a:t>(): </a:t>
            </a:r>
            <a:r>
              <a:rPr dirty="0"/>
              <a:t>Checks if an object is a class</a:t>
            </a:r>
          </a:p>
        </p:txBody>
      </p:sp>
    </p:spTree>
    <p:extLst>
      <p:ext uri="{BB962C8B-B14F-4D97-AF65-F5344CB8AC3E}">
        <p14:creationId xmlns:p14="http://schemas.microsoft.com/office/powerpoint/2010/main" val="369732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 Using inspect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buNone/>
            </a:pPr>
            <a:r>
              <a:rPr sz="29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mport inspect</a:t>
            </a:r>
          </a:p>
          <a:p>
            <a:pPr indent="0">
              <a:lnSpc>
                <a:spcPct val="110000"/>
              </a:lnSpc>
              <a:buNone/>
            </a:pPr>
            <a:r>
              <a:rPr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inspect.getmembers</a:t>
            </a:r>
            <a:r>
              <a:rPr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(Sample</a:t>
            </a:r>
            <a:r>
              <a:rPr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))  # Get all members</a:t>
            </a:r>
          </a:p>
          <a:p>
            <a:pPr indent="0">
              <a:lnSpc>
                <a:spcPct val="110000"/>
              </a:lnSpc>
              <a:buNone/>
            </a:pPr>
            <a:r>
              <a:rPr sz="29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inspect.isclass</a:t>
            </a:r>
            <a:r>
              <a:rPr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(Sample))    # Check if it's a </a:t>
            </a:r>
            <a:r>
              <a:rPr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648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Real-World Applications of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Frameworks (e.g., Django ORM, Flask routing)</a:t>
            </a:r>
          </a:p>
          <a:p>
            <a:r>
              <a:t>- Automated testing (e.g., pytest, unittest)</a:t>
            </a:r>
          </a:p>
          <a:p>
            <a:r>
              <a:t>- Debugging tools</a:t>
            </a:r>
          </a:p>
          <a:p>
            <a:r>
              <a:t>- Dynamic class generation</a:t>
            </a:r>
          </a:p>
          <a:p>
            <a:endParaRPr/>
          </a:p>
          <a:p>
            <a:r>
              <a:t>Reflection powers many Python libraries and tools.</a:t>
            </a:r>
          </a:p>
        </p:txBody>
      </p:sp>
    </p:spTree>
    <p:extLst>
      <p:ext uri="{BB962C8B-B14F-4D97-AF65-F5344CB8AC3E}">
        <p14:creationId xmlns:p14="http://schemas.microsoft.com/office/powerpoint/2010/main" val="5879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5700" y="3905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s-CL" dirty="0" smtClean="0"/>
              <a:t>Reflection in Java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es-CL" sz="2400" dirty="0"/>
              <a:t>Reflective capabilities need special support in language and compiler !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es-CL" sz="2000" dirty="0"/>
              <a:t>In Java: </a:t>
            </a:r>
            <a:r>
              <a:rPr lang="en-US" altLang="es-CL" sz="2000" dirty="0" err="1" smtClean="0"/>
              <a:t>java.lang.reflection</a:t>
            </a:r>
            <a:endParaRPr lang="en-US" altLang="es-CL" sz="2000" dirty="0" smtClean="0"/>
          </a:p>
          <a:p>
            <a:pPr>
              <a:lnSpc>
                <a:spcPct val="105000"/>
              </a:lnSpc>
            </a:pPr>
            <a:r>
              <a:rPr lang="es-ES" altLang="es-CL" sz="2400" dirty="0" smtClean="0"/>
              <a:t>Java has a </a:t>
            </a:r>
            <a:r>
              <a:rPr lang="es-ES" altLang="es-CL" sz="2400" dirty="0" err="1" smtClean="0"/>
              <a:t>rich</a:t>
            </a:r>
            <a:r>
              <a:rPr lang="es-ES" altLang="es-CL" sz="2400" dirty="0" smtClean="0"/>
              <a:t> set of </a:t>
            </a:r>
            <a:r>
              <a:rPr lang="es-ES" altLang="es-CL" sz="2400" dirty="0" err="1" smtClean="0"/>
              <a:t>resources</a:t>
            </a:r>
            <a:r>
              <a:rPr lang="es-ES" altLang="es-CL" sz="2400" dirty="0" smtClean="0"/>
              <a:t> to do </a:t>
            </a:r>
            <a:r>
              <a:rPr lang="es-ES" altLang="es-CL" sz="2400" dirty="0" err="1" smtClean="0"/>
              <a:t>reflection</a:t>
            </a:r>
            <a:endParaRPr lang="es-ES" altLang="es-CL" sz="2400" dirty="0" smtClean="0"/>
          </a:p>
          <a:p>
            <a:pPr>
              <a:lnSpc>
                <a:spcPct val="105000"/>
              </a:lnSpc>
            </a:pPr>
            <a:r>
              <a:rPr lang="es-ES" altLang="es-CL" sz="2400" dirty="0" err="1" smtClean="0"/>
              <a:t>It</a:t>
            </a:r>
            <a:r>
              <a:rPr lang="es-ES" altLang="es-CL" sz="2400" dirty="0" smtClean="0"/>
              <a:t> comes </a:t>
            </a:r>
            <a:r>
              <a:rPr lang="es-ES" altLang="es-CL" sz="2400" dirty="0" err="1" smtClean="0"/>
              <a:t>with</a:t>
            </a:r>
            <a:r>
              <a:rPr lang="es-ES" altLang="es-CL" sz="2400" dirty="0" smtClean="0"/>
              <a:t> </a:t>
            </a:r>
            <a:r>
              <a:rPr lang="es-ES" altLang="es-CL" sz="2400" dirty="0" err="1" smtClean="0"/>
              <a:t>the</a:t>
            </a:r>
            <a:r>
              <a:rPr lang="es-ES" altLang="es-CL" sz="2400" dirty="0" smtClean="0"/>
              <a:t> </a:t>
            </a:r>
            <a:r>
              <a:rPr lang="es-ES" altLang="es-CL" sz="2400" dirty="0" err="1" smtClean="0"/>
              <a:t>known</a:t>
            </a:r>
            <a:r>
              <a:rPr lang="es-ES" altLang="es-CL" sz="2400" dirty="0" smtClean="0"/>
              <a:t> </a:t>
            </a:r>
            <a:r>
              <a:rPr lang="es-ES" altLang="es-CL" sz="2400" dirty="0" err="1" smtClean="0"/>
              <a:t>drawback</a:t>
            </a:r>
            <a:r>
              <a:rPr lang="es-ES" altLang="es-CL" sz="2400" dirty="0" smtClean="0"/>
              <a:t> </a:t>
            </a:r>
            <a:r>
              <a:rPr lang="es-ES" altLang="es-CL" sz="2400" dirty="0" err="1" smtClean="0"/>
              <a:t>that</a:t>
            </a:r>
            <a:r>
              <a:rPr lang="es-ES" altLang="es-CL" sz="2400" dirty="0" smtClean="0"/>
              <a:t> </a:t>
            </a:r>
            <a:r>
              <a:rPr lang="es-ES" altLang="es-CL" sz="2400" dirty="0" err="1" smtClean="0"/>
              <a:t>it</a:t>
            </a:r>
            <a:r>
              <a:rPr lang="es-ES" altLang="es-CL" sz="2400" dirty="0" smtClean="0"/>
              <a:t> </a:t>
            </a:r>
            <a:r>
              <a:rPr lang="es-ES" altLang="es-CL" sz="2400" dirty="0" err="1" smtClean="0"/>
              <a:t>requires</a:t>
            </a:r>
            <a:r>
              <a:rPr lang="es-ES" altLang="es-CL" sz="2400" dirty="0" smtClean="0"/>
              <a:t> to </a:t>
            </a:r>
            <a:r>
              <a:rPr lang="es-ES" altLang="es-CL" sz="2400" dirty="0" err="1" smtClean="0"/>
              <a:t>write</a:t>
            </a:r>
            <a:r>
              <a:rPr lang="es-ES" altLang="es-CL" sz="2400" dirty="0" smtClean="0"/>
              <a:t> more </a:t>
            </a:r>
            <a:r>
              <a:rPr lang="es-ES" altLang="es-CL" sz="2400" dirty="0" err="1" smtClean="0"/>
              <a:t>code</a:t>
            </a:r>
            <a:r>
              <a:rPr lang="es-ES" altLang="es-CL" sz="2400" dirty="0" smtClean="0"/>
              <a:t> tan </a:t>
            </a:r>
            <a:r>
              <a:rPr lang="es-ES" altLang="es-CL" sz="2400" dirty="0" err="1" smtClean="0"/>
              <a:t>for</a:t>
            </a:r>
            <a:r>
              <a:rPr lang="es-ES" altLang="es-CL" sz="2400" dirty="0" smtClean="0"/>
              <a:t> </a:t>
            </a:r>
            <a:r>
              <a:rPr lang="es-ES" altLang="es-CL" sz="2400" dirty="0" err="1" smtClean="0"/>
              <a:t>example</a:t>
            </a:r>
            <a:r>
              <a:rPr lang="es-ES" altLang="es-CL" sz="2400" dirty="0" smtClean="0"/>
              <a:t> in Python</a:t>
            </a:r>
            <a:endParaRPr lang="en-US" altLang="es-CL" sz="2400" dirty="0"/>
          </a:p>
        </p:txBody>
      </p:sp>
    </p:spTree>
    <p:extLst>
      <p:ext uri="{BB962C8B-B14F-4D97-AF65-F5344CB8AC3E}">
        <p14:creationId xmlns:p14="http://schemas.microsoft.com/office/powerpoint/2010/main" val="42264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9"/>
          <p:cNvSpPr>
            <a:spLocks noChangeArrowheads="1"/>
          </p:cNvSpPr>
          <p:nvPr/>
        </p:nvSpPr>
        <p:spPr bwMode="auto">
          <a:xfrm>
            <a:off x="6781800" y="3505200"/>
            <a:ext cx="28956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CL" altLang="es-CL" sz="18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CL" sz="4000"/>
              <a:t>The Reflection Logical Hierarchy in Java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791200" y="23622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CL" sz="2400"/>
              <a:t>Class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010400" y="38100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CL" sz="2400"/>
              <a:t>Field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010400" y="46482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CL" sz="2400"/>
              <a:t>Method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7010400" y="54102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CL" sz="2400"/>
              <a:t>Constructor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324600" y="2895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6324600" y="4038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Rectangle 12"/>
          <p:cNvSpPr>
            <a:spLocks noChangeArrowheads="1"/>
          </p:cNvSpPr>
          <p:nvPr/>
        </p:nvSpPr>
        <p:spPr bwMode="auto">
          <a:xfrm>
            <a:off x="1905000" y="236220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CL" sz="2400"/>
              <a:t>Object</a:t>
            </a:r>
          </a:p>
        </p:txBody>
      </p:sp>
      <p:sp>
        <p:nvSpPr>
          <p:cNvPr id="9227" name="Line 13"/>
          <p:cNvSpPr>
            <a:spLocks noChangeShapeType="1"/>
          </p:cNvSpPr>
          <p:nvPr/>
        </p:nvSpPr>
        <p:spPr bwMode="auto">
          <a:xfrm>
            <a:off x="6324600" y="4876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14"/>
          <p:cNvSpPr>
            <a:spLocks noChangeShapeType="1"/>
          </p:cNvSpPr>
          <p:nvPr/>
        </p:nvSpPr>
        <p:spPr bwMode="auto">
          <a:xfrm>
            <a:off x="6324600" y="5715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5"/>
          <p:cNvSpPr>
            <a:spLocks noChangeShapeType="1"/>
          </p:cNvSpPr>
          <p:nvPr/>
        </p:nvSpPr>
        <p:spPr bwMode="auto">
          <a:xfrm>
            <a:off x="4343400" y="2590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AutoShape 17"/>
          <p:cNvSpPr>
            <a:spLocks noChangeArrowheads="1"/>
          </p:cNvSpPr>
          <p:nvPr/>
        </p:nvSpPr>
        <p:spPr bwMode="auto">
          <a:xfrm rot="10800000">
            <a:off x="2362200" y="3352800"/>
            <a:ext cx="1676400" cy="1981200"/>
          </a:xfrm>
          <a:prstGeom prst="foldedCorner">
            <a:avLst>
              <a:gd name="adj" fmla="val 12500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s-CL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CL" sz="2400"/>
              <a:t>compiled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CL" sz="2400"/>
              <a:t>class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CL" sz="2400"/>
              <a:t>file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s-CL" sz="2400"/>
          </a:p>
        </p:txBody>
      </p:sp>
      <p:sp>
        <p:nvSpPr>
          <p:cNvPr id="9231" name="Line 18"/>
          <p:cNvSpPr>
            <a:spLocks noChangeShapeType="1"/>
          </p:cNvSpPr>
          <p:nvPr/>
        </p:nvSpPr>
        <p:spPr bwMode="auto">
          <a:xfrm flipV="1">
            <a:off x="4114800" y="2895600"/>
            <a:ext cx="1524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Text Box 20"/>
          <p:cNvSpPr txBox="1">
            <a:spLocks noChangeArrowheads="1"/>
          </p:cNvSpPr>
          <p:nvPr/>
        </p:nvSpPr>
        <p:spPr bwMode="auto">
          <a:xfrm>
            <a:off x="7756525" y="6132513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CL" sz="1800"/>
              <a:t>Member</a:t>
            </a:r>
          </a:p>
        </p:txBody>
      </p:sp>
    </p:spTree>
    <p:extLst>
      <p:ext uri="{BB962C8B-B14F-4D97-AF65-F5344CB8AC3E}">
        <p14:creationId xmlns:p14="http://schemas.microsoft.com/office/powerpoint/2010/main" val="268352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80975"/>
            <a:ext cx="10515600" cy="1325563"/>
          </a:xfrm>
        </p:spPr>
        <p:txBody>
          <a:bodyPr>
            <a:normAutofit/>
          </a:bodyPr>
          <a:lstStyle/>
          <a:p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E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246226" y="896758"/>
            <a:ext cx="12963852" cy="577709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ClassReflectionExample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1. Using .class Literal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Class&lt;?&gt; class1 =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ExampleClass.class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//assuming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available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("Method 1: " +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class1.getName()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2. 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from an Object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ExampleClass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&lt;?&gt; class2 =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obj.getClass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("Method 2: " +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class2.getName()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3. Using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Class.forName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(Dynamic Loading)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&lt;?&gt; class3 =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Class.forName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ExampleClass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("Method 3: " + class3.getName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ClassNotFoundException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                                                  </a:t>
            </a:r>
            <a:r>
              <a:rPr lang="en-US" altLang="es-CL" sz="2800" dirty="0" smtClean="0"/>
              <a:t>See </a:t>
            </a:r>
            <a:r>
              <a:rPr lang="en-US" altLang="es-CL" sz="2800" dirty="0"/>
              <a:t>ReflectionTest0</a:t>
            </a:r>
          </a:p>
          <a:p>
            <a:pPr marL="457200" lvl="1" indent="0">
              <a:buNone/>
            </a:pPr>
            <a:endParaRPr lang="en-US" sz="28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50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s-CL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Discovering Class members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s-CL" smtClean="0"/>
              <a:t>fields, methods, and constructors </a:t>
            </a:r>
          </a:p>
          <a:p>
            <a:pPr eaLnBrk="1" hangingPunct="1"/>
            <a:r>
              <a:rPr lang="en-US" altLang="es-CL" smtClean="0"/>
              <a:t>java.lang.reflect.* :</a:t>
            </a:r>
          </a:p>
          <a:p>
            <a:pPr lvl="1" eaLnBrk="1" hangingPunct="1"/>
            <a:r>
              <a:rPr lang="en-US" altLang="es-CL" smtClean="0"/>
              <a:t>Member interface</a:t>
            </a:r>
          </a:p>
          <a:p>
            <a:pPr lvl="1" eaLnBrk="1" hangingPunct="1"/>
            <a:r>
              <a:rPr lang="en-US" altLang="es-CL" smtClean="0"/>
              <a:t>Field  class</a:t>
            </a:r>
          </a:p>
          <a:p>
            <a:pPr lvl="1" eaLnBrk="1" hangingPunct="1"/>
            <a:r>
              <a:rPr lang="en-US" altLang="es-CL" smtClean="0"/>
              <a:t>Method class</a:t>
            </a:r>
          </a:p>
          <a:p>
            <a:pPr lvl="1" eaLnBrk="1" hangingPunct="1"/>
            <a:r>
              <a:rPr lang="en-US" altLang="es-CL" smtClean="0"/>
              <a:t>Constructor class</a:t>
            </a:r>
            <a:br>
              <a:rPr lang="en-US" altLang="es-CL" smtClean="0"/>
            </a:br>
            <a:endParaRPr lang="en-US" altLang="es-CL" smtClean="0"/>
          </a:p>
          <a:p>
            <a:pPr eaLnBrk="1" hangingPunct="1"/>
            <a:endParaRPr lang="en-US" altLang="es-CL" smtClean="0"/>
          </a:p>
        </p:txBody>
      </p:sp>
    </p:spTree>
    <p:extLst>
      <p:ext uri="{BB962C8B-B14F-4D97-AF65-F5344CB8AC3E}">
        <p14:creationId xmlns:p14="http://schemas.microsoft.com/office/powerpoint/2010/main" val="27380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-246063" y="6773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CL" altLang="es-CL" sz="1800"/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100039" y="33071"/>
            <a:ext cx="940296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s-CL" sz="4400" b="1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 Methods for Locating Members </a:t>
            </a:r>
          </a:p>
        </p:txBody>
      </p:sp>
      <p:graphicFrame>
        <p:nvGraphicFramePr>
          <p:cNvPr id="10679" name="Group 4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811120"/>
              </p:ext>
            </p:extLst>
          </p:nvPr>
        </p:nvGraphicFramePr>
        <p:xfrm>
          <a:off x="228601" y="862013"/>
          <a:ext cx="11226799" cy="5314955"/>
        </p:xfrm>
        <a:graphic>
          <a:graphicData uri="http://schemas.openxmlformats.org/drawingml/2006/table">
            <a:tbl>
              <a:tblPr/>
              <a:tblGrid>
                <a:gridCol w="182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3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Member </a:t>
                      </a:r>
                      <a:endParaRPr kumimoji="0" lang="en-US" altLang="es-C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2"/>
                        </a:rPr>
                        <a:t>Class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API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List of members? </a:t>
                      </a:r>
                      <a:endParaRPr kumimoji="0" lang="en-US" altLang="es-CL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Inherited members? </a:t>
                      </a:r>
                      <a:endParaRPr kumimoji="0" lang="en-US" altLang="es-C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Private members? </a:t>
                      </a:r>
                      <a:endParaRPr kumimoji="0" lang="en-US" altLang="es-CL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3"/>
                        </a:rPr>
                        <a:t>Field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4"/>
                        </a:rPr>
                        <a:t>getDeclaredField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4"/>
                        </a:rPr>
                        <a:t>(</a:t>
                      </a:r>
                      <a:r>
                        <a:rPr kumimoji="0" lang="en-US" altLang="es-CL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4"/>
                        </a:rPr>
                        <a:t>Str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4"/>
                        </a:rPr>
                        <a:t>)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5"/>
                        </a:rPr>
                        <a:t>getField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5"/>
                        </a:rPr>
                        <a:t>(</a:t>
                      </a:r>
                      <a:r>
                        <a:rPr kumimoji="0" lang="en-US" altLang="es-CL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5"/>
                        </a:rPr>
                        <a:t>Str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5"/>
                        </a:rPr>
                        <a:t>)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6"/>
                        </a:rPr>
                        <a:t>getDeclaredFields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6"/>
                        </a:rPr>
                        <a:t>()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7"/>
                        </a:rPr>
                        <a:t>getFields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7"/>
                        </a:rPr>
                        <a:t>()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8"/>
                        </a:rPr>
                        <a:t>Method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9"/>
                        </a:rPr>
                        <a:t>getDeclaredMethod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9"/>
                        </a:rPr>
                        <a:t>(</a:t>
                      </a:r>
                      <a:r>
                        <a:rPr kumimoji="0" lang="en-US" altLang="es-CL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9"/>
                        </a:rPr>
                        <a:t>Stri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9"/>
                        </a:rPr>
                        <a:t>)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10"/>
                        </a:rPr>
                        <a:t>getMethod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10"/>
                        </a:rPr>
                        <a:t>(</a:t>
                      </a:r>
                      <a:r>
                        <a:rPr kumimoji="0" lang="en-US" altLang="es-CL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10"/>
                        </a:rPr>
                        <a:t>Stri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10"/>
                        </a:rPr>
                        <a:t>)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11"/>
                        </a:rPr>
                        <a:t>getDeclaredMethods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11"/>
                        </a:rPr>
                        <a:t>()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12"/>
                        </a:rPr>
                        <a:t>getMethods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12"/>
                        </a:rPr>
                        <a:t>()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713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13"/>
                        </a:rPr>
                        <a:t>Constructor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14"/>
                        </a:rPr>
                        <a:t>getDeclaredConstructor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14"/>
                        </a:rPr>
                        <a:t>(St)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N/A</a:t>
                      </a:r>
                      <a:r>
                        <a:rPr kumimoji="0" lang="en-US" altLang="es-CL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15"/>
                        </a:rPr>
                        <a:t>getConstructor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15"/>
                        </a:rPr>
                        <a:t>(</a:t>
                      </a:r>
                      <a:r>
                        <a:rPr kumimoji="0" lang="en-US" altLang="es-CL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15"/>
                        </a:rPr>
                        <a:t>Str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15"/>
                        </a:rPr>
                        <a:t>)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N/A</a:t>
                      </a:r>
                      <a:r>
                        <a:rPr kumimoji="0" lang="en-US" altLang="es-CL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16"/>
                        </a:rPr>
                        <a:t>getDeclaredConstructors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16"/>
                        </a:rPr>
                        <a:t>()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N/A</a:t>
                      </a:r>
                      <a:r>
                        <a:rPr kumimoji="0" lang="en-US" altLang="es-CL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713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17"/>
                        </a:rPr>
                        <a:t>getConstructors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  <a:hlinkClick r:id="rId17"/>
                        </a:rPr>
                        <a:t>()</a:t>
                      </a:r>
                      <a:r>
                        <a:rPr kumimoji="0" lang="en-US" altLang="es-CL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yes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N/A</a:t>
                      </a:r>
                      <a:r>
                        <a:rPr kumimoji="0" lang="en-US" altLang="es-CL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r>
                        <a:rPr kumimoji="0" lang="en-US" altLang="es-CL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s-CL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9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s-CL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retrieving public fields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144" y="1600201"/>
            <a:ext cx="10755984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Class c = Class.forName(“</a:t>
            </a:r>
            <a:r>
              <a:rPr lang="en-US" altLang="es-C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Dtest</a:t>
            </a: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s-CL" sz="18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CL" sz="18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// get all public fields</a:t>
            </a:r>
          </a:p>
          <a:p>
            <a:pPr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Field[] publicFields = </a:t>
            </a:r>
            <a:r>
              <a:rPr lang="en-US" altLang="es-CL" sz="18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c.getFields</a:t>
            </a:r>
            <a:r>
              <a:rPr lang="en-US" altLang="es-CL" sz="1800" b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();  //or </a:t>
            </a:r>
            <a:r>
              <a:rPr lang="en-US" altLang="es-CL" sz="18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c.get</a:t>
            </a:r>
            <a:r>
              <a:rPr lang="en-US" altLang="es-C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Declared</a:t>
            </a:r>
            <a:r>
              <a:rPr lang="en-US" altLang="es-CL" sz="18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Fields();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publicFields.length; ++i)</a:t>
            </a:r>
            <a:r>
              <a:rPr lang="en-US" altLang="es-C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		String fieldName = </a:t>
            </a:r>
            <a:r>
              <a:rPr lang="en-US" altLang="es-CL" sz="18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publicFields[i].getName()</a:t>
            </a: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		Class typeClass = </a:t>
            </a:r>
            <a:r>
              <a:rPr lang="en-US" altLang="es-CL" sz="18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publicFields[i].getType()</a:t>
            </a: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System.out.println("Field: " + fieldName + " of type </a:t>
            </a:r>
            <a:r>
              <a:rPr lang="en-US" altLang="es-CL" sz="18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" +</a:t>
            </a:r>
            <a:r>
              <a:rPr lang="en-US" altLang="es-C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							</a:t>
            </a:r>
            <a:r>
              <a:rPr lang="en-US" altLang="es-CL" sz="18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typeClass.getName());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CL" sz="1800" noProof="1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s-C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4 Rectángulo"/>
          <p:cNvSpPr>
            <a:spLocks noChangeArrowheads="1"/>
          </p:cNvSpPr>
          <p:nvPr/>
        </p:nvSpPr>
        <p:spPr bwMode="auto">
          <a:xfrm>
            <a:off x="2438401" y="5857875"/>
            <a:ext cx="2659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CL" altLang="es-CL" sz="1800" b="1">
                <a:solidFill>
                  <a:srgbClr val="FF0000"/>
                </a:solidFill>
              </a:rPr>
              <a:t>See SampleFields.java</a:t>
            </a:r>
          </a:p>
        </p:txBody>
      </p:sp>
    </p:spTree>
    <p:extLst>
      <p:ext uri="{BB962C8B-B14F-4D97-AF65-F5344CB8AC3E}">
        <p14:creationId xmlns:p14="http://schemas.microsoft.com/office/powerpoint/2010/main" val="7146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12980</TotalTime>
  <Words>2040</Words>
  <Application>Microsoft Office PowerPoint</Application>
  <PresentationFormat>Panorámica</PresentationFormat>
  <Paragraphs>427</Paragraphs>
  <Slides>38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Times New Roman</vt:lpstr>
      <vt:lpstr>Tema de Office</vt:lpstr>
      <vt:lpstr>Document</vt:lpstr>
      <vt:lpstr>Reflection</vt:lpstr>
      <vt:lpstr>What is reflection</vt:lpstr>
      <vt:lpstr>Kinds of tasks specific to Reflection</vt:lpstr>
      <vt:lpstr>Reflection in Java</vt:lpstr>
      <vt:lpstr>The Reflection Logical Hierarchy in Java</vt:lpstr>
      <vt:lpstr>All starts with a Class object</vt:lpstr>
      <vt:lpstr>Discovering Class members</vt:lpstr>
      <vt:lpstr>Presentación de PowerPoint</vt:lpstr>
      <vt:lpstr>Example: retrieving public fields</vt:lpstr>
      <vt:lpstr>Example: retrieving methods</vt:lpstr>
      <vt:lpstr>Example: retrieving public constructors </vt:lpstr>
      <vt:lpstr>Using Reflection for Program Manipulation</vt:lpstr>
      <vt:lpstr> Using Reflection for Program Manipulation</vt:lpstr>
      <vt:lpstr>Creating new objects</vt:lpstr>
      <vt:lpstr>Accessing fields</vt:lpstr>
      <vt:lpstr>Invoking methods</vt:lpstr>
      <vt:lpstr>Design Patterns and Reflection</vt:lpstr>
      <vt:lpstr>Object Factory Without Reflection</vt:lpstr>
      <vt:lpstr>Factory With Reflection</vt:lpstr>
      <vt:lpstr>Presentación de PowerPoint</vt:lpstr>
      <vt:lpstr>inspecting it</vt:lpstr>
      <vt:lpstr>Access and call a method dynamically</vt:lpstr>
      <vt:lpstr>Core Reflection Functions in Python</vt:lpstr>
      <vt:lpstr>type()</vt:lpstr>
      <vt:lpstr>vars()</vt:lpstr>
      <vt:lpstr>dir()</vt:lpstr>
      <vt:lpstr>getattr()</vt:lpstr>
      <vt:lpstr>getattr() for callables</vt:lpstr>
      <vt:lpstr>Calling functions with many arguments</vt:lpstr>
      <vt:lpstr>getattr() for instantiating an object</vt:lpstr>
      <vt:lpstr>setattr()</vt:lpstr>
      <vt:lpstr>hasattr()</vt:lpstr>
      <vt:lpstr>globals()</vt:lpstr>
      <vt:lpstr>A general dynamic class invocation function</vt:lpstr>
      <vt:lpstr>Usage</vt:lpstr>
      <vt:lpstr>The inspect Module</vt:lpstr>
      <vt:lpstr>Examples: Using inspect</vt:lpstr>
      <vt:lpstr>Real-World Applications of 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</dc:title>
  <dc:creator>N. Baloian</dc:creator>
  <cp:lastModifiedBy>N. Baloian</cp:lastModifiedBy>
  <cp:revision>67</cp:revision>
  <dcterms:created xsi:type="dcterms:W3CDTF">2025-01-29T14:57:46Z</dcterms:created>
  <dcterms:modified xsi:type="dcterms:W3CDTF">2025-02-18T13:29:30Z</dcterms:modified>
</cp:coreProperties>
</file>