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71EF3-B36C-4376-8F57-FB5A87C272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1AAA97-7351-4959-9D9E-59813407AA86}">
      <dgm:prSet custT="1"/>
      <dgm:spPr/>
      <dgm:t>
        <a:bodyPr/>
        <a:lstStyle/>
        <a:p>
          <a:r>
            <a:rPr lang="en-US" sz="1400" dirty="0"/>
            <a:t>What is the national waste management problem in Australia ?</a:t>
          </a:r>
        </a:p>
      </dgm:t>
    </dgm:pt>
    <dgm:pt modelId="{65E7BDDF-826A-4A4D-B242-35700BCBBD1A}" type="parTrans" cxnId="{65C3599A-D836-4D7E-8512-524BB1F476A7}">
      <dgm:prSet/>
      <dgm:spPr/>
      <dgm:t>
        <a:bodyPr/>
        <a:lstStyle/>
        <a:p>
          <a:endParaRPr lang="en-US"/>
        </a:p>
      </dgm:t>
    </dgm:pt>
    <dgm:pt modelId="{9E845199-62F1-41E7-A7E6-5E42B4578E0C}" type="sibTrans" cxnId="{65C3599A-D836-4D7E-8512-524BB1F476A7}">
      <dgm:prSet/>
      <dgm:spPr/>
      <dgm:t>
        <a:bodyPr/>
        <a:lstStyle/>
        <a:p>
          <a:endParaRPr lang="en-US"/>
        </a:p>
      </dgm:t>
    </dgm:pt>
    <dgm:pt modelId="{2A254355-C18B-4A27-85D2-E22FBE00BF5A}">
      <dgm:prSet custT="1"/>
      <dgm:spPr/>
      <dgm:t>
        <a:bodyPr/>
        <a:lstStyle/>
        <a:p>
          <a:r>
            <a:rPr lang="en-US" sz="1400" dirty="0"/>
            <a:t>Which are the states with highest producing waste ?</a:t>
          </a:r>
        </a:p>
      </dgm:t>
    </dgm:pt>
    <dgm:pt modelId="{34D67774-F3A8-4064-A74A-2E99FCDF6E9A}" type="parTrans" cxnId="{E81AC8F0-BAAE-4179-A20E-1EE61F230C6C}">
      <dgm:prSet/>
      <dgm:spPr/>
      <dgm:t>
        <a:bodyPr/>
        <a:lstStyle/>
        <a:p>
          <a:endParaRPr lang="en-US"/>
        </a:p>
      </dgm:t>
    </dgm:pt>
    <dgm:pt modelId="{FAC868D0-0A66-43E8-9E06-C3BD5184F129}" type="sibTrans" cxnId="{E81AC8F0-BAAE-4179-A20E-1EE61F230C6C}">
      <dgm:prSet/>
      <dgm:spPr/>
      <dgm:t>
        <a:bodyPr/>
        <a:lstStyle/>
        <a:p>
          <a:endParaRPr lang="en-US"/>
        </a:p>
      </dgm:t>
    </dgm:pt>
    <dgm:pt modelId="{8885DEB2-2FBC-4925-885B-516390C39892}">
      <dgm:prSet custT="1"/>
      <dgm:spPr/>
      <dgm:t>
        <a:bodyPr/>
        <a:lstStyle/>
        <a:p>
          <a:r>
            <a:rPr lang="en-US" sz="1400" dirty="0"/>
            <a:t>What are the dominating waste types in each state ?</a:t>
          </a:r>
        </a:p>
      </dgm:t>
    </dgm:pt>
    <dgm:pt modelId="{984ED055-F91A-4B5D-9F22-E390582F81A0}" type="parTrans" cxnId="{5DA332C3-06B3-49B8-B204-0621915DE775}">
      <dgm:prSet/>
      <dgm:spPr/>
      <dgm:t>
        <a:bodyPr/>
        <a:lstStyle/>
        <a:p>
          <a:endParaRPr lang="en-US"/>
        </a:p>
      </dgm:t>
    </dgm:pt>
    <dgm:pt modelId="{D7FB905B-07DC-408D-ACB5-63314BB43727}" type="sibTrans" cxnId="{5DA332C3-06B3-49B8-B204-0621915DE775}">
      <dgm:prSet/>
      <dgm:spPr/>
      <dgm:t>
        <a:bodyPr/>
        <a:lstStyle/>
        <a:p>
          <a:endParaRPr lang="en-US"/>
        </a:p>
      </dgm:t>
    </dgm:pt>
    <dgm:pt modelId="{B28CD8E2-C2FD-462F-A345-1E4EE43C115D}">
      <dgm:prSet custT="1"/>
      <dgm:spPr/>
      <dgm:t>
        <a:bodyPr/>
        <a:lstStyle/>
        <a:p>
          <a:r>
            <a:rPr lang="en-US" sz="1400" dirty="0"/>
            <a:t>Is hazardous waste generation on the rise across Australia ?</a:t>
          </a:r>
        </a:p>
      </dgm:t>
    </dgm:pt>
    <dgm:pt modelId="{8E5F0D0B-8B03-4AF4-9503-63F29DBD3E42}" type="parTrans" cxnId="{7E077B09-478C-43BC-B497-7EEECDFD423D}">
      <dgm:prSet/>
      <dgm:spPr/>
      <dgm:t>
        <a:bodyPr/>
        <a:lstStyle/>
        <a:p>
          <a:endParaRPr lang="en-US"/>
        </a:p>
      </dgm:t>
    </dgm:pt>
    <dgm:pt modelId="{4CDF83FB-3C14-4FEE-90AC-189978928E38}" type="sibTrans" cxnId="{7E077B09-478C-43BC-B497-7EEECDFD423D}">
      <dgm:prSet/>
      <dgm:spPr/>
      <dgm:t>
        <a:bodyPr/>
        <a:lstStyle/>
        <a:p>
          <a:endParaRPr lang="en-US"/>
        </a:p>
      </dgm:t>
    </dgm:pt>
    <dgm:pt modelId="{934E9123-3A44-4410-9F4F-206DB9BB48FE}">
      <dgm:prSet custT="1"/>
      <dgm:spPr/>
      <dgm:t>
        <a:bodyPr/>
        <a:lstStyle/>
        <a:p>
          <a:r>
            <a:rPr lang="en-US" sz="1400" dirty="0"/>
            <a:t>What are the waste management techniques applied in the top 3 hazardous waste generating states ?</a:t>
          </a:r>
        </a:p>
      </dgm:t>
    </dgm:pt>
    <dgm:pt modelId="{AC18873F-F762-4358-8B7B-598AEA83FB34}" type="parTrans" cxnId="{BAFF5CDF-3232-4734-8E69-B33357633BD2}">
      <dgm:prSet/>
      <dgm:spPr/>
      <dgm:t>
        <a:bodyPr/>
        <a:lstStyle/>
        <a:p>
          <a:endParaRPr lang="en-US"/>
        </a:p>
      </dgm:t>
    </dgm:pt>
    <dgm:pt modelId="{21B069E9-71AB-4889-822B-D532980EC8DD}" type="sibTrans" cxnId="{BAFF5CDF-3232-4734-8E69-B33357633BD2}">
      <dgm:prSet/>
      <dgm:spPr/>
      <dgm:t>
        <a:bodyPr/>
        <a:lstStyle/>
        <a:p>
          <a:endParaRPr lang="en-US"/>
        </a:p>
      </dgm:t>
    </dgm:pt>
    <dgm:pt modelId="{E9F5832A-A75A-4943-8086-46522F72AE4B}">
      <dgm:prSet custT="1"/>
      <dgm:spPr/>
      <dgm:t>
        <a:bodyPr/>
        <a:lstStyle/>
        <a:p>
          <a:r>
            <a:rPr lang="en-US" sz="1400" dirty="0"/>
            <a:t>What is the composition of the hazardous waste generated ?</a:t>
          </a:r>
        </a:p>
      </dgm:t>
    </dgm:pt>
    <dgm:pt modelId="{8F52D917-4A52-43CB-AD38-3754E0648ECA}" type="parTrans" cxnId="{218FDB8F-4DE2-4184-A3EC-A80DCFB00B79}">
      <dgm:prSet/>
      <dgm:spPr/>
      <dgm:t>
        <a:bodyPr/>
        <a:lstStyle/>
        <a:p>
          <a:endParaRPr lang="en-US"/>
        </a:p>
      </dgm:t>
    </dgm:pt>
    <dgm:pt modelId="{7FE6675D-435B-4AA6-A904-3CF021095CB7}" type="sibTrans" cxnId="{218FDB8F-4DE2-4184-A3EC-A80DCFB00B79}">
      <dgm:prSet/>
      <dgm:spPr/>
      <dgm:t>
        <a:bodyPr/>
        <a:lstStyle/>
        <a:p>
          <a:endParaRPr lang="en-US"/>
        </a:p>
      </dgm:t>
    </dgm:pt>
    <dgm:pt modelId="{3A255A74-0501-4B4C-88EC-2431F51F425F}">
      <dgm:prSet custT="1"/>
      <dgm:spPr/>
      <dgm:t>
        <a:bodyPr/>
        <a:lstStyle/>
        <a:p>
          <a:r>
            <a:rPr lang="en-US" sz="1600" dirty="0"/>
            <a:t>Key recommendations</a:t>
          </a:r>
        </a:p>
      </dgm:t>
    </dgm:pt>
    <dgm:pt modelId="{C4629B56-1E4D-4924-B400-A680BD5CF24C}" type="parTrans" cxnId="{A730AF8A-745D-4874-B88C-73FC430F1F13}">
      <dgm:prSet/>
      <dgm:spPr/>
      <dgm:t>
        <a:bodyPr/>
        <a:lstStyle/>
        <a:p>
          <a:endParaRPr lang="en-US"/>
        </a:p>
      </dgm:t>
    </dgm:pt>
    <dgm:pt modelId="{A46C7EEF-1882-44B7-A3A3-951F7B12F7A7}" type="sibTrans" cxnId="{A730AF8A-745D-4874-B88C-73FC430F1F13}">
      <dgm:prSet/>
      <dgm:spPr/>
      <dgm:t>
        <a:bodyPr/>
        <a:lstStyle/>
        <a:p>
          <a:endParaRPr lang="en-US"/>
        </a:p>
      </dgm:t>
    </dgm:pt>
    <dgm:pt modelId="{09AE2B31-3FC8-E24B-B0DE-5F6718882F52}">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0480" tIns="30480" rIns="30480" bIns="30480" numCol="1" spcCol="1270" anchor="ctr" anchorCtr="0"/>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gm:t>
    </dgm:pt>
    <dgm:pt modelId="{8DD14F87-8646-1540-8319-F8F4425E2391}" type="parTrans" cxnId="{1B943936-6935-2949-842A-8F846596713A}">
      <dgm:prSet/>
      <dgm:spPr/>
      <dgm:t>
        <a:bodyPr/>
        <a:lstStyle/>
        <a:p>
          <a:endParaRPr lang="en-GB"/>
        </a:p>
      </dgm:t>
    </dgm:pt>
    <dgm:pt modelId="{CEB468C3-E553-DE43-A4DD-ED842A172150}" type="sibTrans" cxnId="{1B943936-6935-2949-842A-8F846596713A}">
      <dgm:prSet/>
      <dgm:spPr/>
      <dgm:t>
        <a:bodyPr/>
        <a:lstStyle/>
        <a:p>
          <a:endParaRPr lang="en-GB"/>
        </a:p>
      </dgm:t>
    </dgm:pt>
    <dgm:pt modelId="{62983CC5-0C6B-CF4A-B357-423D52AA5D7F}" type="pres">
      <dgm:prSet presAssocID="{4CA71EF3-B36C-4376-8F57-FB5A87C2725E}" presName="linear" presStyleCnt="0">
        <dgm:presLayoutVars>
          <dgm:animLvl val="lvl"/>
          <dgm:resizeHandles val="exact"/>
        </dgm:presLayoutVars>
      </dgm:prSet>
      <dgm:spPr/>
    </dgm:pt>
    <dgm:pt modelId="{A93524A5-A1A5-1448-9CDC-C07FBFA7842D}" type="pres">
      <dgm:prSet presAssocID="{EE1AAA97-7351-4959-9D9E-59813407AA86}" presName="parentText" presStyleLbl="node1" presStyleIdx="0" presStyleCnt="8">
        <dgm:presLayoutVars>
          <dgm:chMax val="0"/>
          <dgm:bulletEnabled val="1"/>
        </dgm:presLayoutVars>
      </dgm:prSet>
      <dgm:spPr/>
    </dgm:pt>
    <dgm:pt modelId="{C04E043C-0F01-6B43-A845-6CE47040E07E}" type="pres">
      <dgm:prSet presAssocID="{9E845199-62F1-41E7-A7E6-5E42B4578E0C}" presName="spacer" presStyleCnt="0"/>
      <dgm:spPr/>
    </dgm:pt>
    <dgm:pt modelId="{39EAB4AF-4AB5-EF4F-BDEA-3A1A1E1F5861}" type="pres">
      <dgm:prSet presAssocID="{2A254355-C18B-4A27-85D2-E22FBE00BF5A}" presName="parentText" presStyleLbl="node1" presStyleIdx="1" presStyleCnt="8">
        <dgm:presLayoutVars>
          <dgm:chMax val="0"/>
          <dgm:bulletEnabled val="1"/>
        </dgm:presLayoutVars>
      </dgm:prSet>
      <dgm:spPr/>
    </dgm:pt>
    <dgm:pt modelId="{6A9F0B77-732B-D448-A001-4522F0DBDECE}" type="pres">
      <dgm:prSet presAssocID="{FAC868D0-0A66-43E8-9E06-C3BD5184F129}" presName="spacer" presStyleCnt="0"/>
      <dgm:spPr/>
    </dgm:pt>
    <dgm:pt modelId="{5CACA555-18DB-E74E-9053-7FF9CDBAC861}" type="pres">
      <dgm:prSet presAssocID="{8885DEB2-2FBC-4925-885B-516390C39892}" presName="parentText" presStyleLbl="node1" presStyleIdx="2" presStyleCnt="8">
        <dgm:presLayoutVars>
          <dgm:chMax val="0"/>
          <dgm:bulletEnabled val="1"/>
        </dgm:presLayoutVars>
      </dgm:prSet>
      <dgm:spPr/>
    </dgm:pt>
    <dgm:pt modelId="{C3E68676-3CD6-6B45-BDD4-220059980081}" type="pres">
      <dgm:prSet presAssocID="{D7FB905B-07DC-408D-ACB5-63314BB43727}" presName="spacer" presStyleCnt="0"/>
      <dgm:spPr/>
    </dgm:pt>
    <dgm:pt modelId="{0044F148-E3CC-0C4C-918A-970F95A9BB97}" type="pres">
      <dgm:prSet presAssocID="{B28CD8E2-C2FD-462F-A345-1E4EE43C115D}" presName="parentText" presStyleLbl="node1" presStyleIdx="3" presStyleCnt="8">
        <dgm:presLayoutVars>
          <dgm:chMax val="0"/>
          <dgm:bulletEnabled val="1"/>
        </dgm:presLayoutVars>
      </dgm:prSet>
      <dgm:spPr/>
    </dgm:pt>
    <dgm:pt modelId="{F97745A7-6B42-9D41-AAD4-FBDF2FF34AEC}" type="pres">
      <dgm:prSet presAssocID="{4CDF83FB-3C14-4FEE-90AC-189978928E38}" presName="spacer" presStyleCnt="0"/>
      <dgm:spPr/>
    </dgm:pt>
    <dgm:pt modelId="{361C894F-8734-A04C-91ED-4AA34AA95385}" type="pres">
      <dgm:prSet presAssocID="{934E9123-3A44-4410-9F4F-206DB9BB48FE}" presName="parentText" presStyleLbl="node1" presStyleIdx="4" presStyleCnt="8">
        <dgm:presLayoutVars>
          <dgm:chMax val="0"/>
          <dgm:bulletEnabled val="1"/>
        </dgm:presLayoutVars>
      </dgm:prSet>
      <dgm:spPr/>
    </dgm:pt>
    <dgm:pt modelId="{F5783C8D-A370-ED44-ABEB-D0F3B2741E95}" type="pres">
      <dgm:prSet presAssocID="{21B069E9-71AB-4889-822B-D532980EC8DD}" presName="spacer" presStyleCnt="0"/>
      <dgm:spPr/>
    </dgm:pt>
    <dgm:pt modelId="{12EA7230-8DC6-1C4C-B16A-A6B650A1E77B}" type="pres">
      <dgm:prSet presAssocID="{E9F5832A-A75A-4943-8086-46522F72AE4B}" presName="parentText" presStyleLbl="node1" presStyleIdx="5" presStyleCnt="8">
        <dgm:presLayoutVars>
          <dgm:chMax val="0"/>
          <dgm:bulletEnabled val="1"/>
        </dgm:presLayoutVars>
      </dgm:prSet>
      <dgm:spPr/>
    </dgm:pt>
    <dgm:pt modelId="{583AF723-2ED2-8641-A5CF-71B44A6B15F4}" type="pres">
      <dgm:prSet presAssocID="{7FE6675D-435B-4AA6-A904-3CF021095CB7}" presName="spacer" presStyleCnt="0"/>
      <dgm:spPr/>
    </dgm:pt>
    <dgm:pt modelId="{0BAED22F-68E3-C84A-AC65-1F9FD643578E}" type="pres">
      <dgm:prSet presAssocID="{09AE2B31-3FC8-E24B-B0DE-5F6718882F52}" presName="parentText" presStyleLbl="node1" presStyleIdx="6" presStyleCnt="8" custLinFactNeighborX="0" custLinFactNeighborY="-53633">
        <dgm:presLayoutVars>
          <dgm:chMax val="0"/>
          <dgm:bulletEnabled val="1"/>
        </dgm:presLayoutVars>
      </dgm:prSet>
      <dgm:spPr>
        <a:xfrm>
          <a:off x="0" y="3505972"/>
          <a:ext cx="5846024" cy="558089"/>
        </a:xfrm>
        <a:prstGeom prst="roundRect">
          <a:avLst/>
        </a:prstGeom>
      </dgm:spPr>
    </dgm:pt>
    <dgm:pt modelId="{B7D472C1-336D-6947-9048-AEFCC2A95DB8}" type="pres">
      <dgm:prSet presAssocID="{CEB468C3-E553-DE43-A4DD-ED842A172150}" presName="spacer" presStyleCnt="0"/>
      <dgm:spPr/>
    </dgm:pt>
    <dgm:pt modelId="{C71D581C-091B-4C43-BC9E-313577B5935C}" type="pres">
      <dgm:prSet presAssocID="{3A255A74-0501-4B4C-88EC-2431F51F425F}" presName="parentText" presStyleLbl="node1" presStyleIdx="7" presStyleCnt="8" custScaleY="110000">
        <dgm:presLayoutVars>
          <dgm:chMax val="0"/>
          <dgm:bulletEnabled val="1"/>
        </dgm:presLayoutVars>
      </dgm:prSet>
      <dgm:spPr/>
    </dgm:pt>
  </dgm:ptLst>
  <dgm:cxnLst>
    <dgm:cxn modelId="{7E077B09-478C-43BC-B497-7EEECDFD423D}" srcId="{4CA71EF3-B36C-4376-8F57-FB5A87C2725E}" destId="{B28CD8E2-C2FD-462F-A345-1E4EE43C115D}" srcOrd="3" destOrd="0" parTransId="{8E5F0D0B-8B03-4AF4-9503-63F29DBD3E42}" sibTransId="{4CDF83FB-3C14-4FEE-90AC-189978928E38}"/>
    <dgm:cxn modelId="{C29EBE11-D142-3746-8921-06CBC9D14E1D}" type="presOf" srcId="{934E9123-3A44-4410-9F4F-206DB9BB48FE}" destId="{361C894F-8734-A04C-91ED-4AA34AA95385}" srcOrd="0" destOrd="0" presId="urn:microsoft.com/office/officeart/2005/8/layout/vList2"/>
    <dgm:cxn modelId="{1B943936-6935-2949-842A-8F846596713A}" srcId="{4CA71EF3-B36C-4376-8F57-FB5A87C2725E}" destId="{09AE2B31-3FC8-E24B-B0DE-5F6718882F52}" srcOrd="6" destOrd="0" parTransId="{8DD14F87-8646-1540-8319-F8F4425E2391}" sibTransId="{CEB468C3-E553-DE43-A4DD-ED842A172150}"/>
    <dgm:cxn modelId="{204F9A48-4A18-584C-B599-DDB0C5EBD01C}" type="presOf" srcId="{4CA71EF3-B36C-4376-8F57-FB5A87C2725E}" destId="{62983CC5-0C6B-CF4A-B357-423D52AA5D7F}" srcOrd="0" destOrd="0" presId="urn:microsoft.com/office/officeart/2005/8/layout/vList2"/>
    <dgm:cxn modelId="{7F4CF162-E0A9-B04C-B2AA-1C11C01AB040}" type="presOf" srcId="{09AE2B31-3FC8-E24B-B0DE-5F6718882F52}" destId="{0BAED22F-68E3-C84A-AC65-1F9FD643578E}" srcOrd="0" destOrd="0" presId="urn:microsoft.com/office/officeart/2005/8/layout/vList2"/>
    <dgm:cxn modelId="{CA650A63-0032-6141-9AE8-93A5F3C6DB21}" type="presOf" srcId="{2A254355-C18B-4A27-85D2-E22FBE00BF5A}" destId="{39EAB4AF-4AB5-EF4F-BDEA-3A1A1E1F5861}" srcOrd="0" destOrd="0" presId="urn:microsoft.com/office/officeart/2005/8/layout/vList2"/>
    <dgm:cxn modelId="{66C8D46C-0A54-CA42-BA04-903EA1A7D2B8}" type="presOf" srcId="{8885DEB2-2FBC-4925-885B-516390C39892}" destId="{5CACA555-18DB-E74E-9053-7FF9CDBAC861}" srcOrd="0" destOrd="0" presId="urn:microsoft.com/office/officeart/2005/8/layout/vList2"/>
    <dgm:cxn modelId="{2EDF6774-3D0D-6547-B587-E7FD2BF1B9EC}" type="presOf" srcId="{3A255A74-0501-4B4C-88EC-2431F51F425F}" destId="{C71D581C-091B-4C43-BC9E-313577B5935C}" srcOrd="0" destOrd="0" presId="urn:microsoft.com/office/officeart/2005/8/layout/vList2"/>
    <dgm:cxn modelId="{F93E3285-7414-3445-A277-66BE568035C5}" type="presOf" srcId="{EE1AAA97-7351-4959-9D9E-59813407AA86}" destId="{A93524A5-A1A5-1448-9CDC-C07FBFA7842D}" srcOrd="0" destOrd="0" presId="urn:microsoft.com/office/officeart/2005/8/layout/vList2"/>
    <dgm:cxn modelId="{A730AF8A-745D-4874-B88C-73FC430F1F13}" srcId="{4CA71EF3-B36C-4376-8F57-FB5A87C2725E}" destId="{3A255A74-0501-4B4C-88EC-2431F51F425F}" srcOrd="7" destOrd="0" parTransId="{C4629B56-1E4D-4924-B400-A680BD5CF24C}" sibTransId="{A46C7EEF-1882-44B7-A3A3-951F7B12F7A7}"/>
    <dgm:cxn modelId="{218FDB8F-4DE2-4184-A3EC-A80DCFB00B79}" srcId="{4CA71EF3-B36C-4376-8F57-FB5A87C2725E}" destId="{E9F5832A-A75A-4943-8086-46522F72AE4B}" srcOrd="5" destOrd="0" parTransId="{8F52D917-4A52-43CB-AD38-3754E0648ECA}" sibTransId="{7FE6675D-435B-4AA6-A904-3CF021095CB7}"/>
    <dgm:cxn modelId="{0B359395-9440-A845-B4AD-9F557CDB80A8}" type="presOf" srcId="{E9F5832A-A75A-4943-8086-46522F72AE4B}" destId="{12EA7230-8DC6-1C4C-B16A-A6B650A1E77B}" srcOrd="0" destOrd="0" presId="urn:microsoft.com/office/officeart/2005/8/layout/vList2"/>
    <dgm:cxn modelId="{65C3599A-D836-4D7E-8512-524BB1F476A7}" srcId="{4CA71EF3-B36C-4376-8F57-FB5A87C2725E}" destId="{EE1AAA97-7351-4959-9D9E-59813407AA86}" srcOrd="0" destOrd="0" parTransId="{65E7BDDF-826A-4A4D-B242-35700BCBBD1A}" sibTransId="{9E845199-62F1-41E7-A7E6-5E42B4578E0C}"/>
    <dgm:cxn modelId="{167DE8BB-B1F3-C647-B11E-9D38A6E91CF6}" type="presOf" srcId="{B28CD8E2-C2FD-462F-A345-1E4EE43C115D}" destId="{0044F148-E3CC-0C4C-918A-970F95A9BB97}" srcOrd="0" destOrd="0" presId="urn:microsoft.com/office/officeart/2005/8/layout/vList2"/>
    <dgm:cxn modelId="{5DA332C3-06B3-49B8-B204-0621915DE775}" srcId="{4CA71EF3-B36C-4376-8F57-FB5A87C2725E}" destId="{8885DEB2-2FBC-4925-885B-516390C39892}" srcOrd="2" destOrd="0" parTransId="{984ED055-F91A-4B5D-9F22-E390582F81A0}" sibTransId="{D7FB905B-07DC-408D-ACB5-63314BB43727}"/>
    <dgm:cxn modelId="{BAFF5CDF-3232-4734-8E69-B33357633BD2}" srcId="{4CA71EF3-B36C-4376-8F57-FB5A87C2725E}" destId="{934E9123-3A44-4410-9F4F-206DB9BB48FE}" srcOrd="4" destOrd="0" parTransId="{AC18873F-F762-4358-8B7B-598AEA83FB34}" sibTransId="{21B069E9-71AB-4889-822B-D532980EC8DD}"/>
    <dgm:cxn modelId="{E81AC8F0-BAAE-4179-A20E-1EE61F230C6C}" srcId="{4CA71EF3-B36C-4376-8F57-FB5A87C2725E}" destId="{2A254355-C18B-4A27-85D2-E22FBE00BF5A}" srcOrd="1" destOrd="0" parTransId="{34D67774-F3A8-4064-A74A-2E99FCDF6E9A}" sibTransId="{FAC868D0-0A66-43E8-9E06-C3BD5184F129}"/>
    <dgm:cxn modelId="{B707C981-EEC1-4444-9DC4-7B0182A6AEDA}" type="presParOf" srcId="{62983CC5-0C6B-CF4A-B357-423D52AA5D7F}" destId="{A93524A5-A1A5-1448-9CDC-C07FBFA7842D}" srcOrd="0" destOrd="0" presId="urn:microsoft.com/office/officeart/2005/8/layout/vList2"/>
    <dgm:cxn modelId="{CF13E9CD-BE6A-5F4F-8BFE-918FB6AF7BE3}" type="presParOf" srcId="{62983CC5-0C6B-CF4A-B357-423D52AA5D7F}" destId="{C04E043C-0F01-6B43-A845-6CE47040E07E}" srcOrd="1" destOrd="0" presId="urn:microsoft.com/office/officeart/2005/8/layout/vList2"/>
    <dgm:cxn modelId="{1AAAFF86-DF58-A543-9F73-4F8501142C2F}" type="presParOf" srcId="{62983CC5-0C6B-CF4A-B357-423D52AA5D7F}" destId="{39EAB4AF-4AB5-EF4F-BDEA-3A1A1E1F5861}" srcOrd="2" destOrd="0" presId="urn:microsoft.com/office/officeart/2005/8/layout/vList2"/>
    <dgm:cxn modelId="{C9224369-EB75-D941-985F-BEA9C5327D1E}" type="presParOf" srcId="{62983CC5-0C6B-CF4A-B357-423D52AA5D7F}" destId="{6A9F0B77-732B-D448-A001-4522F0DBDECE}" srcOrd="3" destOrd="0" presId="urn:microsoft.com/office/officeart/2005/8/layout/vList2"/>
    <dgm:cxn modelId="{447BBD07-918E-6445-8D1B-170B454C96AC}" type="presParOf" srcId="{62983CC5-0C6B-CF4A-B357-423D52AA5D7F}" destId="{5CACA555-18DB-E74E-9053-7FF9CDBAC861}" srcOrd="4" destOrd="0" presId="urn:microsoft.com/office/officeart/2005/8/layout/vList2"/>
    <dgm:cxn modelId="{969E8165-F751-7941-93D3-AED980AEDE41}" type="presParOf" srcId="{62983CC5-0C6B-CF4A-B357-423D52AA5D7F}" destId="{C3E68676-3CD6-6B45-BDD4-220059980081}" srcOrd="5" destOrd="0" presId="urn:microsoft.com/office/officeart/2005/8/layout/vList2"/>
    <dgm:cxn modelId="{6CEA567F-738A-C14F-852B-84D14E264DB4}" type="presParOf" srcId="{62983CC5-0C6B-CF4A-B357-423D52AA5D7F}" destId="{0044F148-E3CC-0C4C-918A-970F95A9BB97}" srcOrd="6" destOrd="0" presId="urn:microsoft.com/office/officeart/2005/8/layout/vList2"/>
    <dgm:cxn modelId="{E2C7A828-9370-6144-9257-0759DE1564F7}" type="presParOf" srcId="{62983CC5-0C6B-CF4A-B357-423D52AA5D7F}" destId="{F97745A7-6B42-9D41-AAD4-FBDF2FF34AEC}" srcOrd="7" destOrd="0" presId="urn:microsoft.com/office/officeart/2005/8/layout/vList2"/>
    <dgm:cxn modelId="{18EFBF86-9E63-EB4D-BCC1-C47F22EA0B37}" type="presParOf" srcId="{62983CC5-0C6B-CF4A-B357-423D52AA5D7F}" destId="{361C894F-8734-A04C-91ED-4AA34AA95385}" srcOrd="8" destOrd="0" presId="urn:microsoft.com/office/officeart/2005/8/layout/vList2"/>
    <dgm:cxn modelId="{E5588BF2-2FEB-BF46-A7CA-57F976A817CC}" type="presParOf" srcId="{62983CC5-0C6B-CF4A-B357-423D52AA5D7F}" destId="{F5783C8D-A370-ED44-ABEB-D0F3B2741E95}" srcOrd="9" destOrd="0" presId="urn:microsoft.com/office/officeart/2005/8/layout/vList2"/>
    <dgm:cxn modelId="{C72B9AF7-BE30-014E-9B90-0208B8B5DB0A}" type="presParOf" srcId="{62983CC5-0C6B-CF4A-B357-423D52AA5D7F}" destId="{12EA7230-8DC6-1C4C-B16A-A6B650A1E77B}" srcOrd="10" destOrd="0" presId="urn:microsoft.com/office/officeart/2005/8/layout/vList2"/>
    <dgm:cxn modelId="{73FE64D5-829A-254C-A9E6-C43F23EAA472}" type="presParOf" srcId="{62983CC5-0C6B-CF4A-B357-423D52AA5D7F}" destId="{583AF723-2ED2-8641-A5CF-71B44A6B15F4}" srcOrd="11" destOrd="0" presId="urn:microsoft.com/office/officeart/2005/8/layout/vList2"/>
    <dgm:cxn modelId="{594E6CE6-4226-FF4F-9F99-4B50770CD3BC}" type="presParOf" srcId="{62983CC5-0C6B-CF4A-B357-423D52AA5D7F}" destId="{0BAED22F-68E3-C84A-AC65-1F9FD643578E}" srcOrd="12" destOrd="0" presId="urn:microsoft.com/office/officeart/2005/8/layout/vList2"/>
    <dgm:cxn modelId="{43E3532C-65AA-8141-AEC8-C581FC7FDAF8}" type="presParOf" srcId="{62983CC5-0C6B-CF4A-B357-423D52AA5D7F}" destId="{B7D472C1-336D-6947-9048-AEFCC2A95DB8}" srcOrd="13" destOrd="0" presId="urn:microsoft.com/office/officeart/2005/8/layout/vList2"/>
    <dgm:cxn modelId="{3DDC4EF3-912D-BF41-8955-BAB8856F83FA}" type="presParOf" srcId="{62983CC5-0C6B-CF4A-B357-423D52AA5D7F}" destId="{C71D581C-091B-4C43-BC9E-313577B5935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524A5-A1A5-1448-9CDC-C07FBFA7842D}">
      <dsp:nvSpPr>
        <dsp:cNvPr id="0" name=""/>
        <dsp:cNvSpPr/>
      </dsp:nvSpPr>
      <dsp:spPr>
        <a:xfrm>
          <a:off x="0" y="683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national waste management problem in Australia ?</a:t>
          </a:r>
        </a:p>
      </dsp:txBody>
      <dsp:txXfrm>
        <a:off x="27244" y="34081"/>
        <a:ext cx="5791536" cy="503601"/>
      </dsp:txXfrm>
    </dsp:sp>
    <dsp:sp modelId="{39EAB4AF-4AB5-EF4F-BDEA-3A1A1E1F5861}">
      <dsp:nvSpPr>
        <dsp:cNvPr id="0" name=""/>
        <dsp:cNvSpPr/>
      </dsp:nvSpPr>
      <dsp:spPr>
        <a:xfrm>
          <a:off x="0" y="58796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Which are the states with highest producing waste ?</a:t>
          </a:r>
        </a:p>
      </dsp:txBody>
      <dsp:txXfrm>
        <a:off x="27244" y="615211"/>
        <a:ext cx="5791536" cy="503601"/>
      </dsp:txXfrm>
    </dsp:sp>
    <dsp:sp modelId="{5CACA555-18DB-E74E-9053-7FF9CDBAC861}">
      <dsp:nvSpPr>
        <dsp:cNvPr id="0" name=""/>
        <dsp:cNvSpPr/>
      </dsp:nvSpPr>
      <dsp:spPr>
        <a:xfrm>
          <a:off x="0" y="116909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dominating waste types in each state ?</a:t>
          </a:r>
        </a:p>
      </dsp:txBody>
      <dsp:txXfrm>
        <a:off x="27244" y="1196341"/>
        <a:ext cx="5791536" cy="503601"/>
      </dsp:txXfrm>
    </dsp:sp>
    <dsp:sp modelId="{0044F148-E3CC-0C4C-918A-970F95A9BB97}">
      <dsp:nvSpPr>
        <dsp:cNvPr id="0" name=""/>
        <dsp:cNvSpPr/>
      </dsp:nvSpPr>
      <dsp:spPr>
        <a:xfrm>
          <a:off x="0" y="175022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Is hazardous waste generation on the rise across Australia ?</a:t>
          </a:r>
        </a:p>
      </dsp:txBody>
      <dsp:txXfrm>
        <a:off x="27244" y="1777471"/>
        <a:ext cx="5791536" cy="503601"/>
      </dsp:txXfrm>
    </dsp:sp>
    <dsp:sp modelId="{361C894F-8734-A04C-91ED-4AA34AA95385}">
      <dsp:nvSpPr>
        <dsp:cNvPr id="0" name=""/>
        <dsp:cNvSpPr/>
      </dsp:nvSpPr>
      <dsp:spPr>
        <a:xfrm>
          <a:off x="0" y="233135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are the waste management techniques applied in the top 3 hazardous waste generating states ?</a:t>
          </a:r>
        </a:p>
      </dsp:txBody>
      <dsp:txXfrm>
        <a:off x="27244" y="2358601"/>
        <a:ext cx="5791536" cy="503601"/>
      </dsp:txXfrm>
    </dsp:sp>
    <dsp:sp modelId="{12EA7230-8DC6-1C4C-B16A-A6B650A1E77B}">
      <dsp:nvSpPr>
        <dsp:cNvPr id="0" name=""/>
        <dsp:cNvSpPr/>
      </dsp:nvSpPr>
      <dsp:spPr>
        <a:xfrm>
          <a:off x="0" y="2912487"/>
          <a:ext cx="584602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the composition of the hazardous waste generated ?</a:t>
          </a:r>
        </a:p>
      </dsp:txBody>
      <dsp:txXfrm>
        <a:off x="27244" y="2939731"/>
        <a:ext cx="5791536" cy="503601"/>
      </dsp:txXfrm>
    </dsp:sp>
    <dsp:sp modelId="{0BAED22F-68E3-C84A-AC65-1F9FD643578E}">
      <dsp:nvSpPr>
        <dsp:cNvPr id="0" name=""/>
        <dsp:cNvSpPr/>
      </dsp:nvSpPr>
      <dsp:spPr>
        <a:xfrm>
          <a:off x="0" y="3481259"/>
          <a:ext cx="5846024" cy="558089"/>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GB" sz="1400" kern="1200" dirty="0">
              <a:solidFill>
                <a:prstClr val="white"/>
              </a:solidFill>
              <a:latin typeface="Calibri" panose="020F0502020204030204"/>
              <a:ea typeface="+mn-ea"/>
              <a:cs typeface="+mn-cs"/>
            </a:rPr>
            <a:t>What is the source of hazardous waste ?</a:t>
          </a:r>
        </a:p>
      </dsp:txBody>
      <dsp:txXfrm>
        <a:off x="27244" y="3508503"/>
        <a:ext cx="5791536" cy="503601"/>
      </dsp:txXfrm>
    </dsp:sp>
    <dsp:sp modelId="{C71D581C-091B-4C43-BC9E-313577B5935C}">
      <dsp:nvSpPr>
        <dsp:cNvPr id="0" name=""/>
        <dsp:cNvSpPr/>
      </dsp:nvSpPr>
      <dsp:spPr>
        <a:xfrm>
          <a:off x="0" y="4074747"/>
          <a:ext cx="5846024" cy="613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Key recommendations</a:t>
          </a:r>
        </a:p>
      </dsp:txBody>
      <dsp:txXfrm>
        <a:off x="29968" y="4104715"/>
        <a:ext cx="5786088" cy="55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F9C9-8A3B-A4CB-54D6-28891FEC54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00A520-1937-04CE-3405-75F22F64A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0EEB62-ED12-740C-8721-B24441ABA02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E8D4964C-0912-4F28-06A9-675B56FD7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DC207-5B90-7153-C944-76892675517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410223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95B0-D3EA-9DAF-9C67-1DE31EB4F7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74BB30-5F6F-3A0A-41C5-AB7FE10301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4E3843-E822-24FA-A05D-667C05A23C0C}"/>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79A17325-A697-0189-C2BC-841BDF853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B6313-CA6C-2A06-4113-7EB3C7723DB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94042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802A2-699A-0700-7F53-E47C1B86FE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F9F125-F9F6-D3FD-41F3-B83C1B6BB6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9DE3E1-8AAF-55D7-0340-5C53ECC2993F}"/>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0C8E6C7D-3E5D-F35F-B039-4586BCAF4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3922-1D1F-A845-EB77-8E3B693C8EC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4261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E14C-C4AF-E95F-0A96-D885ABBFEC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9D847B-342A-86B8-AB78-19EE4AA70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6A1F63-C7D8-2EB2-1041-AF1B9AE88F07}"/>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57EF4EA0-BBF3-CA27-0BA5-37DBA0D49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4FF99-AE20-2DCF-AF81-99635E2EC49A}"/>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6428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0303-81F8-7F1F-7B34-ADEB7881E3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370D278-62DF-4418-289A-04504A53A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287ECD-061E-E3BA-8C43-DF03D5A39630}"/>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C648A541-044C-BF65-BA38-8920E4398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FD0F2-0677-DA23-FA12-F32F4796A6CB}"/>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03009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7BC4-2F94-B24B-44FE-9B96654552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B11BB6-6A4A-891F-4989-DC1F6D80AD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4417E5-1A33-34C5-0A4F-CB298C837A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BE927A-F976-78EE-6512-82C7E9591D1A}"/>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2BECFBA2-AB4C-F244-6D79-6C4661CB7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8A68F-E2C6-5FFD-AD3C-E41EFDCBE1AF}"/>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10589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8A2C-CF28-3584-C452-F7DFD4DDB6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E5048C-114E-403C-A83D-21586E298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5D7776-5D29-4AD2-FB58-2E69FF2816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ADE6ED-D58C-D228-6C6B-3F96AEFBC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1AE11E-F106-8258-069A-6BB818DFB0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EFADD9-5DB5-65B9-E6A4-949EC6956B1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8" name="Footer Placeholder 7">
            <a:extLst>
              <a:ext uri="{FF2B5EF4-FFF2-40B4-BE49-F238E27FC236}">
                <a16:creationId xmlns:a16="http://schemas.microsoft.com/office/drawing/2014/main" id="{8BBAAED4-708B-475B-DCC5-FC98D1AB4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B738E-AE1E-90E8-A577-4141132051E7}"/>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73421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CF66-13F6-7B1C-1083-33EDC25F90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E4F084-AF87-6E3A-C8EB-76597DEC5453}"/>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4" name="Footer Placeholder 3">
            <a:extLst>
              <a:ext uri="{FF2B5EF4-FFF2-40B4-BE49-F238E27FC236}">
                <a16:creationId xmlns:a16="http://schemas.microsoft.com/office/drawing/2014/main" id="{598FF4BA-FED5-579B-72FC-7180FDB0E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C52A2-A30E-C1A5-C9EA-8F4434659893}"/>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7496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E8947-6604-9C68-1123-FD3127EBC436}"/>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3" name="Footer Placeholder 2">
            <a:extLst>
              <a:ext uri="{FF2B5EF4-FFF2-40B4-BE49-F238E27FC236}">
                <a16:creationId xmlns:a16="http://schemas.microsoft.com/office/drawing/2014/main" id="{57C27AE2-ECBC-AD94-8BED-AE8B1CE8E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8303D-27D8-0ACF-EA69-EE2ED5313C9E}"/>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197864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D79E-C586-376D-0512-5AB3EFE18F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635C1-0402-1557-A435-73C3B055F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EC5885-D20F-5B30-302C-320D3E1B4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8B6E9-4A01-C081-5A51-D0626894C547}"/>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47E97A00-ACA9-2CF5-A1C7-C3620553C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D7805-45D8-C891-047A-57F9D5C821C4}"/>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387634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7CA-A6BF-F8CB-7777-51B2A857C6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ADB484-CB64-8CD4-D430-3A9B05154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80C6F-E9FF-B69A-A235-B0925C67D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BE416B-B2C6-2590-5364-967CA1875FB2}"/>
              </a:ext>
            </a:extLst>
          </p:cNvPr>
          <p:cNvSpPr>
            <a:spLocks noGrp="1"/>
          </p:cNvSpPr>
          <p:nvPr>
            <p:ph type="dt" sz="half" idx="10"/>
          </p:nvPr>
        </p:nvSpPr>
        <p:spPr/>
        <p:txBody>
          <a:bodyPr/>
          <a:lstStyle/>
          <a:p>
            <a:fld id="{65D38D0D-4F9B-6742-A7DD-7D25288B01E1}" type="datetimeFigureOut">
              <a:rPr lang="en-US" smtClean="0"/>
              <a:t>10/10/23</a:t>
            </a:fld>
            <a:endParaRPr lang="en-US"/>
          </a:p>
        </p:txBody>
      </p:sp>
      <p:sp>
        <p:nvSpPr>
          <p:cNvPr id="6" name="Footer Placeholder 5">
            <a:extLst>
              <a:ext uri="{FF2B5EF4-FFF2-40B4-BE49-F238E27FC236}">
                <a16:creationId xmlns:a16="http://schemas.microsoft.com/office/drawing/2014/main" id="{EF37D027-84BF-A195-20A8-9A286EE4B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5507-08CA-11FB-C787-7394F0949EDD}"/>
              </a:ext>
            </a:extLst>
          </p:cNvPr>
          <p:cNvSpPr>
            <a:spLocks noGrp="1"/>
          </p:cNvSpPr>
          <p:nvPr>
            <p:ph type="sldNum" sz="quarter" idx="12"/>
          </p:nvPr>
        </p:nvSpPr>
        <p:spPr/>
        <p:txBody>
          <a:bodyPr/>
          <a:lstStyle/>
          <a:p>
            <a:fld id="{5607D4B0-A91A-674E-9259-0BAA1D63AF9A}" type="slidenum">
              <a:rPr lang="en-US" smtClean="0"/>
              <a:t>‹#›</a:t>
            </a:fld>
            <a:endParaRPr lang="en-US"/>
          </a:p>
        </p:txBody>
      </p:sp>
    </p:spTree>
    <p:extLst>
      <p:ext uri="{BB962C8B-B14F-4D97-AF65-F5344CB8AC3E}">
        <p14:creationId xmlns:p14="http://schemas.microsoft.com/office/powerpoint/2010/main" val="293051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BFE27-F7CB-5D94-AFC6-B9B9364A8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861D66-8462-E88B-5E02-55B64FA00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330069-BAA4-8832-7DF1-FC1285E28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38D0D-4F9B-6742-A7DD-7D25288B01E1}" type="datetimeFigureOut">
              <a:rPr lang="en-US" smtClean="0"/>
              <a:t>10/10/23</a:t>
            </a:fld>
            <a:endParaRPr lang="en-US"/>
          </a:p>
        </p:txBody>
      </p:sp>
      <p:sp>
        <p:nvSpPr>
          <p:cNvPr id="5" name="Footer Placeholder 4">
            <a:extLst>
              <a:ext uri="{FF2B5EF4-FFF2-40B4-BE49-F238E27FC236}">
                <a16:creationId xmlns:a16="http://schemas.microsoft.com/office/drawing/2014/main" id="{EA2CD51F-4A47-80C3-761E-9EC472821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6925D-10F6-BE06-AD82-1654926BC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7D4B0-A91A-674E-9259-0BAA1D63AF9A}" type="slidenum">
              <a:rPr lang="en-US" smtClean="0"/>
              <a:t>‹#›</a:t>
            </a:fld>
            <a:endParaRPr lang="en-US"/>
          </a:p>
        </p:txBody>
      </p:sp>
    </p:spTree>
    <p:extLst>
      <p:ext uri="{BB962C8B-B14F-4D97-AF65-F5344CB8AC3E}">
        <p14:creationId xmlns:p14="http://schemas.microsoft.com/office/powerpoint/2010/main" val="316354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ttps://corporate.arcelormittal.com/media/case-studies/capturing-and-utilising-waste-carbon-from-steelmakin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https://treasury.gov.au/sites/default/files/2020-09/115786_MINERALS_COUNCIL_OF_AUSTRALIA_-_SUBMISSION_1.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DC41-09FB-E803-FCBF-4F8DDBFCF15F}"/>
              </a:ext>
            </a:extLst>
          </p:cNvPr>
          <p:cNvSpPr>
            <a:spLocks noGrp="1"/>
          </p:cNvSpPr>
          <p:nvPr>
            <p:ph type="ctrTitle"/>
          </p:nvPr>
        </p:nvSpPr>
        <p:spPr>
          <a:xfrm>
            <a:off x="2125361" y="383060"/>
            <a:ext cx="8851841" cy="2097174"/>
          </a:xfrm>
        </p:spPr>
        <p:txBody>
          <a:bodyPr>
            <a:normAutofit fontScale="90000"/>
          </a:bodyPr>
          <a:lstStyle/>
          <a:p>
            <a:r>
              <a:rPr lang="en-AU" b="0" i="0" u="none" strike="noStrike" dirty="0">
                <a:effectLst/>
                <a:latin typeface="Söhne"/>
              </a:rPr>
              <a:t>Regional Variations in Waste Management Practices: A Case Study of Australia</a:t>
            </a:r>
            <a:endParaRPr lang="en-US" dirty="0"/>
          </a:p>
        </p:txBody>
      </p:sp>
      <p:sp>
        <p:nvSpPr>
          <p:cNvPr id="3" name="Subtitle 2">
            <a:extLst>
              <a:ext uri="{FF2B5EF4-FFF2-40B4-BE49-F238E27FC236}">
                <a16:creationId xmlns:a16="http://schemas.microsoft.com/office/drawing/2014/main" id="{76204CB3-70F2-1030-888B-E0E8B026BFC6}"/>
              </a:ext>
            </a:extLst>
          </p:cNvPr>
          <p:cNvSpPr>
            <a:spLocks noGrp="1"/>
          </p:cNvSpPr>
          <p:nvPr>
            <p:ph type="subTitle" idx="1"/>
          </p:nvPr>
        </p:nvSpPr>
        <p:spPr>
          <a:xfrm>
            <a:off x="5431576" y="2801547"/>
            <a:ext cx="9144000" cy="1655762"/>
          </a:xfrm>
        </p:spPr>
        <p:txBody>
          <a:bodyPr/>
          <a:lstStyle/>
          <a:p>
            <a:r>
              <a:rPr lang="en-US" dirty="0"/>
              <a:t>-Arindam and Aishwarya</a:t>
            </a:r>
          </a:p>
        </p:txBody>
      </p:sp>
    </p:spTree>
    <p:extLst>
      <p:ext uri="{BB962C8B-B14F-4D97-AF65-F5344CB8AC3E}">
        <p14:creationId xmlns:p14="http://schemas.microsoft.com/office/powerpoint/2010/main" val="388095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1346886" y="-12357"/>
            <a:ext cx="10515600" cy="1325563"/>
          </a:xfrm>
        </p:spPr>
        <p:txBody>
          <a:bodyPr>
            <a:normAutofit/>
          </a:bodyPr>
          <a:lstStyle/>
          <a:p>
            <a:r>
              <a:rPr lang="en-US" sz="3600" dirty="0"/>
              <a:t>What is the source of these hazardous wastes ?</a:t>
            </a:r>
          </a:p>
        </p:txBody>
      </p:sp>
      <p:pic>
        <p:nvPicPr>
          <p:cNvPr id="5" name="Content Placeholder 4" descr="A graph of hazardous waste&#10;&#10;Description automatically generated">
            <a:extLst>
              <a:ext uri="{FF2B5EF4-FFF2-40B4-BE49-F238E27FC236}">
                <a16:creationId xmlns:a16="http://schemas.microsoft.com/office/drawing/2014/main" id="{B753EECC-434E-89B5-EAE6-4DB22F6F8C60}"/>
              </a:ext>
            </a:extLst>
          </p:cNvPr>
          <p:cNvPicPr>
            <a:picLocks noGrp="1" noChangeAspect="1"/>
          </p:cNvPicPr>
          <p:nvPr>
            <p:ph idx="1"/>
          </p:nvPr>
        </p:nvPicPr>
        <p:blipFill>
          <a:blip r:embed="rId2"/>
          <a:stretch>
            <a:fillRect/>
          </a:stretch>
        </p:blipFill>
        <p:spPr>
          <a:xfrm>
            <a:off x="281693" y="835228"/>
            <a:ext cx="7997333" cy="5712381"/>
          </a:xfrm>
        </p:spPr>
      </p:pic>
      <p:sp>
        <p:nvSpPr>
          <p:cNvPr id="7" name="TextBox 6">
            <a:extLst>
              <a:ext uri="{FF2B5EF4-FFF2-40B4-BE49-F238E27FC236}">
                <a16:creationId xmlns:a16="http://schemas.microsoft.com/office/drawing/2014/main" id="{BE025B50-C2D5-89DC-06AB-355DCA2F9724}"/>
              </a:ext>
            </a:extLst>
          </p:cNvPr>
          <p:cNvSpPr txBox="1"/>
          <p:nvPr/>
        </p:nvSpPr>
        <p:spPr>
          <a:xfrm>
            <a:off x="8326848" y="1152261"/>
            <a:ext cx="358345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Largest hazardous waste sources are from two major sources:</a:t>
            </a:r>
            <a:br>
              <a:rPr lang="en-US" dirty="0"/>
            </a:br>
            <a:r>
              <a:rPr lang="en-US" b="1" dirty="0"/>
              <a:t>1. Commercial and Industrial</a:t>
            </a:r>
          </a:p>
          <a:p>
            <a:r>
              <a:rPr lang="en-US" b="1" dirty="0"/>
              <a:t>      2. Construction and Demolition</a:t>
            </a:r>
          </a:p>
          <a:p>
            <a:endParaRPr lang="en-US" b="1" dirty="0"/>
          </a:p>
          <a:p>
            <a:pPr marL="285750" indent="-285750">
              <a:buFont typeface="Arial" panose="020B0604020202020204" pitchFamily="34" charset="0"/>
              <a:buChar char="•"/>
            </a:pPr>
            <a:r>
              <a:rPr lang="en-US" dirty="0"/>
              <a:t>It is interesting to note that while most hazardous wastes are similarly distributed across all 3 states, the differentiating factor which results in higher waste generation for NSW is </a:t>
            </a:r>
            <a:r>
              <a:rPr lang="en-US" b="1" dirty="0"/>
              <a:t>Asbestos.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Asbestos waste generation is approximately equally contributed </a:t>
            </a:r>
            <a:r>
              <a:rPr lang="en-US" b="1" dirty="0"/>
              <a:t>by both the Commercial and Industrial as well as the Construction and Demolition.</a:t>
            </a:r>
          </a:p>
        </p:txBody>
      </p:sp>
    </p:spTree>
    <p:extLst>
      <p:ext uri="{BB962C8B-B14F-4D97-AF65-F5344CB8AC3E}">
        <p14:creationId xmlns:p14="http://schemas.microsoft.com/office/powerpoint/2010/main" val="249696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4" name="Rectangle 13">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0D72567-8A56-435C-17A7-E2FB8732D867}"/>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a:solidFill>
                  <a:srgbClr val="FFFFFF"/>
                </a:solidFill>
                <a:latin typeface="+mj-lt"/>
                <a:ea typeface="+mj-ea"/>
                <a:cs typeface="+mj-cs"/>
              </a:rPr>
              <a:t>How is Asbestos treated ?</a:t>
            </a:r>
          </a:p>
        </p:txBody>
      </p:sp>
      <p:sp>
        <p:nvSpPr>
          <p:cNvPr id="7" name="TextBox 6">
            <a:extLst>
              <a:ext uri="{FF2B5EF4-FFF2-40B4-BE49-F238E27FC236}">
                <a16:creationId xmlns:a16="http://schemas.microsoft.com/office/drawing/2014/main" id="{BE025B50-C2D5-89DC-06AB-355DCA2F9724}"/>
              </a:ext>
            </a:extLst>
          </p:cNvPr>
          <p:cNvSpPr txBox="1"/>
          <p:nvPr/>
        </p:nvSpPr>
        <p:spPr>
          <a:xfrm>
            <a:off x="755484" y="2459116"/>
            <a:ext cx="3702579" cy="35248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900">
                <a:solidFill>
                  <a:srgbClr val="FFFFFF"/>
                </a:solidFill>
              </a:rPr>
              <a:t>We observe that Asbestos is especially harmful for the environment since it is </a:t>
            </a:r>
            <a:r>
              <a:rPr lang="en-US" sz="1900" b="1">
                <a:solidFill>
                  <a:srgbClr val="FFFFFF"/>
                </a:solidFill>
              </a:rPr>
              <a:t>non-biodegradable in nature.</a:t>
            </a:r>
          </a:p>
          <a:p>
            <a:pPr marL="285750" indent="-228600">
              <a:lnSpc>
                <a:spcPct val="90000"/>
              </a:lnSpc>
              <a:spcAft>
                <a:spcPts val="600"/>
              </a:spcAft>
              <a:buFont typeface="Arial" panose="020B0604020202020204" pitchFamily="34" charset="0"/>
              <a:buChar char="•"/>
            </a:pPr>
            <a:r>
              <a:rPr lang="en-US" sz="1900">
                <a:solidFill>
                  <a:srgbClr val="FFFFFF"/>
                </a:solidFill>
              </a:rPr>
              <a:t>This inevitable leads to bigger landfills and consequent rise in </a:t>
            </a:r>
            <a:r>
              <a:rPr lang="en-US" sz="1900" b="1">
                <a:solidFill>
                  <a:srgbClr val="FFFFFF"/>
                </a:solidFill>
              </a:rPr>
              <a:t>land, water and air pollution.</a:t>
            </a:r>
          </a:p>
          <a:p>
            <a:pPr indent="-228600">
              <a:lnSpc>
                <a:spcPct val="90000"/>
              </a:lnSpc>
              <a:spcAft>
                <a:spcPts val="600"/>
              </a:spcAft>
              <a:buFont typeface="Arial" panose="020B0604020202020204" pitchFamily="34" charset="0"/>
              <a:buChar char="•"/>
            </a:pPr>
            <a:endParaRPr lang="en-US" sz="1900">
              <a:solidFill>
                <a:srgbClr val="FFFFFF"/>
              </a:solidFill>
            </a:endParaRPr>
          </a:p>
          <a:p>
            <a:pPr marL="285750" indent="-228600">
              <a:lnSpc>
                <a:spcPct val="90000"/>
              </a:lnSpc>
              <a:spcAft>
                <a:spcPts val="600"/>
              </a:spcAft>
              <a:buFont typeface="Arial" panose="020B0604020202020204" pitchFamily="34" charset="0"/>
              <a:buChar char="•"/>
            </a:pPr>
            <a:r>
              <a:rPr lang="en-US" sz="1900">
                <a:solidFill>
                  <a:srgbClr val="FFFFFF"/>
                </a:solidFill>
              </a:rPr>
              <a:t>Asbestos is additionally </a:t>
            </a:r>
            <a:r>
              <a:rPr lang="en-US" sz="1900" b="1">
                <a:solidFill>
                  <a:srgbClr val="FFFFFF"/>
                </a:solidFill>
              </a:rPr>
              <a:t>carcinogenic</a:t>
            </a:r>
            <a:r>
              <a:rPr lang="en-US" sz="1900">
                <a:solidFill>
                  <a:srgbClr val="FFFFFF"/>
                </a:solidFill>
              </a:rPr>
              <a:t> in nature, thereby causing direct health risks to lives.</a:t>
            </a:r>
          </a:p>
        </p:txBody>
      </p:sp>
      <p:pic>
        <p:nvPicPr>
          <p:cNvPr id="8" name="Content Placeholder 7" descr="A graph of waste management&#10;&#10;Description automatically generated">
            <a:extLst>
              <a:ext uri="{FF2B5EF4-FFF2-40B4-BE49-F238E27FC236}">
                <a16:creationId xmlns:a16="http://schemas.microsoft.com/office/drawing/2014/main" id="{DADA0253-8B81-B401-305A-F0FA31195A5D}"/>
              </a:ext>
            </a:extLst>
          </p:cNvPr>
          <p:cNvPicPr>
            <a:picLocks noGrp="1" noChangeAspect="1"/>
          </p:cNvPicPr>
          <p:nvPr>
            <p:ph idx="1"/>
          </p:nvPr>
        </p:nvPicPr>
        <p:blipFill>
          <a:blip r:embed="rId2"/>
          <a:stretch>
            <a:fillRect/>
          </a:stretch>
        </p:blipFill>
        <p:spPr>
          <a:xfrm>
            <a:off x="5325681" y="1224148"/>
            <a:ext cx="6445095" cy="4608241"/>
          </a:xfrm>
          <a:prstGeom prst="rect">
            <a:avLst/>
          </a:prstGeom>
        </p:spPr>
      </p:pic>
    </p:spTree>
    <p:extLst>
      <p:ext uri="{BB962C8B-B14F-4D97-AF65-F5344CB8AC3E}">
        <p14:creationId xmlns:p14="http://schemas.microsoft.com/office/powerpoint/2010/main" val="185556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EB6B8-50C8-58E4-876F-F4CC751A45FB}"/>
              </a:ext>
            </a:extLst>
          </p:cNvPr>
          <p:cNvSpPr>
            <a:spLocks noGrp="1"/>
          </p:cNvSpPr>
          <p:nvPr>
            <p:ph type="title"/>
          </p:nvPr>
        </p:nvSpPr>
        <p:spPr>
          <a:xfrm>
            <a:off x="5122419" y="-124690"/>
            <a:ext cx="6601795" cy="1783080"/>
          </a:xfrm>
        </p:spPr>
        <p:txBody>
          <a:bodyPr anchor="b">
            <a:normAutofit/>
          </a:bodyPr>
          <a:lstStyle/>
          <a:p>
            <a:r>
              <a:rPr lang="en-US" sz="5400" dirty="0"/>
              <a:t>Key recommendations</a:t>
            </a:r>
          </a:p>
        </p:txBody>
      </p:sp>
      <p:pic>
        <p:nvPicPr>
          <p:cNvPr id="5" name="Picture 4" descr="Light bulb on yellow background with sketched light beams and cord">
            <a:extLst>
              <a:ext uri="{FF2B5EF4-FFF2-40B4-BE49-F238E27FC236}">
                <a16:creationId xmlns:a16="http://schemas.microsoft.com/office/drawing/2014/main" id="{E7AC15AC-6551-6733-3317-D8ED8840522D}"/>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C88DF-6E12-2AC5-0945-6484BEA099D9}"/>
              </a:ext>
            </a:extLst>
          </p:cNvPr>
          <p:cNvSpPr>
            <a:spLocks noGrp="1"/>
          </p:cNvSpPr>
          <p:nvPr>
            <p:ph idx="1"/>
          </p:nvPr>
        </p:nvSpPr>
        <p:spPr>
          <a:xfrm>
            <a:off x="5297762" y="2706624"/>
            <a:ext cx="6251110" cy="3483864"/>
          </a:xfrm>
        </p:spPr>
        <p:txBody>
          <a:bodyPr>
            <a:normAutofit fontScale="92500" lnSpcReduction="10000"/>
          </a:bodyPr>
          <a:lstStyle/>
          <a:p>
            <a:r>
              <a:rPr lang="en-US" sz="1700" dirty="0"/>
              <a:t>While adopting sustainable practices is the need of the hour, it is especially important to address the processing of hazardous wastes.</a:t>
            </a:r>
          </a:p>
          <a:p>
            <a:r>
              <a:rPr lang="en-US" sz="1700" dirty="0"/>
              <a:t>Hazardous wastes are seldom bio-degradable and need innovative techniques to be converted into a usable form such as energy. </a:t>
            </a:r>
          </a:p>
          <a:p>
            <a:r>
              <a:rPr lang="en-US" sz="1700" b="1" dirty="0"/>
              <a:t>Higher allocation of funds for R&amp;D to develop ways to harness energy</a:t>
            </a:r>
            <a:r>
              <a:rPr lang="en-US" sz="1700" dirty="0"/>
              <a:t> from these wastes can be a big game changer for Australian states. </a:t>
            </a:r>
            <a:r>
              <a:rPr lang="en-US" sz="1700" dirty="0" err="1"/>
              <a:t>Eg</a:t>
            </a:r>
            <a:r>
              <a:rPr lang="en-US" sz="1700" dirty="0"/>
              <a:t>: Carbon Capture </a:t>
            </a:r>
            <a:r>
              <a:rPr lang="en-US" sz="1700" dirty="0" err="1"/>
              <a:t>Utilisation</a:t>
            </a:r>
            <a:r>
              <a:rPr lang="en-US" sz="1700" dirty="0"/>
              <a:t> in steel industries developed by </a:t>
            </a:r>
            <a:r>
              <a:rPr lang="en-US" sz="1700" dirty="0">
                <a:hlinkClick r:id="rId3"/>
              </a:rPr>
              <a:t>ArcelorMittal Belgium </a:t>
            </a:r>
            <a:r>
              <a:rPr lang="en-US" sz="1700" dirty="0"/>
              <a:t>.</a:t>
            </a:r>
          </a:p>
          <a:p>
            <a:r>
              <a:rPr lang="en-US" sz="1700" dirty="0"/>
              <a:t>Governments in each state should be wary of industries using hazardous materials such as </a:t>
            </a:r>
            <a:r>
              <a:rPr lang="en-US" sz="1700" b="1" dirty="0"/>
              <a:t>Asbestos in construction or manufacturing</a:t>
            </a:r>
            <a:r>
              <a:rPr lang="en-US" sz="1700" dirty="0"/>
              <a:t> which can only be dumped in landfills that lead to various types of pollution. </a:t>
            </a:r>
            <a:r>
              <a:rPr lang="en-US" sz="1700" b="1" dirty="0"/>
              <a:t>Sanctions and penalties </a:t>
            </a:r>
            <a:r>
              <a:rPr lang="en-US" sz="1700" dirty="0"/>
              <a:t>imposed can greatly motivate construction and industries to explore alternative and sustainable materials.</a:t>
            </a:r>
          </a:p>
        </p:txBody>
      </p:sp>
    </p:spTree>
    <p:extLst>
      <p:ext uri="{BB962C8B-B14F-4D97-AF65-F5344CB8AC3E}">
        <p14:creationId xmlns:p14="http://schemas.microsoft.com/office/powerpoint/2010/main" val="201184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refinery against blue sky">
            <a:extLst>
              <a:ext uri="{FF2B5EF4-FFF2-40B4-BE49-F238E27FC236}">
                <a16:creationId xmlns:a16="http://schemas.microsoft.com/office/drawing/2014/main" id="{EEE58FFD-8312-A856-43DD-DDB8F9A283D1}"/>
              </a:ext>
            </a:extLst>
          </p:cNvPr>
          <p:cNvPicPr>
            <a:picLocks noChangeAspect="1"/>
          </p:cNvPicPr>
          <p:nvPr/>
        </p:nvPicPr>
        <p:blipFill rotWithShape="1">
          <a:blip r:embed="rId2"/>
          <a:srcRect l="31951" r="23674"/>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42AD2-D7D7-E8DD-35AE-CE7C17658B6E}"/>
              </a:ext>
            </a:extLst>
          </p:cNvPr>
          <p:cNvSpPr>
            <a:spLocks noGrp="1"/>
          </p:cNvSpPr>
          <p:nvPr>
            <p:ph type="title"/>
          </p:nvPr>
        </p:nvSpPr>
        <p:spPr>
          <a:xfrm>
            <a:off x="6115317" y="405685"/>
            <a:ext cx="5464968" cy="1559301"/>
          </a:xfrm>
        </p:spPr>
        <p:txBody>
          <a:bodyPr>
            <a:normAutofit/>
          </a:bodyPr>
          <a:lstStyle/>
          <a:p>
            <a:pPr algn="ctr"/>
            <a:r>
              <a:rPr lang="en-US" sz="4000" dirty="0"/>
              <a:t>Content</a:t>
            </a:r>
          </a:p>
        </p:txBody>
      </p:sp>
      <p:graphicFrame>
        <p:nvGraphicFramePr>
          <p:cNvPr id="13" name="Content Placeholder 2">
            <a:extLst>
              <a:ext uri="{FF2B5EF4-FFF2-40B4-BE49-F238E27FC236}">
                <a16:creationId xmlns:a16="http://schemas.microsoft.com/office/drawing/2014/main" id="{30E0D5B9-D40F-001D-F70E-2C5F2F1DEC28}"/>
              </a:ext>
            </a:extLst>
          </p:cNvPr>
          <p:cNvGraphicFramePr>
            <a:graphicFrameLocks noGrp="1"/>
          </p:cNvGraphicFramePr>
          <p:nvPr>
            <p:ph idx="1"/>
            <p:extLst>
              <p:ext uri="{D42A27DB-BD31-4B8C-83A1-F6EECF244321}">
                <p14:modId xmlns:p14="http://schemas.microsoft.com/office/powerpoint/2010/main" val="364297147"/>
              </p:ext>
            </p:extLst>
          </p:nvPr>
        </p:nvGraphicFramePr>
        <p:xfrm>
          <a:off x="6115316" y="1544595"/>
          <a:ext cx="5846025" cy="4695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7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ipes over the sea">
            <a:extLst>
              <a:ext uri="{FF2B5EF4-FFF2-40B4-BE49-F238E27FC236}">
                <a16:creationId xmlns:a16="http://schemas.microsoft.com/office/drawing/2014/main" id="{E2A2826B-98DA-3CDD-3AE1-3F853DD615D7}"/>
              </a:ext>
            </a:extLst>
          </p:cNvPr>
          <p:cNvPicPr>
            <a:picLocks noChangeAspect="1"/>
          </p:cNvPicPr>
          <p:nvPr/>
        </p:nvPicPr>
        <p:blipFill rotWithShape="1">
          <a:blip r:embed="rId2">
            <a:alphaModFix amt="60000"/>
          </a:blip>
          <a:srcRect t="19389" b="5611"/>
          <a:stretch/>
        </p:blipFill>
        <p:spPr>
          <a:xfrm>
            <a:off x="-1" y="10"/>
            <a:ext cx="12192001" cy="6857990"/>
          </a:xfrm>
          <a:prstGeom prst="rect">
            <a:avLst/>
          </a:prstGeom>
        </p:spPr>
      </p:pic>
      <p:sp>
        <p:nvSpPr>
          <p:cNvPr id="2" name="Title 1">
            <a:extLst>
              <a:ext uri="{FF2B5EF4-FFF2-40B4-BE49-F238E27FC236}">
                <a16:creationId xmlns:a16="http://schemas.microsoft.com/office/drawing/2014/main" id="{DF283D0B-5F0B-ADE1-19D5-60CDC9BD4DBD}"/>
              </a:ext>
            </a:extLst>
          </p:cNvPr>
          <p:cNvSpPr>
            <a:spLocks noGrp="1"/>
          </p:cNvSpPr>
          <p:nvPr>
            <p:ph type="title"/>
          </p:nvPr>
        </p:nvSpPr>
        <p:spPr>
          <a:xfrm>
            <a:off x="838200" y="557189"/>
            <a:ext cx="4155825" cy="5571898"/>
          </a:xfrm>
        </p:spPr>
        <p:txBody>
          <a:bodyPr>
            <a:normAutofit/>
          </a:bodyPr>
          <a:lstStyle/>
          <a:p>
            <a:r>
              <a:rPr lang="en-US">
                <a:solidFill>
                  <a:srgbClr val="FFFFFF"/>
                </a:solidFill>
              </a:rPr>
              <a:t>The national waste generation problem of Australia</a:t>
            </a:r>
          </a:p>
        </p:txBody>
      </p:sp>
      <p:sp>
        <p:nvSpPr>
          <p:cNvPr id="3" name="Content Placeholder 2">
            <a:extLst>
              <a:ext uri="{FF2B5EF4-FFF2-40B4-BE49-F238E27FC236}">
                <a16:creationId xmlns:a16="http://schemas.microsoft.com/office/drawing/2014/main" id="{E3668E06-DD07-C130-5634-B84D4033061C}"/>
              </a:ext>
            </a:extLst>
          </p:cNvPr>
          <p:cNvSpPr>
            <a:spLocks noGrp="1"/>
          </p:cNvSpPr>
          <p:nvPr>
            <p:ph idx="1"/>
          </p:nvPr>
        </p:nvSpPr>
        <p:spPr>
          <a:xfrm>
            <a:off x="5186552" y="557189"/>
            <a:ext cx="6167246" cy="5571898"/>
          </a:xfrm>
        </p:spPr>
        <p:txBody>
          <a:bodyPr anchor="ctr">
            <a:normAutofit/>
          </a:bodyPr>
          <a:lstStyle/>
          <a:p>
            <a:r>
              <a:rPr lang="en-US" sz="2000" dirty="0">
                <a:solidFill>
                  <a:srgbClr val="FFFFFF"/>
                </a:solidFill>
              </a:rPr>
              <a:t>High per capita waste generation due to the consumer culture leading to the high usage of single use packaging.</a:t>
            </a:r>
          </a:p>
          <a:p>
            <a:r>
              <a:rPr lang="en-US" sz="2000" dirty="0">
                <a:solidFill>
                  <a:srgbClr val="FFFFFF"/>
                </a:solidFill>
              </a:rPr>
              <a:t>High dependence on landfills which result in soil, water and air pollution.</a:t>
            </a:r>
          </a:p>
          <a:p>
            <a:r>
              <a:rPr lang="en-US" sz="2000" dirty="0">
                <a:solidFill>
                  <a:srgbClr val="FFFFFF"/>
                </a:solidFill>
              </a:rPr>
              <a:t>Uneven waste management infrastructure across the country.</a:t>
            </a:r>
          </a:p>
          <a:p>
            <a:r>
              <a:rPr lang="en-US" sz="2000" dirty="0">
                <a:solidFill>
                  <a:srgbClr val="FFFFFF"/>
                </a:solidFill>
              </a:rPr>
              <a:t>Heavy polluting industries such as mining and the steel industry.</a:t>
            </a:r>
          </a:p>
          <a:p>
            <a:r>
              <a:rPr lang="en-AU" sz="2000" dirty="0">
                <a:solidFill>
                  <a:srgbClr val="FFFFFF"/>
                </a:solidFill>
              </a:rPr>
              <a:t>Electronic waste (e-waste) is a growing problem in Australia, with the increasing use of electronic devices and appliances. Managing e-waste responsibly is a complex issue due to the hazardous materials contained in electronic products.</a:t>
            </a:r>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21606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D64F-A150-0769-7080-5B7DA95E120B}"/>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200" kern="1200">
                <a:solidFill>
                  <a:schemeClr val="tx1"/>
                </a:solidFill>
                <a:latin typeface="+mj-lt"/>
                <a:ea typeface="+mj-ea"/>
                <a:cs typeface="+mj-cs"/>
              </a:rPr>
              <a:t>Which are the states with highest producing waste ?</a:t>
            </a:r>
            <a:br>
              <a:rPr lang="en-US" sz="2200" kern="1200">
                <a:solidFill>
                  <a:schemeClr val="tx1"/>
                </a:solidFill>
                <a:latin typeface="+mj-lt"/>
                <a:ea typeface="+mj-ea"/>
                <a:cs typeface="+mj-cs"/>
              </a:rPr>
            </a:br>
            <a:endParaRPr lang="en-US" sz="22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ustralia with different colored squares&#10;&#10;Description automatically generated">
            <a:extLst>
              <a:ext uri="{FF2B5EF4-FFF2-40B4-BE49-F238E27FC236}">
                <a16:creationId xmlns:a16="http://schemas.microsoft.com/office/drawing/2014/main" id="{33AF6F7A-8899-1807-1D55-C079002FC273}"/>
              </a:ext>
            </a:extLst>
          </p:cNvPr>
          <p:cNvPicPr>
            <a:picLocks noGrp="1" noChangeAspect="1"/>
          </p:cNvPicPr>
          <p:nvPr>
            <p:ph idx="1"/>
          </p:nvPr>
        </p:nvPicPr>
        <p:blipFill>
          <a:blip r:embed="rId2"/>
          <a:stretch>
            <a:fillRect/>
          </a:stretch>
        </p:blipFill>
        <p:spPr>
          <a:xfrm>
            <a:off x="669235" y="1207984"/>
            <a:ext cx="6221895" cy="4448653"/>
          </a:xfrm>
          <a:prstGeom prst="rect">
            <a:avLst/>
          </a:prstGeom>
        </p:spPr>
      </p:pic>
      <p:cxnSp>
        <p:nvCxnSpPr>
          <p:cNvPr id="13"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C10DFE-BEE6-AC17-1E57-A2B85E920928}"/>
              </a:ext>
            </a:extLst>
          </p:cNvPr>
          <p:cNvSpPr txBox="1"/>
          <p:nvPr/>
        </p:nvSpPr>
        <p:spPr>
          <a:xfrm>
            <a:off x="8153400" y="2543364"/>
            <a:ext cx="3434180" cy="35990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1" dirty="0"/>
              <a:t>WA</a:t>
            </a:r>
            <a:r>
              <a:rPr lang="en-US" sz="2000" dirty="0"/>
              <a:t> leads the waste generation by state with </a:t>
            </a:r>
            <a:r>
              <a:rPr lang="en-US" sz="2000" b="1" dirty="0"/>
              <a:t>37 % </a:t>
            </a:r>
            <a:r>
              <a:rPr lang="en-US" sz="2000" dirty="0"/>
              <a:t>of the national waste produced followed by </a:t>
            </a:r>
            <a:r>
              <a:rPr lang="en-US" sz="2000" b="1" dirty="0"/>
              <a:t>NSW (22 %) </a:t>
            </a:r>
            <a:r>
              <a:rPr lang="en-US" sz="2000" dirty="0"/>
              <a:t>and </a:t>
            </a:r>
            <a:r>
              <a:rPr lang="en-US" sz="2000" b="1" dirty="0"/>
              <a:t>QLD (17.4 %).</a:t>
            </a:r>
          </a:p>
          <a:p>
            <a:pPr indent="-228600">
              <a:lnSpc>
                <a:spcPct val="90000"/>
              </a:lnSpc>
              <a:spcAft>
                <a:spcPts val="600"/>
              </a:spcAft>
              <a:buFont typeface="Arial" panose="020B0604020202020204" pitchFamily="34" charset="0"/>
              <a:buChar char="•"/>
            </a:pPr>
            <a:endParaRPr lang="en-US" sz="2000" b="1" dirty="0"/>
          </a:p>
          <a:p>
            <a:pPr marL="285750" indent="-228600">
              <a:lnSpc>
                <a:spcPct val="90000"/>
              </a:lnSpc>
              <a:spcAft>
                <a:spcPts val="600"/>
              </a:spcAft>
              <a:buFont typeface="Arial" panose="020B0604020202020204" pitchFamily="34" charset="0"/>
              <a:buChar char="•"/>
            </a:pPr>
            <a:r>
              <a:rPr lang="en-US" sz="2000"/>
              <a:t>Despite a population lower than QLD and NSW, it is interesting to note the high generation of waste by WA. </a:t>
            </a:r>
            <a:r>
              <a:rPr lang="en-US" sz="2000" b="1" dirty="0"/>
              <a:t>(Approx. 1500 Mega </a:t>
            </a:r>
            <a:r>
              <a:rPr lang="en-US" sz="2000" b="1" dirty="0" err="1"/>
              <a:t>Tonnes</a:t>
            </a:r>
            <a:r>
              <a:rPr lang="en-US" sz="2000" b="1" dirty="0"/>
              <a:t>).</a:t>
            </a:r>
          </a:p>
        </p:txBody>
      </p:sp>
    </p:spTree>
    <p:extLst>
      <p:ext uri="{BB962C8B-B14F-4D97-AF65-F5344CB8AC3E}">
        <p14:creationId xmlns:p14="http://schemas.microsoft.com/office/powerpoint/2010/main" val="23077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E9F2-7770-2433-CC92-B6BAF429F385}"/>
              </a:ext>
            </a:extLst>
          </p:cNvPr>
          <p:cNvSpPr>
            <a:spLocks noGrp="1"/>
          </p:cNvSpPr>
          <p:nvPr>
            <p:ph type="title"/>
          </p:nvPr>
        </p:nvSpPr>
        <p:spPr>
          <a:xfrm>
            <a:off x="838199" y="365125"/>
            <a:ext cx="10937789" cy="1325563"/>
          </a:xfrm>
        </p:spPr>
        <p:txBody>
          <a:bodyPr>
            <a:normAutofit fontScale="90000"/>
          </a:bodyPr>
          <a:lstStyle/>
          <a:p>
            <a:r>
              <a:rPr lang="en-US" sz="4400"/>
              <a:t>What are the dominating waste types in each state ?</a:t>
            </a:r>
            <a:br>
              <a:rPr lang="en-US" sz="4400"/>
            </a:br>
            <a:endParaRPr lang="en-US" dirty="0"/>
          </a:p>
        </p:txBody>
      </p:sp>
      <p:pic>
        <p:nvPicPr>
          <p:cNvPr id="5" name="Content Placeholder 4" descr="A chart of different types of waste&#10;&#10;Description automatically generated">
            <a:extLst>
              <a:ext uri="{FF2B5EF4-FFF2-40B4-BE49-F238E27FC236}">
                <a16:creationId xmlns:a16="http://schemas.microsoft.com/office/drawing/2014/main" id="{AC61D96C-3413-E2E5-C4DE-87AD45751D90}"/>
              </a:ext>
            </a:extLst>
          </p:cNvPr>
          <p:cNvPicPr>
            <a:picLocks noGrp="1" noChangeAspect="1"/>
          </p:cNvPicPr>
          <p:nvPr>
            <p:ph idx="1"/>
          </p:nvPr>
        </p:nvPicPr>
        <p:blipFill>
          <a:blip r:embed="rId2"/>
          <a:stretch>
            <a:fillRect/>
          </a:stretch>
        </p:blipFill>
        <p:spPr>
          <a:xfrm>
            <a:off x="255373" y="1052669"/>
            <a:ext cx="6960973" cy="5199464"/>
          </a:xfrm>
        </p:spPr>
      </p:pic>
      <p:sp>
        <p:nvSpPr>
          <p:cNvPr id="6" name="TextBox 5">
            <a:extLst>
              <a:ext uri="{FF2B5EF4-FFF2-40B4-BE49-F238E27FC236}">
                <a16:creationId xmlns:a16="http://schemas.microsoft.com/office/drawing/2014/main" id="{A8D5044B-9151-A136-112B-4C1551EFF23B}"/>
              </a:ext>
            </a:extLst>
          </p:cNvPr>
          <p:cNvSpPr txBox="1"/>
          <p:nvPr/>
        </p:nvSpPr>
        <p:spPr>
          <a:xfrm>
            <a:off x="7611762" y="1186248"/>
            <a:ext cx="3978876" cy="5909310"/>
          </a:xfrm>
          <a:prstGeom prst="rect">
            <a:avLst/>
          </a:prstGeom>
          <a:noFill/>
        </p:spPr>
        <p:txBody>
          <a:bodyPr wrap="square" rtlCol="0">
            <a:spAutoFit/>
          </a:bodyPr>
          <a:lstStyle/>
          <a:p>
            <a:pPr marL="285750" indent="-285750">
              <a:buFont typeface="Arial" panose="020B0604020202020204" pitchFamily="34" charset="0"/>
              <a:buChar char="•"/>
            </a:pPr>
            <a:r>
              <a:rPr lang="en-US"/>
              <a:t>Nearly </a:t>
            </a:r>
            <a:r>
              <a:rPr lang="en-US" b="1"/>
              <a:t>45 % </a:t>
            </a:r>
            <a:r>
              <a:rPr lang="en-US"/>
              <a:t>of Australia’s waste is generated from the mining industry.</a:t>
            </a:r>
          </a:p>
          <a:p>
            <a:r>
              <a:rPr lang="en-US"/>
              <a:t> </a:t>
            </a:r>
          </a:p>
          <a:p>
            <a:pPr marL="285750" indent="-285750">
              <a:buFont typeface="Arial" panose="020B0604020202020204" pitchFamily="34" charset="0"/>
              <a:buChar char="•"/>
            </a:pPr>
            <a:r>
              <a:rPr lang="en-US" b="1"/>
              <a:t>WA</a:t>
            </a:r>
            <a:r>
              <a:rPr lang="en-US"/>
              <a:t> is the leading producer of waste from the mining industry. These include iron, nickel, coal and lithium mines.</a:t>
            </a:r>
          </a:p>
          <a:p>
            <a:endParaRPr lang="en-US"/>
          </a:p>
          <a:p>
            <a:pPr marL="285750" indent="-285750">
              <a:buFont typeface="Arial" panose="020B0604020202020204" pitchFamily="34" charset="0"/>
              <a:buChar char="•"/>
            </a:pPr>
            <a:r>
              <a:rPr lang="en-US"/>
              <a:t>Based on the </a:t>
            </a:r>
            <a:r>
              <a:rPr lang="en-US">
                <a:hlinkClick r:id="rId3"/>
              </a:rPr>
              <a:t>Australian treasury</a:t>
            </a:r>
            <a:r>
              <a:rPr lang="en-US"/>
              <a:t>, the mining industry adds about 270 billion $ every year, making it a significant addition to the Australian economy.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WA’s reliance on the mining industry and the nature of its large-scale pollution could be the reason why despite a low population, the state is the highest contributor to the waste generation</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0379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AF4F-E016-9E03-3B6C-04EFCA97AB17}"/>
              </a:ext>
            </a:extLst>
          </p:cNvPr>
          <p:cNvSpPr>
            <a:spLocks noGrp="1"/>
          </p:cNvSpPr>
          <p:nvPr>
            <p:ph type="title"/>
          </p:nvPr>
        </p:nvSpPr>
        <p:spPr>
          <a:xfrm>
            <a:off x="7910285" y="741391"/>
            <a:ext cx="3443514" cy="1616203"/>
          </a:xfrm>
        </p:spPr>
        <p:txBody>
          <a:bodyPr vert="horz" lIns="91440" tIns="45720" rIns="91440" bIns="45720" rtlCol="0" anchor="b">
            <a:normAutofit/>
          </a:bodyPr>
          <a:lstStyle/>
          <a:p>
            <a:r>
              <a:rPr lang="en-US" sz="2700" kern="1200">
                <a:solidFill>
                  <a:schemeClr val="tx1"/>
                </a:solidFill>
                <a:latin typeface="+mj-lt"/>
                <a:ea typeface="+mj-ea"/>
                <a:cs typeface="+mj-cs"/>
              </a:rPr>
              <a:t>Is hazardous waste generation on the rise across Australia ?</a:t>
            </a:r>
            <a:br>
              <a:rPr lang="en-US" sz="2700" kern="1200">
                <a:solidFill>
                  <a:schemeClr val="tx1"/>
                </a:solidFill>
                <a:latin typeface="+mj-lt"/>
                <a:ea typeface="+mj-ea"/>
                <a:cs typeface="+mj-cs"/>
              </a:rPr>
            </a:br>
            <a:endParaRPr lang="en-US" sz="2700" kern="1200">
              <a:solidFill>
                <a:schemeClr val="tx1"/>
              </a:solidFill>
              <a:latin typeface="+mj-lt"/>
              <a:ea typeface="+mj-ea"/>
              <a:cs typeface="+mj-cs"/>
            </a:endParaRPr>
          </a:p>
        </p:txBody>
      </p:sp>
      <p:pic>
        <p:nvPicPr>
          <p:cNvPr id="5" name="Content Placeholder 4" descr="A graph of different types of lines&#10;&#10;Description automatically generated with medium confidence">
            <a:extLst>
              <a:ext uri="{FF2B5EF4-FFF2-40B4-BE49-F238E27FC236}">
                <a16:creationId xmlns:a16="http://schemas.microsoft.com/office/drawing/2014/main" id="{EA9A1FB0-B536-3AB7-B730-BE956934EFB8}"/>
              </a:ext>
            </a:extLst>
          </p:cNvPr>
          <p:cNvPicPr>
            <a:picLocks noGrp="1" noChangeAspect="1"/>
          </p:cNvPicPr>
          <p:nvPr>
            <p:ph idx="1"/>
          </p:nvPr>
        </p:nvPicPr>
        <p:blipFill rotWithShape="1">
          <a:blip r:embed="rId2"/>
          <a:srcRect r="2" b="4239"/>
          <a:stretch/>
        </p:blipFill>
        <p:spPr>
          <a:xfrm>
            <a:off x="372894" y="778680"/>
            <a:ext cx="6863770" cy="4699653"/>
          </a:xfrm>
          <a:prstGeom prst="rect">
            <a:avLst/>
          </a:prstGeom>
        </p:spPr>
      </p:pic>
      <p:sp>
        <p:nvSpPr>
          <p:cNvPr id="6" name="TextBox 5">
            <a:extLst>
              <a:ext uri="{FF2B5EF4-FFF2-40B4-BE49-F238E27FC236}">
                <a16:creationId xmlns:a16="http://schemas.microsoft.com/office/drawing/2014/main" id="{4008A6BE-929E-5D60-47DB-F67A09AA4102}"/>
              </a:ext>
            </a:extLst>
          </p:cNvPr>
          <p:cNvSpPr txBox="1"/>
          <p:nvPr/>
        </p:nvSpPr>
        <p:spPr>
          <a:xfrm>
            <a:off x="7910285" y="2533476"/>
            <a:ext cx="3443514" cy="344783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While </a:t>
            </a:r>
            <a:r>
              <a:rPr lang="en-US" sz="1700" b="1" dirty="0"/>
              <a:t>WA</a:t>
            </a:r>
            <a:r>
              <a:rPr lang="en-US" sz="1700" dirty="0"/>
              <a:t> is the highest contributor to the national waste generation, it is </a:t>
            </a:r>
            <a:r>
              <a:rPr lang="en-US" sz="1700" b="1" dirty="0"/>
              <a:t>NSW</a:t>
            </a:r>
            <a:r>
              <a:rPr lang="en-US" sz="1700" dirty="0"/>
              <a:t> who is the leading generator of hazardous wastes (</a:t>
            </a:r>
            <a:r>
              <a:rPr lang="en-US" sz="1700" b="1" dirty="0" err="1"/>
              <a:t>Upto</a:t>
            </a:r>
            <a:r>
              <a:rPr lang="en-US" sz="1700" b="1" dirty="0"/>
              <a:t> 8 mega </a:t>
            </a:r>
            <a:r>
              <a:rPr lang="en-US" sz="1700" b="1" dirty="0" err="1"/>
              <a:t>tonne</a:t>
            </a:r>
            <a:r>
              <a:rPr lang="en-US" sz="1700" dirty="0"/>
              <a:t>) followed by </a:t>
            </a:r>
            <a:r>
              <a:rPr lang="en-US" sz="1700" b="1" dirty="0"/>
              <a:t>QLD</a:t>
            </a:r>
            <a:r>
              <a:rPr lang="en-US" sz="1700" dirty="0"/>
              <a:t> ( 7.5 mega </a:t>
            </a:r>
            <a:r>
              <a:rPr lang="en-US" sz="1700" dirty="0" err="1"/>
              <a:t>tonne</a:t>
            </a:r>
            <a:r>
              <a:rPr lang="en-US" sz="1700" dirty="0"/>
              <a:t>) and </a:t>
            </a:r>
            <a:r>
              <a:rPr lang="en-US" sz="1700" b="1" dirty="0"/>
              <a:t>VIC</a:t>
            </a:r>
            <a:r>
              <a:rPr lang="en-US" sz="1700" dirty="0"/>
              <a:t> (5.5 mega </a:t>
            </a:r>
            <a:r>
              <a:rPr lang="en-US" sz="1700" dirty="0" err="1"/>
              <a:t>tonne</a:t>
            </a:r>
            <a:r>
              <a:rPr lang="en-US" sz="1700" dirty="0"/>
              <a:t>).</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hazardous waste generation is </a:t>
            </a:r>
            <a:r>
              <a:rPr lang="en-US" sz="1700" b="1" dirty="0"/>
              <a:t>observed to be on a rise in NSW and VIC </a:t>
            </a:r>
            <a:r>
              <a:rPr lang="en-US" sz="1700" dirty="0"/>
              <a:t>while it has been </a:t>
            </a:r>
            <a:r>
              <a:rPr lang="en-US" sz="1700" b="1" dirty="0"/>
              <a:t>consistent in QLD between 2006-2020.</a:t>
            </a:r>
          </a:p>
          <a:p>
            <a:pPr marL="285750" indent="-228600">
              <a:lnSpc>
                <a:spcPct val="90000"/>
              </a:lnSpc>
              <a:spcAft>
                <a:spcPts val="600"/>
              </a:spcAft>
              <a:buFont typeface="Arial" panose="020B0604020202020204" pitchFamily="34" charset="0"/>
              <a:buChar char="•"/>
            </a:pPr>
            <a:endParaRPr lang="en-US" sz="1700" dirty="0"/>
          </a:p>
        </p:txBody>
      </p:sp>
      <p:grpSp>
        <p:nvGrpSpPr>
          <p:cNvPr id="16" name="Group 15">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41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pic>
        <p:nvPicPr>
          <p:cNvPr id="9" name="Content Placeholder 8" descr="A graph of hazardous waste management&#10;&#10;Description automatically generated">
            <a:extLst>
              <a:ext uri="{FF2B5EF4-FFF2-40B4-BE49-F238E27FC236}">
                <a16:creationId xmlns:a16="http://schemas.microsoft.com/office/drawing/2014/main" id="{AD4066F8-028A-C45E-C49E-2FD8AB9ACD56}"/>
              </a:ext>
            </a:extLst>
          </p:cNvPr>
          <p:cNvPicPr>
            <a:picLocks noGrp="1" noChangeAspect="1"/>
          </p:cNvPicPr>
          <p:nvPr>
            <p:ph idx="1"/>
          </p:nvPr>
        </p:nvPicPr>
        <p:blipFill>
          <a:blip r:embed="rId2"/>
          <a:stretch>
            <a:fillRect/>
          </a:stretch>
        </p:blipFill>
        <p:spPr>
          <a:xfrm>
            <a:off x="615781" y="1567120"/>
            <a:ext cx="6351964" cy="4537117"/>
          </a:xfrm>
        </p:spPr>
      </p:pic>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hazardous waste is disposed in the </a:t>
            </a:r>
            <a:r>
              <a:rPr lang="en-US" b="1" dirty="0"/>
              <a:t>landfills</a:t>
            </a:r>
            <a:r>
              <a:rPr lang="en-US" dirty="0"/>
              <a:t>.</a:t>
            </a:r>
          </a:p>
          <a:p>
            <a:endParaRPr lang="en-US" dirty="0"/>
          </a:p>
          <a:p>
            <a:pPr marL="285750" indent="-285750">
              <a:buFont typeface="Arial" panose="020B0604020202020204" pitchFamily="34" charset="0"/>
              <a:buChar char="•"/>
            </a:pPr>
            <a:r>
              <a:rPr lang="en-US" dirty="0"/>
              <a:t>This is concerning as these wastes end up </a:t>
            </a:r>
            <a:r>
              <a:rPr lang="en-US" b="1" dirty="0"/>
              <a:t>polluting the water bodies and the underground potable water</a:t>
            </a:r>
            <a:r>
              <a:rPr lang="en-US" dirty="0"/>
              <a:t>, consequently leading to loss of marine lives.</a:t>
            </a:r>
          </a:p>
          <a:p>
            <a:endParaRPr lang="en-US" dirty="0"/>
          </a:p>
          <a:p>
            <a:pPr marL="285750" indent="-285750">
              <a:buFont typeface="Arial" panose="020B0604020202020204" pitchFamily="34" charset="0"/>
              <a:buChar char="•"/>
            </a:pPr>
            <a:r>
              <a:rPr lang="en-US" dirty="0"/>
              <a:t>There is still a technology gap to be able to effectively harness the hazardous waste for producing energy.</a:t>
            </a:r>
          </a:p>
        </p:txBody>
      </p:sp>
    </p:spTree>
    <p:extLst>
      <p:ext uri="{BB962C8B-B14F-4D97-AF65-F5344CB8AC3E}">
        <p14:creationId xmlns:p14="http://schemas.microsoft.com/office/powerpoint/2010/main" val="19958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6B41-C836-E305-B54F-5A25A10E4DD9}"/>
              </a:ext>
            </a:extLst>
          </p:cNvPr>
          <p:cNvSpPr>
            <a:spLocks noGrp="1"/>
          </p:cNvSpPr>
          <p:nvPr>
            <p:ph type="title"/>
          </p:nvPr>
        </p:nvSpPr>
        <p:spPr/>
        <p:txBody>
          <a:bodyPr>
            <a:normAutofit fontScale="90000"/>
          </a:bodyPr>
          <a:lstStyle/>
          <a:p>
            <a:r>
              <a:rPr lang="en-US" sz="4400" dirty="0"/>
              <a:t>What are the waste management techniques applied in the top 3 hazardous waste generating states ?</a:t>
            </a:r>
            <a:br>
              <a:rPr lang="en-US" sz="4400" dirty="0"/>
            </a:br>
            <a:endParaRPr lang="en-US" dirty="0"/>
          </a:p>
        </p:txBody>
      </p:sp>
      <p:sp>
        <p:nvSpPr>
          <p:cNvPr id="10" name="TextBox 9">
            <a:extLst>
              <a:ext uri="{FF2B5EF4-FFF2-40B4-BE49-F238E27FC236}">
                <a16:creationId xmlns:a16="http://schemas.microsoft.com/office/drawing/2014/main" id="{5D4E6ED5-8EEB-5E1F-9743-852DC78DCCC2}"/>
              </a:ext>
            </a:extLst>
          </p:cNvPr>
          <p:cNvSpPr txBox="1"/>
          <p:nvPr/>
        </p:nvSpPr>
        <p:spPr>
          <a:xfrm>
            <a:off x="7451124" y="1569308"/>
            <a:ext cx="436193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It is however interesting to note that </a:t>
            </a:r>
            <a:r>
              <a:rPr lang="en-US" b="1" dirty="0"/>
              <a:t>despite the lower generation of hazardous waste in VIC, they are also leading in the race to utilize these wastes to obtain energy.</a:t>
            </a:r>
          </a:p>
          <a:p>
            <a:endParaRPr lang="en-US" b="1" dirty="0"/>
          </a:p>
          <a:p>
            <a:pPr marL="285750" indent="-285750">
              <a:buFont typeface="Arial" panose="020B0604020202020204" pitchFamily="34" charset="0"/>
              <a:buChar char="•"/>
            </a:pPr>
            <a:r>
              <a:rPr lang="en-US" dirty="0"/>
              <a:t>While this could suggest that VIC has adopted a better way to deal with hazardous waste that allows them to convert the waste into energy, it could also be dependent on the type of hazardous waste present in the two states.</a:t>
            </a:r>
          </a:p>
        </p:txBody>
      </p:sp>
      <p:pic>
        <p:nvPicPr>
          <p:cNvPr id="6" name="Content Placeholder 5" descr="A graph of waste management&#10;&#10;Description automatically generated">
            <a:extLst>
              <a:ext uri="{FF2B5EF4-FFF2-40B4-BE49-F238E27FC236}">
                <a16:creationId xmlns:a16="http://schemas.microsoft.com/office/drawing/2014/main" id="{0B293D7E-7418-EE8F-0647-8FBC923E4FC9}"/>
              </a:ext>
            </a:extLst>
          </p:cNvPr>
          <p:cNvPicPr>
            <a:picLocks noGrp="1" noChangeAspect="1"/>
          </p:cNvPicPr>
          <p:nvPr>
            <p:ph idx="1"/>
          </p:nvPr>
        </p:nvPicPr>
        <p:blipFill>
          <a:blip r:embed="rId2"/>
          <a:stretch>
            <a:fillRect/>
          </a:stretch>
        </p:blipFill>
        <p:spPr>
          <a:xfrm>
            <a:off x="665209" y="1690688"/>
            <a:ext cx="6091873" cy="4351338"/>
          </a:xfrm>
        </p:spPr>
      </p:pic>
    </p:spTree>
    <p:extLst>
      <p:ext uri="{BB962C8B-B14F-4D97-AF65-F5344CB8AC3E}">
        <p14:creationId xmlns:p14="http://schemas.microsoft.com/office/powerpoint/2010/main" val="121476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99CC0-6D6F-3585-4333-A787002D6F0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kern="1200">
                <a:solidFill>
                  <a:schemeClr val="tx1"/>
                </a:solidFill>
                <a:latin typeface="+mj-lt"/>
                <a:ea typeface="+mj-ea"/>
                <a:cs typeface="+mj-cs"/>
              </a:rPr>
              <a:t>What is the composition of the hazardous waste generated ?</a:t>
            </a:r>
            <a:br>
              <a:rPr lang="en-US" sz="2600"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7D0312-0D6F-9293-B1F8-3A5C6B86BF3D}"/>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Upon diving deeper into what constitutes these hazardous wastes, we could observe that </a:t>
            </a:r>
            <a:r>
              <a:rPr lang="en-US" sz="2000" b="1"/>
              <a:t>contaminated soils </a:t>
            </a:r>
            <a:r>
              <a:rPr lang="en-US" sz="2000"/>
              <a:t>are the largest source followed by </a:t>
            </a:r>
            <a:r>
              <a:rPr lang="en-US" sz="2000" b="1"/>
              <a:t>asbestos.</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But</a:t>
            </a:r>
            <a:r>
              <a:rPr lang="en-US" sz="2000" b="1"/>
              <a:t> </a:t>
            </a:r>
            <a:r>
              <a:rPr lang="en-US" sz="2000"/>
              <a:t>what is the source of such waste and how are they being treated ?</a:t>
            </a: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p:txBody>
      </p:sp>
      <p:pic>
        <p:nvPicPr>
          <p:cNvPr id="5" name="Content Placeholder 4" descr="A chart with colored dots&#10;&#10;Description automatically generated">
            <a:extLst>
              <a:ext uri="{FF2B5EF4-FFF2-40B4-BE49-F238E27FC236}">
                <a16:creationId xmlns:a16="http://schemas.microsoft.com/office/drawing/2014/main" id="{F48CF85B-4A84-66DF-3EF2-B8FC12ED127D}"/>
              </a:ext>
            </a:extLst>
          </p:cNvPr>
          <p:cNvPicPr>
            <a:picLocks noGrp="1" noChangeAspect="1"/>
          </p:cNvPicPr>
          <p:nvPr>
            <p:ph idx="1"/>
          </p:nvPr>
        </p:nvPicPr>
        <p:blipFill>
          <a:blip r:embed="rId2"/>
          <a:stretch>
            <a:fillRect/>
          </a:stretch>
        </p:blipFill>
        <p:spPr>
          <a:xfrm>
            <a:off x="4654296" y="960921"/>
            <a:ext cx="6903720" cy="4936157"/>
          </a:xfrm>
          <a:prstGeom prst="rect">
            <a:avLst/>
          </a:prstGeom>
        </p:spPr>
      </p:pic>
    </p:spTree>
    <p:extLst>
      <p:ext uri="{BB962C8B-B14F-4D97-AF65-F5344CB8AC3E}">
        <p14:creationId xmlns:p14="http://schemas.microsoft.com/office/powerpoint/2010/main" val="254286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933</Words>
  <Application>Microsoft Macintosh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Regional Variations in Waste Management Practices: A Case Study of Australia</vt:lpstr>
      <vt:lpstr>Content</vt:lpstr>
      <vt:lpstr>The national waste generation problem of Australia</vt:lpstr>
      <vt:lpstr>Which are the states with highest producing waste ? </vt:lpstr>
      <vt:lpstr>What are the dominating waste types in each state ? </vt:lpstr>
      <vt:lpstr>Is hazardous waste generation on the rise across Australia ? </vt:lpstr>
      <vt:lpstr>What are the waste management techniques applied in the top 3 hazardous waste generating states ? </vt:lpstr>
      <vt:lpstr>What are the waste management techniques applied in the top 3 hazardous waste generating states ? </vt:lpstr>
      <vt:lpstr>What is the composition of the hazardous waste generated ? </vt:lpstr>
      <vt:lpstr>What is the source of these hazardous wastes ?</vt:lpstr>
      <vt:lpstr>How is Asbestos treated ?</vt:lpstr>
      <vt:lpstr>Key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Arindom Baruah</dc:creator>
  <cp:lastModifiedBy>Arindom Baruah</cp:lastModifiedBy>
  <cp:revision>8</cp:revision>
  <dcterms:created xsi:type="dcterms:W3CDTF">2023-10-09T11:39:30Z</dcterms:created>
  <dcterms:modified xsi:type="dcterms:W3CDTF">2023-10-10T02:43:45Z</dcterms:modified>
</cp:coreProperties>
</file>