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4" autoAdjust="0"/>
    <p:restoredTop sz="94660"/>
  </p:normalViewPr>
  <p:slideViewPr>
    <p:cSldViewPr snapToGrid="0">
      <p:cViewPr varScale="1">
        <p:scale>
          <a:sx n="58" d="100"/>
          <a:sy n="58" d="100"/>
        </p:scale>
        <p:origin x="52" y="1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D8E5-B910-4342-B2A6-E8559903DA48}" type="datetimeFigureOut">
              <a:rPr lang="en-NZ" smtClean="0"/>
              <a:t>22/07/2021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0AE-F037-48AC-8595-B1C9CEEFAD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49797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D8E5-B910-4342-B2A6-E8559903DA48}" type="datetimeFigureOut">
              <a:rPr lang="en-NZ" smtClean="0"/>
              <a:t>22/07/2021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0AE-F037-48AC-8595-B1C9CEEFAD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46578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D8E5-B910-4342-B2A6-E8559903DA48}" type="datetimeFigureOut">
              <a:rPr lang="en-NZ" smtClean="0"/>
              <a:t>22/07/2021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0AE-F037-48AC-8595-B1C9CEEFAD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9495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D8E5-B910-4342-B2A6-E8559903DA48}" type="datetimeFigureOut">
              <a:rPr lang="en-NZ" smtClean="0"/>
              <a:t>22/07/2021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0AE-F037-48AC-8595-B1C9CEEFAD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11856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D8E5-B910-4342-B2A6-E8559903DA48}" type="datetimeFigureOut">
              <a:rPr lang="en-NZ" smtClean="0"/>
              <a:t>22/07/2021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0AE-F037-48AC-8595-B1C9CEEFAD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749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D8E5-B910-4342-B2A6-E8559903DA48}" type="datetimeFigureOut">
              <a:rPr lang="en-NZ" smtClean="0"/>
              <a:t>22/07/2021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0AE-F037-48AC-8595-B1C9CEEFAD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74709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D8E5-B910-4342-B2A6-E8559903DA48}" type="datetimeFigureOut">
              <a:rPr lang="en-NZ" smtClean="0"/>
              <a:t>22/07/2021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0AE-F037-48AC-8595-B1C9CEEFAD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7311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D8E5-B910-4342-B2A6-E8559903DA48}" type="datetimeFigureOut">
              <a:rPr lang="en-NZ" smtClean="0"/>
              <a:t>22/07/2021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0AE-F037-48AC-8595-B1C9CEEFAD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83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D8E5-B910-4342-B2A6-E8559903DA48}" type="datetimeFigureOut">
              <a:rPr lang="en-NZ" smtClean="0"/>
              <a:t>22/07/2021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0AE-F037-48AC-8595-B1C9CEEFAD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6432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D8E5-B910-4342-B2A6-E8559903DA48}" type="datetimeFigureOut">
              <a:rPr lang="en-NZ" smtClean="0"/>
              <a:t>22/07/2021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0AE-F037-48AC-8595-B1C9CEEFAD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08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0D8E5-B910-4342-B2A6-E8559903DA48}" type="datetimeFigureOut">
              <a:rPr lang="en-NZ" smtClean="0"/>
              <a:t>22/07/2021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B10AE-F037-48AC-8595-B1C9CEEFAD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761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0D8E5-B910-4342-B2A6-E8559903DA48}" type="datetimeFigureOut">
              <a:rPr lang="en-NZ" smtClean="0"/>
              <a:t>22/07/2021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B10AE-F037-48AC-8595-B1C9CEEFADB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274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Z" dirty="0" smtClean="0"/>
              <a:t>PICO questions</a:t>
            </a:r>
            <a:endParaRPr lang="en-N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Z" dirty="0" smtClean="0"/>
              <a:t>Prepared for HLTH301</a:t>
            </a:r>
          </a:p>
          <a:p>
            <a:r>
              <a:rPr lang="en-NZ" dirty="0" smtClean="0"/>
              <a:t>26</a:t>
            </a:r>
            <a:r>
              <a:rPr lang="en-NZ" baseline="30000" dirty="0" smtClean="0"/>
              <a:t>th</a:t>
            </a:r>
            <a:r>
              <a:rPr lang="en-NZ" dirty="0" smtClean="0"/>
              <a:t> July 2021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22630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Types of Questions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Background Questions</a:t>
            </a:r>
          </a:p>
          <a:p>
            <a:pPr lvl="1"/>
            <a:r>
              <a:rPr lang="en-NZ" dirty="0" smtClean="0"/>
              <a:t>Well-known questions</a:t>
            </a:r>
          </a:p>
          <a:p>
            <a:pPr lvl="1"/>
            <a:r>
              <a:rPr lang="en-NZ" dirty="0" smtClean="0"/>
              <a:t>Substantive questions</a:t>
            </a:r>
          </a:p>
          <a:p>
            <a:pPr lvl="1"/>
            <a:r>
              <a:rPr lang="en-NZ" dirty="0" smtClean="0"/>
              <a:t>Questions rooted in Biology, Mathematics, Medicine, Physiology </a:t>
            </a:r>
            <a:r>
              <a:rPr lang="en-NZ" dirty="0" err="1" smtClean="0"/>
              <a:t>etc</a:t>
            </a:r>
            <a:endParaRPr lang="en-NZ" dirty="0"/>
          </a:p>
          <a:p>
            <a:r>
              <a:rPr lang="en-NZ" dirty="0" smtClean="0"/>
              <a:t>Foreground Questions</a:t>
            </a:r>
          </a:p>
          <a:p>
            <a:pPr lvl="1"/>
            <a:r>
              <a:rPr lang="en-NZ" dirty="0" smtClean="0"/>
              <a:t>Clear answers not known</a:t>
            </a:r>
          </a:p>
          <a:p>
            <a:pPr lvl="1"/>
            <a:r>
              <a:rPr lang="en-NZ" dirty="0" smtClean="0"/>
              <a:t>Questions relevant for evidence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67541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Examples of background and </a:t>
            </a:r>
            <a:r>
              <a:rPr lang="en-NZ" dirty="0" err="1" smtClean="0"/>
              <a:t>foregound</a:t>
            </a:r>
            <a:r>
              <a:rPr lang="en-NZ" dirty="0" smtClean="0"/>
              <a:t> questions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Examples:</a:t>
            </a:r>
          </a:p>
          <a:p>
            <a:pPr lvl="1"/>
            <a:r>
              <a:rPr lang="en-NZ" dirty="0" smtClean="0"/>
              <a:t>What is Tuberculosis</a:t>
            </a:r>
          </a:p>
          <a:p>
            <a:pPr lvl="1"/>
            <a:r>
              <a:rPr lang="en-NZ" dirty="0" smtClean="0"/>
              <a:t>What is the Epidemiology of SARS?</a:t>
            </a:r>
          </a:p>
          <a:p>
            <a:pPr lvl="1"/>
            <a:r>
              <a:rPr lang="en-NZ" dirty="0" smtClean="0"/>
              <a:t>What is meant by heart failure?</a:t>
            </a:r>
          </a:p>
          <a:p>
            <a:r>
              <a:rPr lang="en-NZ" dirty="0" smtClean="0"/>
              <a:t>Foreground questions</a:t>
            </a:r>
          </a:p>
          <a:p>
            <a:pPr lvl="1"/>
            <a:r>
              <a:rPr lang="en-NZ" dirty="0" smtClean="0"/>
              <a:t>Is stenting effective for the management of Heart Disease?</a:t>
            </a:r>
          </a:p>
          <a:p>
            <a:pPr lvl="1"/>
            <a:r>
              <a:rPr lang="en-NZ" dirty="0" smtClean="0"/>
              <a:t>Does </a:t>
            </a:r>
            <a:r>
              <a:rPr lang="en-NZ" dirty="0" err="1" smtClean="0"/>
              <a:t>Ivermectin</a:t>
            </a:r>
            <a:r>
              <a:rPr lang="en-NZ" dirty="0" smtClean="0"/>
              <a:t> work better compared with other medications for SARS?</a:t>
            </a:r>
          </a:p>
          <a:p>
            <a:pPr lvl="1"/>
            <a:r>
              <a:rPr lang="en-NZ" dirty="0" smtClean="0"/>
              <a:t>Is Directly Observed Therapy effective for managing Tuberculosis?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97274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How to ask background and foreground questions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Z" dirty="0" smtClean="0"/>
              <a:t>P questions: </a:t>
            </a:r>
          </a:p>
          <a:p>
            <a:pPr lvl="1"/>
            <a:r>
              <a:rPr lang="en-NZ" dirty="0" smtClean="0"/>
              <a:t>Asks only participant, patient, population related questions</a:t>
            </a:r>
          </a:p>
          <a:p>
            <a:pPr lvl="1"/>
            <a:r>
              <a:rPr lang="en-NZ" dirty="0" smtClean="0"/>
              <a:t>Which patients suffer most from Diabetes</a:t>
            </a:r>
          </a:p>
          <a:p>
            <a:r>
              <a:rPr lang="en-NZ" dirty="0" smtClean="0"/>
              <a:t>I or E:</a:t>
            </a:r>
          </a:p>
          <a:p>
            <a:pPr lvl="1"/>
            <a:r>
              <a:rPr lang="en-NZ" dirty="0" smtClean="0"/>
              <a:t>Interventions</a:t>
            </a:r>
          </a:p>
          <a:p>
            <a:pPr lvl="1"/>
            <a:r>
              <a:rPr lang="en-NZ" dirty="0" smtClean="0"/>
              <a:t>Exposure</a:t>
            </a:r>
          </a:p>
          <a:p>
            <a:pPr lvl="1"/>
            <a:r>
              <a:rPr lang="en-NZ" dirty="0" smtClean="0"/>
              <a:t>Example:</a:t>
            </a:r>
          </a:p>
          <a:p>
            <a:pPr lvl="2"/>
            <a:r>
              <a:rPr lang="en-NZ" dirty="0" smtClean="0"/>
              <a:t>Stenting</a:t>
            </a:r>
          </a:p>
          <a:p>
            <a:pPr lvl="2"/>
            <a:r>
              <a:rPr lang="en-NZ" dirty="0" smtClean="0"/>
              <a:t>Exposure to air pollution</a:t>
            </a:r>
          </a:p>
          <a:p>
            <a:r>
              <a:rPr lang="en-NZ" dirty="0" smtClean="0"/>
              <a:t>C:</a:t>
            </a:r>
          </a:p>
          <a:p>
            <a:pPr lvl="1"/>
            <a:r>
              <a:rPr lang="en-NZ" dirty="0" smtClean="0"/>
              <a:t>Comparison or comparator questions</a:t>
            </a:r>
          </a:p>
          <a:p>
            <a:r>
              <a:rPr lang="en-NZ" dirty="0" smtClean="0"/>
              <a:t>O: outcome questions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4170275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Types of questions to Ask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Z" dirty="0" smtClean="0"/>
              <a:t>PO</a:t>
            </a:r>
          </a:p>
          <a:p>
            <a:pPr lvl="1"/>
            <a:r>
              <a:rPr lang="en-NZ" dirty="0" smtClean="0"/>
              <a:t>Questions that include person/participants and outcomes</a:t>
            </a:r>
          </a:p>
          <a:p>
            <a:pPr lvl="1"/>
            <a:r>
              <a:rPr lang="en-NZ" dirty="0" smtClean="0"/>
              <a:t>What is the prognosis of patients with heart failure</a:t>
            </a:r>
          </a:p>
          <a:p>
            <a:pPr lvl="1"/>
            <a:r>
              <a:rPr lang="en-NZ" dirty="0" smtClean="0"/>
              <a:t>Which patients are most likely to die from COVID19?</a:t>
            </a:r>
          </a:p>
          <a:p>
            <a:pPr lvl="1"/>
            <a:r>
              <a:rPr lang="en-NZ" dirty="0" smtClean="0"/>
              <a:t>These questions are likely to be prevalence type questions</a:t>
            </a:r>
          </a:p>
          <a:p>
            <a:r>
              <a:rPr lang="en-NZ" dirty="0" smtClean="0"/>
              <a:t>PI</a:t>
            </a:r>
          </a:p>
          <a:p>
            <a:pPr lvl="1"/>
            <a:r>
              <a:rPr lang="en-NZ" dirty="0" smtClean="0"/>
              <a:t>Asks questions on the basis of participants and</a:t>
            </a:r>
          </a:p>
          <a:p>
            <a:pPr lvl="1"/>
            <a:r>
              <a:rPr lang="en-NZ" dirty="0" smtClean="0"/>
              <a:t>Interventions or Exposures</a:t>
            </a:r>
          </a:p>
          <a:p>
            <a:pPr lvl="1"/>
            <a:r>
              <a:rPr lang="en-NZ" dirty="0" smtClean="0"/>
              <a:t>Examples:</a:t>
            </a:r>
          </a:p>
          <a:p>
            <a:pPr lvl="2"/>
            <a:r>
              <a:rPr lang="en-NZ" dirty="0" err="1" smtClean="0"/>
              <a:t>Ivermectin</a:t>
            </a:r>
            <a:r>
              <a:rPr lang="en-NZ" dirty="0" smtClean="0"/>
              <a:t> for Elderly patients with COVID19</a:t>
            </a:r>
          </a:p>
          <a:p>
            <a:pPr lvl="2"/>
            <a:r>
              <a:rPr lang="en-NZ" dirty="0" smtClean="0"/>
              <a:t>Two versus Single dose vaccines for COVID19 patients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5607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PICO questions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P = Participants or Patients</a:t>
            </a:r>
          </a:p>
          <a:p>
            <a:r>
              <a:rPr lang="en-NZ" dirty="0" smtClean="0"/>
              <a:t>I = Interventions (also E = exposure)</a:t>
            </a:r>
          </a:p>
          <a:p>
            <a:r>
              <a:rPr lang="en-NZ" dirty="0" smtClean="0"/>
              <a:t>C = Comparators</a:t>
            </a:r>
          </a:p>
          <a:p>
            <a:r>
              <a:rPr lang="en-NZ" dirty="0" smtClean="0"/>
              <a:t>O = Outcomes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80283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PICO question examples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What is the effectiveness of Single vs Double Dose vaccine for prevention of COVID19 among adults?</a:t>
            </a:r>
          </a:p>
          <a:p>
            <a:r>
              <a:rPr lang="en-NZ" dirty="0" smtClean="0"/>
              <a:t>Analysis:</a:t>
            </a:r>
          </a:p>
          <a:p>
            <a:pPr lvl="1"/>
            <a:r>
              <a:rPr lang="en-NZ" dirty="0" smtClean="0"/>
              <a:t>P = Adults who are susceptible to COVID19</a:t>
            </a:r>
          </a:p>
          <a:p>
            <a:pPr lvl="1"/>
            <a:r>
              <a:rPr lang="en-NZ" dirty="0" smtClean="0"/>
              <a:t>I = Single Dose Vaccine</a:t>
            </a:r>
          </a:p>
          <a:p>
            <a:pPr lvl="1"/>
            <a:r>
              <a:rPr lang="en-NZ" dirty="0" smtClean="0"/>
              <a:t>C = Double Dose Vaccine</a:t>
            </a:r>
          </a:p>
          <a:p>
            <a:pPr lvl="1"/>
            <a:r>
              <a:rPr lang="en-NZ" dirty="0" smtClean="0"/>
              <a:t>O = Prevention of COVID19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49138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Practice Time with Examples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 smtClean="0"/>
              <a:t>Your Turn!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14688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285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PICO questions</vt:lpstr>
      <vt:lpstr>Types of Questions</vt:lpstr>
      <vt:lpstr>Examples of background and foregound questions</vt:lpstr>
      <vt:lpstr>How to ask background and foreground questions</vt:lpstr>
      <vt:lpstr>Types of questions to Ask</vt:lpstr>
      <vt:lpstr>PICO questions</vt:lpstr>
      <vt:lpstr>PICO question examples</vt:lpstr>
      <vt:lpstr>Practice Time with Examples</vt:lpstr>
    </vt:vector>
  </TitlesOfParts>
  <Company>University of Canterbury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PICO questions</dc:title>
  <dc:creator>Arin Basu</dc:creator>
  <cp:lastModifiedBy>Arin Basu</cp:lastModifiedBy>
  <cp:revision>2</cp:revision>
  <dcterms:created xsi:type="dcterms:W3CDTF">2021-07-22T08:58:31Z</dcterms:created>
  <dcterms:modified xsi:type="dcterms:W3CDTF">2021-07-22T09:01:43Z</dcterms:modified>
</cp:coreProperties>
</file>