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</p:sldMasterIdLst>
  <p:notesMasterIdLst>
    <p:notesMasterId r:id="rId10"/>
  </p:notesMasterIdLst>
  <p:sldIdLst>
    <p:sldId id="257" r:id="rId3"/>
    <p:sldId id="258" r:id="rId4"/>
    <p:sldId id="260" r:id="rId5"/>
    <p:sldId id="263" r:id="rId6"/>
    <p:sldId id="262" r:id="rId7"/>
    <p:sldId id="264" r:id="rId8"/>
    <p:sldId id="265" r:id="rId9"/>
  </p:sldIdLst>
  <p:sldSz cx="9144000" cy="5143500" type="screen16x9"/>
  <p:notesSz cx="6858000" cy="9144000"/>
  <p:embeddedFontLst>
    <p:embeddedFont>
      <p:font typeface="Dosis" panose="020B0604020202020204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lack" pitchFamily="2" charset="0"/>
      <p:regular r:id="rId17"/>
      <p:bold r:id="rId18"/>
      <p:boldItalic r:id="rId19"/>
    </p:embeddedFont>
    <p:embeddedFont>
      <p:font typeface="Roboto Thin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BBDFB-8845-41A2-A73C-3C95C66B2FD1}">
  <a:tblStyle styleId="{F14BBDFB-8845-41A2-A73C-3C95C66B2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98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2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bg>
      <p:bgPr>
        <a:solidFill>
          <a:srgbClr val="295269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44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13" y="2994050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-CA" sz="5600" dirty="0" err="1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Codeflix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Analysis of churn rates</a:t>
            </a:r>
            <a:endParaRPr sz="5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298">
            <a:extLst>
              <a:ext uri="{FF2B5EF4-FFF2-40B4-BE49-F238E27FC236}">
                <a16:creationId xmlns:a16="http://schemas.microsoft.com/office/drawing/2014/main" id="{5B933483-A4E9-452D-A119-A7EFB799DDAD}"/>
              </a:ext>
            </a:extLst>
          </p:cNvPr>
          <p:cNvSpPr/>
          <p:nvPr/>
        </p:nvSpPr>
        <p:spPr>
          <a:xfrm>
            <a:off x="6833130" y="4488016"/>
            <a:ext cx="1369774" cy="384336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5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By Paul Foreman</a:t>
            </a:r>
            <a:endParaRPr sz="15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 idx="4294967295"/>
          </p:nvPr>
        </p:nvSpPr>
        <p:spPr>
          <a:xfrm>
            <a:off x="311150" y="208342"/>
            <a:ext cx="852170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bg1"/>
                </a:solidFill>
              </a:rPr>
              <a:t>Contents</a:t>
            </a:r>
            <a:endParaRPr b="1" dirty="0">
              <a:solidFill>
                <a:schemeClr val="bg1"/>
              </a:solidFill>
              <a:sym typeface="Robot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226427" y="1257255"/>
            <a:ext cx="5279996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Get familiar with the company.</a:t>
            </a:r>
          </a:p>
          <a:p>
            <a:pPr marL="285750" indent="-285750">
              <a:spcBef>
                <a:spcPts val="2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many months has the company been operating? Which months do you have enough information to calculate a churn rate?</a:t>
            </a:r>
          </a:p>
          <a:p>
            <a:pPr marL="285750" indent="-285750">
              <a:spcBef>
                <a:spcPts val="2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segments of users exist?</a:t>
            </a:r>
          </a:p>
          <a:p>
            <a:pPr>
              <a:spcBef>
                <a:spcPts val="200"/>
              </a:spcBef>
            </a:pP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What is the overall churn trend since the company started?</a:t>
            </a:r>
          </a:p>
          <a:p>
            <a:pPr>
              <a:spcBef>
                <a:spcPts val="200"/>
              </a:spcBef>
            </a:pP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Compare the churn rates between user segments.</a:t>
            </a:r>
          </a:p>
          <a:p>
            <a:pPr marL="285750" indent="-285750">
              <a:spcBef>
                <a:spcPts val="2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Which segment of users should the company focus on expanding?</a:t>
            </a:r>
          </a:p>
          <a:p>
            <a:pPr>
              <a:spcBef>
                <a:spcPts val="200"/>
              </a:spcBef>
              <a:buClr>
                <a:schemeClr val="bg1"/>
              </a:buClr>
            </a:pP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Conclusions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sz="15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1.1 </a:t>
            </a:r>
            <a:r>
              <a:rPr lang="en-CA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data do we have?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1039859046"/>
              </p:ext>
            </p:extLst>
          </p:nvPr>
        </p:nvGraphicFramePr>
        <p:xfrm>
          <a:off x="311700" y="1444047"/>
          <a:ext cx="6516265" cy="1611760"/>
        </p:xfrm>
        <a:graphic>
          <a:graphicData uri="http://schemas.openxmlformats.org/drawingml/2006/table">
            <a:tbl>
              <a:tblPr>
                <a:noFill/>
                <a:tableStyleId>{F14BBDFB-8845-41A2-A73C-3C95C66B2FD1}</a:tableStyleId>
              </a:tblPr>
              <a:tblGrid>
                <a:gridCol w="1400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00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subscription_start</a:t>
                      </a:r>
                      <a:endParaRPr lang="en-CA" sz="15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subscription_end</a:t>
                      </a:r>
                      <a:endParaRPr lang="en-CA" sz="15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segment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2016-12-01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2017-02-01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2016-12-01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2017-01-24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 sz="150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2016-12-01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2017-03-07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 sz="150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2016-12-01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2017-02-12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9B1FFD-7247-48B5-A832-DA2CDE20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205"/>
            <a:ext cx="2800350" cy="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D50C31-C7DA-4E0E-9667-EF788BA7B939}"/>
              </a:ext>
            </a:extLst>
          </p:cNvPr>
          <p:cNvSpPr txBox="1"/>
          <p:nvPr/>
        </p:nvSpPr>
        <p:spPr>
          <a:xfrm>
            <a:off x="311700" y="3197063"/>
            <a:ext cx="6282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 four key pieces of data available: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unique user identifier;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date of subscription start;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date the subscription was canceled (if they are no longer </a:t>
            </a:r>
            <a:r>
              <a:rPr lang="en-CA" dirty="0" err="1"/>
              <a:t>Codeflix</a:t>
            </a:r>
            <a:r>
              <a:rPr lang="en-CA" dirty="0"/>
              <a:t> members).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segment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1.2 </a:t>
            </a:r>
            <a:r>
              <a:rPr lang="en-CA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Investigating data further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444214496"/>
              </p:ext>
            </p:extLst>
          </p:nvPr>
        </p:nvGraphicFramePr>
        <p:xfrm>
          <a:off x="311700" y="2163495"/>
          <a:ext cx="4176525" cy="768804"/>
        </p:xfrm>
        <a:graphic>
          <a:graphicData uri="http://schemas.openxmlformats.org/drawingml/2006/table">
            <a:tbl>
              <a:tblPr>
                <a:noFill/>
                <a:tableStyleId>{F14BBDFB-8845-41A2-A73C-3C95C66B2FD1}</a:tableStyleId>
              </a:tblPr>
              <a:tblGrid>
                <a:gridCol w="18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594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 err="1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first_data_point_date</a:t>
                      </a:r>
                      <a:endParaRPr sz="10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 err="1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latest_data_point_date</a:t>
                      </a:r>
                      <a:endParaRPr sz="10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2016-12-01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2017-03-30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A0AAD34-FDA1-43E8-9482-5153E158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80135"/>
            <a:ext cx="4057650" cy="933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860F2-B60B-42A5-975C-C9A222445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3095675"/>
            <a:ext cx="4581525" cy="266700"/>
          </a:xfrm>
          <a:prstGeom prst="rect">
            <a:avLst/>
          </a:prstGeom>
        </p:spPr>
      </p:pic>
      <p:graphicFrame>
        <p:nvGraphicFramePr>
          <p:cNvPr id="6" name="Shape 317">
            <a:extLst>
              <a:ext uri="{FF2B5EF4-FFF2-40B4-BE49-F238E27FC236}">
                <a16:creationId xmlns:a16="http://schemas.microsoft.com/office/drawing/2014/main" id="{19869836-01AA-45C4-99AD-AD158B4F7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097329"/>
              </p:ext>
            </p:extLst>
          </p:nvPr>
        </p:nvGraphicFramePr>
        <p:xfrm>
          <a:off x="311699" y="3417180"/>
          <a:ext cx="1831400" cy="1029344"/>
        </p:xfrm>
        <a:graphic>
          <a:graphicData uri="http://schemas.openxmlformats.org/drawingml/2006/table">
            <a:tbl>
              <a:tblPr>
                <a:noFill/>
                <a:tableStyleId>{F14BBDFB-8845-41A2-A73C-3C95C66B2FD1}</a:tableStyleId>
              </a:tblPr>
              <a:tblGrid>
                <a:gridCol w="18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94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segment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42335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F68075-EC39-4BE3-BCBE-6646FD7CCE62}"/>
              </a:ext>
            </a:extLst>
          </p:cNvPr>
          <p:cNvSpPr txBox="1"/>
          <p:nvPr/>
        </p:nvSpPr>
        <p:spPr>
          <a:xfrm>
            <a:off x="5433005" y="1130225"/>
            <a:ext cx="3197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company has been in operation for four months, and data is available from December 1, 2016 through March 30,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customers are committed to a minimum contract period of one month, there is sufficient data for 3 months (January 2017 – March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two separate segments of customers (segment 30 and segment 87</a:t>
            </a:r>
          </a:p>
        </p:txBody>
      </p:sp>
    </p:spTree>
    <p:extLst>
      <p:ext uri="{BB962C8B-B14F-4D97-AF65-F5344CB8AC3E}">
        <p14:creationId xmlns:p14="http://schemas.microsoft.com/office/powerpoint/2010/main" val="326743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245955" y="292625"/>
            <a:ext cx="865209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2.1 </a:t>
            </a:r>
            <a:r>
              <a:rPr lang="en-CA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is the overall churn rate since the company started?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32B7D-F55B-4038-98EC-5A07649F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7" y="1286709"/>
            <a:ext cx="4010025" cy="234315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7D61C-8DE7-44AB-BEB4-0E3719EDD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65032"/>
              </p:ext>
            </p:extLst>
          </p:nvPr>
        </p:nvGraphicFramePr>
        <p:xfrm>
          <a:off x="4956569" y="1286709"/>
          <a:ext cx="3606754" cy="1246000"/>
        </p:xfrm>
        <a:graphic>
          <a:graphicData uri="http://schemas.openxmlformats.org/drawingml/2006/table">
            <a:tbl>
              <a:tblPr>
                <a:noFill/>
                <a:tableStyleId>{F14BBDFB-8845-41A2-A73C-3C95C66B2FD1}</a:tableStyleId>
              </a:tblPr>
              <a:tblGrid>
                <a:gridCol w="1581556">
                  <a:extLst>
                    <a:ext uri="{9D8B030D-6E8A-4147-A177-3AD203B41FA5}">
                      <a16:colId xmlns:a16="http://schemas.microsoft.com/office/drawing/2014/main" val="2900953568"/>
                    </a:ext>
                  </a:extLst>
                </a:gridCol>
                <a:gridCol w="2025198">
                  <a:extLst>
                    <a:ext uri="{9D8B030D-6E8A-4147-A177-3AD203B41FA5}">
                      <a16:colId xmlns:a16="http://schemas.microsoft.com/office/drawing/2014/main" val="2935935030"/>
                    </a:ext>
                  </a:extLst>
                </a:gridCol>
              </a:tblGrid>
              <a:tr h="3316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month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churn_rate</a:t>
                      </a:r>
                      <a:endParaRPr lang="en-CA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74346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0.161687170474517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850042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0.189795918367347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349930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0.274258219727346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684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5DAB31-EC62-45EA-8843-804587C9B362}"/>
              </a:ext>
            </a:extLst>
          </p:cNvPr>
          <p:cNvSpPr txBox="1"/>
          <p:nvPr/>
        </p:nvSpPr>
        <p:spPr>
          <a:xfrm>
            <a:off x="4956569" y="2756549"/>
            <a:ext cx="3526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Overall churn rate by month is between 16.17% in January, rising to 27.43% in March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245955" y="292625"/>
            <a:ext cx="865209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3.1 </a:t>
            </a:r>
            <a:r>
              <a:rPr lang="en-CA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Calculating churn rate by customer segment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4523729" y="3492901"/>
            <a:ext cx="3308159" cy="105240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71450" lvl="0" indent="-190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Segment 30 shows a much lower churn rate of between 7.56% and 11.73%</a:t>
            </a:r>
          </a:p>
          <a:p>
            <a:pPr marL="171450" lvl="0" indent="-190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Segment 87 shows a churn rate of 25.18% to 48.59%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E547D-4693-4934-BAB0-E9E7F3EC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55" y="1130225"/>
            <a:ext cx="4057650" cy="25717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068192-8645-4EA7-BD07-02D642FEE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13094"/>
              </p:ext>
            </p:extLst>
          </p:nvPr>
        </p:nvGraphicFramePr>
        <p:xfrm>
          <a:off x="4523729" y="1130225"/>
          <a:ext cx="4374316" cy="2160400"/>
        </p:xfrm>
        <a:graphic>
          <a:graphicData uri="http://schemas.openxmlformats.org/drawingml/2006/table">
            <a:tbl>
              <a:tblPr>
                <a:noFill/>
                <a:tableStyleId>{F14BBDFB-8845-41A2-A73C-3C95C66B2FD1}</a:tableStyleId>
              </a:tblPr>
              <a:tblGrid>
                <a:gridCol w="1217300">
                  <a:extLst>
                    <a:ext uri="{9D8B030D-6E8A-4147-A177-3AD203B41FA5}">
                      <a16:colId xmlns:a16="http://schemas.microsoft.com/office/drawing/2014/main" val="2656022086"/>
                    </a:ext>
                  </a:extLst>
                </a:gridCol>
                <a:gridCol w="1121308">
                  <a:extLst>
                    <a:ext uri="{9D8B030D-6E8A-4147-A177-3AD203B41FA5}">
                      <a16:colId xmlns:a16="http://schemas.microsoft.com/office/drawing/2014/main" val="2060731702"/>
                    </a:ext>
                  </a:extLst>
                </a:gridCol>
                <a:gridCol w="2035708">
                  <a:extLst>
                    <a:ext uri="{9D8B030D-6E8A-4147-A177-3AD203B41FA5}">
                      <a16:colId xmlns:a16="http://schemas.microsoft.com/office/drawing/2014/main" val="1661200301"/>
                    </a:ext>
                  </a:extLst>
                </a:gridCol>
              </a:tblGrid>
              <a:tr h="3316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292929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292929"/>
                          </a:solidFill>
                          <a:effectLst/>
                        </a:rPr>
                        <a:t>segment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solidFill>
                            <a:srgbClr val="292929"/>
                          </a:solidFill>
                          <a:effectLst/>
                        </a:rPr>
                        <a:t>churn_rate</a:t>
                      </a:r>
                      <a:endParaRPr lang="en-CA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87776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0.0756013745704467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371194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0.0733590733590734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627460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0.11731843575419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255140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0.251798561151079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716564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0.32034632034632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57353"/>
                  </a:ext>
                </a:extLst>
              </a:tr>
              <a:tr h="26691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rgbClr val="525252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525252"/>
                          </a:solidFill>
                          <a:effectLst/>
                        </a:rPr>
                        <a:t>0.485875706214689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61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56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5387-913A-4DB8-BC65-FC2708EC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223" y="1793254"/>
            <a:ext cx="3973299" cy="2030122"/>
          </a:xfrm>
        </p:spPr>
        <p:txBody>
          <a:bodyPr/>
          <a:lstStyle/>
          <a:p>
            <a:r>
              <a:rPr lang="en-CA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Churn rates for segment 30 are substantially lower in each month, resulting in a higher customer lifetime value attributable to this segment. </a:t>
            </a:r>
          </a:p>
          <a:p>
            <a:r>
              <a:rPr lang="en-CA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Assuming customer acquisition costs between segments are comparable and the customer lifetime value exceeds acquisition cost, then marketing dollars should be focused on segment 30.</a:t>
            </a:r>
          </a:p>
          <a:p>
            <a:endParaRPr lang="en-CA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0B5B9-910C-469E-B450-192B5589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78" y="1451564"/>
            <a:ext cx="4320000" cy="2601000"/>
          </a:xfrm>
          <a:prstGeom prst="rect">
            <a:avLst/>
          </a:prstGeom>
        </p:spPr>
      </p:pic>
      <p:sp>
        <p:nvSpPr>
          <p:cNvPr id="7" name="Shape 330">
            <a:extLst>
              <a:ext uri="{FF2B5EF4-FFF2-40B4-BE49-F238E27FC236}">
                <a16:creationId xmlns:a16="http://schemas.microsoft.com/office/drawing/2014/main" id="{C69A4ED9-2171-4E79-939B-E8041AF82949}"/>
              </a:ext>
            </a:extLst>
          </p:cNvPr>
          <p:cNvSpPr txBox="1"/>
          <p:nvPr/>
        </p:nvSpPr>
        <p:spPr>
          <a:xfrm>
            <a:off x="245955" y="292625"/>
            <a:ext cx="865209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4.1 </a:t>
            </a:r>
            <a:r>
              <a:rPr lang="en-CA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51258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389</Words>
  <Application>Microsoft Office PowerPoint</Application>
  <PresentationFormat>On-screen Show (16:9)</PresentationFormat>
  <Paragraphs>85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</vt:lpstr>
      <vt:lpstr>Arial</vt:lpstr>
      <vt:lpstr>Roboto Thin</vt:lpstr>
      <vt:lpstr>Dosis</vt:lpstr>
      <vt:lpstr>Roboto Black</vt:lpstr>
      <vt:lpstr>Simple Light</vt:lpstr>
      <vt:lpstr>Simple Light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Paul Foreman</dc:creator>
  <cp:lastModifiedBy>Paul Foreman</cp:lastModifiedBy>
  <cp:revision>16</cp:revision>
  <dcterms:modified xsi:type="dcterms:W3CDTF">2018-10-10T01:49:11Z</dcterms:modified>
</cp:coreProperties>
</file>