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144445879" r:id="rId3"/>
    <p:sldId id="271" r:id="rId4"/>
    <p:sldId id="275" r:id="rId5"/>
    <p:sldId id="273" r:id="rId6"/>
    <p:sldId id="270" r:id="rId7"/>
    <p:sldId id="259" r:id="rId8"/>
    <p:sldId id="2144445880" r:id="rId9"/>
    <p:sldId id="21444458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FDEE74-5CAC-40B4-BDFD-6D50E423B0DF}" v="884" dt="2022-02-16T16:57:34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89686760863722"/>
          <c:y val="0.14563861309230641"/>
          <c:w val="0.43637202965503885"/>
          <c:h val="0.637588612708089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Executed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EA-4593-A4FE-308ECB7BD91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EA-4593-A4FE-308ECB7BD91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DEA-4593-A4FE-308ECB7BD91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DEA-4593-A4FE-308ECB7BD91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DEA-4593-A4FE-308ECB7BD915}"/>
              </c:ext>
            </c:extLst>
          </c:dPt>
          <c:dLbls>
            <c:dLbl>
              <c:idx val="0"/>
              <c:layout>
                <c:manualLayout>
                  <c:x val="-2.0823931744143657E-2"/>
                  <c:y val="2.082393364106479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DEA-4593-A4FE-308ECB7BD9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TV</c:v>
                </c:pt>
                <c:pt idx="1">
                  <c:v>Digital</c:v>
                </c:pt>
                <c:pt idx="2">
                  <c:v>Others</c:v>
                </c:pt>
              </c:strCache>
            </c:strRef>
          </c:cat>
          <c:val>
            <c:numRef>
              <c:f>Sheet1!$B$2:$B$4</c:f>
              <c:numCache>
                <c:formatCode>0.0</c:formatCode>
                <c:ptCount val="3"/>
                <c:pt idx="0">
                  <c:v>36.212432385667348</c:v>
                </c:pt>
                <c:pt idx="1">
                  <c:v>7.8934528487999991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DEA-4593-A4FE-308ECB7BD9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Planned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ADEA-4593-A4FE-308ECB7BD91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ADEA-4593-A4FE-308ECB7BD91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ADEA-4593-A4FE-308ECB7BD91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ADEA-4593-A4FE-308ECB7BD91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ADEA-4593-A4FE-308ECB7BD915}"/>
              </c:ext>
            </c:extLst>
          </c:dPt>
          <c:dLbls>
            <c:dLbl>
              <c:idx val="2"/>
              <c:layout>
                <c:manualLayout>
                  <c:x val="0.11880246140085514"/>
                  <c:y val="-6.994343243201858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0" i="0" u="none" strike="noStrik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DEA-4593-A4FE-308ECB7BD915}"/>
                </c:ext>
              </c:extLst>
            </c:dLbl>
            <c:dLbl>
              <c:idx val="3"/>
              <c:layout>
                <c:manualLayout>
                  <c:x val="0.20129800686005533"/>
                  <c:y val="-6.594245653003853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0" i="0" u="none" strike="noStrik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DEA-4593-A4FE-308ECB7BD915}"/>
                </c:ext>
              </c:extLst>
            </c:dLbl>
            <c:dLbl>
              <c:idx val="4"/>
              <c:layout>
                <c:manualLayout>
                  <c:x val="0.25914226170489874"/>
                  <c:y val="-6.941311213688265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0" i="0" u="none" strike="noStrik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DEA-4593-A4FE-308ECB7BD9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TV</c:v>
                </c:pt>
                <c:pt idx="1">
                  <c:v>Digital</c:v>
                </c:pt>
                <c:pt idx="2">
                  <c:v>Others</c:v>
                </c:pt>
              </c:strCache>
            </c:strRef>
          </c:cat>
          <c:val>
            <c:numRef>
              <c:f>Sheet1!$C$2:$C$4</c:f>
              <c:numCache>
                <c:formatCode>0.0</c:formatCode>
                <c:ptCount val="3"/>
                <c:pt idx="0">
                  <c:v>37.589901974558167</c:v>
                </c:pt>
                <c:pt idx="1">
                  <c:v>8.2722704359999994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ADEA-4593-A4FE-308ECB7BD91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"/>
          <c:y val="0.5750825825319652"/>
          <c:w val="0.23951901292701347"/>
          <c:h val="0.220368835003402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Media Mix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 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25291</c:v>
                </c:pt>
                <c:pt idx="1">
                  <c:v>22508</c:v>
                </c:pt>
                <c:pt idx="2">
                  <c:v>28151</c:v>
                </c:pt>
                <c:pt idx="3">
                  <c:v>32100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A9-49D0-ADF5-A780856369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Digital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 P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15467</c:v>
                </c:pt>
                <c:pt idx="1">
                  <c:v>16974</c:v>
                </c:pt>
                <c:pt idx="2">
                  <c:v>25438</c:v>
                </c:pt>
                <c:pt idx="3">
                  <c:v>33070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A9-49D0-ADF5-A780856369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Print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 P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20045</c:v>
                </c:pt>
                <c:pt idx="1">
                  <c:v>11925</c:v>
                </c:pt>
                <c:pt idx="2">
                  <c:v>16595</c:v>
                </c:pt>
                <c:pt idx="3">
                  <c:v>18750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A9-49D0-ADF5-A7808563695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Radio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 P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2260</c:v>
                </c:pt>
                <c:pt idx="1">
                  <c:v>1270</c:v>
                </c:pt>
                <c:pt idx="2">
                  <c:v>1733</c:v>
                </c:pt>
                <c:pt idx="3">
                  <c:v>1910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CA9-49D0-ADF5-A7808563695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Cinema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 P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1045</c:v>
                </c:pt>
                <c:pt idx="1">
                  <c:v>182</c:v>
                </c:pt>
                <c:pt idx="2">
                  <c:v>136</c:v>
                </c:pt>
                <c:pt idx="3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CA9-49D0-ADF5-A7808563695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Outdoor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 P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3495</c:v>
                </c:pt>
                <c:pt idx="1">
                  <c:v>1292</c:v>
                </c:pt>
                <c:pt idx="2">
                  <c:v>2178</c:v>
                </c:pt>
                <c:pt idx="3">
                  <c:v>2955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CA9-49D0-ADF5-A780856369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4410240"/>
        <c:axId val="564410568"/>
      </c:barChart>
      <c:catAx>
        <c:axId val="564410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410568"/>
        <c:crosses val="autoZero"/>
        <c:auto val="1"/>
        <c:lblAlgn val="ctr"/>
        <c:lblOffset val="100"/>
        <c:noMultiLvlLbl val="0"/>
      </c:catAx>
      <c:valAx>
        <c:axId val="564410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410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OHC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Category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Jan'21</c:v>
                </c:pt>
                <c:pt idx="1">
                  <c:v>Feb'21</c:v>
                </c:pt>
                <c:pt idx="2">
                  <c:v>Mar'21</c:v>
                </c:pt>
                <c:pt idx="3">
                  <c:v>Apr'21</c:v>
                </c:pt>
                <c:pt idx="4">
                  <c:v>May'21</c:v>
                </c:pt>
                <c:pt idx="5">
                  <c:v>June'21</c:v>
                </c:pt>
                <c:pt idx="6">
                  <c:v>July'21</c:v>
                </c:pt>
                <c:pt idx="7">
                  <c:v>Aug'21</c:v>
                </c:pt>
                <c:pt idx="8">
                  <c:v>Sep'21</c:v>
                </c:pt>
                <c:pt idx="9">
                  <c:v>Oct'21</c:v>
                </c:pt>
                <c:pt idx="10">
                  <c:v>Nov'21</c:v>
                </c:pt>
                <c:pt idx="11">
                  <c:v>Dec'21</c:v>
                </c:pt>
                <c:pt idx="12">
                  <c:v>Jan'22</c:v>
                </c:pt>
              </c:strCache>
            </c:strRef>
          </c:cat>
          <c:val>
            <c:numRef>
              <c:f>Sheet1!$F$2:$F$14</c:f>
              <c:numCache>
                <c:formatCode>0</c:formatCode>
                <c:ptCount val="13"/>
                <c:pt idx="0">
                  <c:v>9437.8299999999981</c:v>
                </c:pt>
                <c:pt idx="1">
                  <c:v>8404.5499999999993</c:v>
                </c:pt>
                <c:pt idx="2">
                  <c:v>8388.1871319999991</c:v>
                </c:pt>
                <c:pt idx="3">
                  <c:v>8115.480642999999</c:v>
                </c:pt>
                <c:pt idx="4">
                  <c:v>10605.25</c:v>
                </c:pt>
                <c:pt idx="5">
                  <c:v>10777.51</c:v>
                </c:pt>
                <c:pt idx="6">
                  <c:v>9275.09</c:v>
                </c:pt>
                <c:pt idx="7">
                  <c:v>9210.6170619999994</c:v>
                </c:pt>
                <c:pt idx="8">
                  <c:v>8722.8570660000005</c:v>
                </c:pt>
                <c:pt idx="9">
                  <c:v>7673.97</c:v>
                </c:pt>
                <c:pt idx="10">
                  <c:v>9666.9</c:v>
                </c:pt>
                <c:pt idx="11">
                  <c:v>9174.52</c:v>
                </c:pt>
                <c:pt idx="12">
                  <c:v>9703.44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8682-4599-A715-A3EAD5C76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922613536"/>
        <c:axId val="922613864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Sensodyne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Jan'21</c:v>
                </c:pt>
                <c:pt idx="1">
                  <c:v>Feb'21</c:v>
                </c:pt>
                <c:pt idx="2">
                  <c:v>Mar'21</c:v>
                </c:pt>
                <c:pt idx="3">
                  <c:v>Apr'21</c:v>
                </c:pt>
                <c:pt idx="4">
                  <c:v>May'21</c:v>
                </c:pt>
                <c:pt idx="5">
                  <c:v>June'21</c:v>
                </c:pt>
                <c:pt idx="6">
                  <c:v>July'21</c:v>
                </c:pt>
                <c:pt idx="7">
                  <c:v>Aug'21</c:v>
                </c:pt>
                <c:pt idx="8">
                  <c:v>Sep'21</c:v>
                </c:pt>
                <c:pt idx="9">
                  <c:v>Oct'21</c:v>
                </c:pt>
                <c:pt idx="10">
                  <c:v>Nov'21</c:v>
                </c:pt>
                <c:pt idx="11">
                  <c:v>Dec'21</c:v>
                </c:pt>
                <c:pt idx="12">
                  <c:v>Jan'22</c:v>
                </c:pt>
              </c:strCache>
            </c:strRef>
          </c:cat>
          <c:val>
            <c:numRef>
              <c:f>Sheet1!$B$2:$B$14</c:f>
              <c:numCache>
                <c:formatCode>0</c:formatCode>
                <c:ptCount val="13"/>
                <c:pt idx="0">
                  <c:v>2362.71</c:v>
                </c:pt>
                <c:pt idx="1">
                  <c:v>2088.2399999999998</c:v>
                </c:pt>
                <c:pt idx="2">
                  <c:v>2272.0786099999996</c:v>
                </c:pt>
                <c:pt idx="3">
                  <c:v>2701.4897729999998</c:v>
                </c:pt>
                <c:pt idx="4">
                  <c:v>3704.1000000000004</c:v>
                </c:pt>
                <c:pt idx="5">
                  <c:v>2719.8500000000004</c:v>
                </c:pt>
                <c:pt idx="6">
                  <c:v>2307.36</c:v>
                </c:pt>
                <c:pt idx="7">
                  <c:v>2161.48</c:v>
                </c:pt>
                <c:pt idx="8">
                  <c:v>2231.7333039999999</c:v>
                </c:pt>
                <c:pt idx="9">
                  <c:v>2128.5500000000002</c:v>
                </c:pt>
                <c:pt idx="10">
                  <c:v>2540.2699999999995</c:v>
                </c:pt>
                <c:pt idx="11">
                  <c:v>3227.58</c:v>
                </c:pt>
                <c:pt idx="12">
                  <c:v>3085.98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82-4599-A715-A3EAD5C769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Colgate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Jan'21</c:v>
                </c:pt>
                <c:pt idx="1">
                  <c:v>Feb'21</c:v>
                </c:pt>
                <c:pt idx="2">
                  <c:v>Mar'21</c:v>
                </c:pt>
                <c:pt idx="3">
                  <c:v>Apr'21</c:v>
                </c:pt>
                <c:pt idx="4">
                  <c:v>May'21</c:v>
                </c:pt>
                <c:pt idx="5">
                  <c:v>June'21</c:v>
                </c:pt>
                <c:pt idx="6">
                  <c:v>July'21</c:v>
                </c:pt>
                <c:pt idx="7">
                  <c:v>Aug'21</c:v>
                </c:pt>
                <c:pt idx="8">
                  <c:v>Sep'21</c:v>
                </c:pt>
                <c:pt idx="9">
                  <c:v>Oct'21</c:v>
                </c:pt>
                <c:pt idx="10">
                  <c:v>Nov'21</c:v>
                </c:pt>
                <c:pt idx="11">
                  <c:v>Dec'21</c:v>
                </c:pt>
                <c:pt idx="12">
                  <c:v>Jan'22</c:v>
                </c:pt>
              </c:strCache>
            </c:strRef>
          </c:cat>
          <c:val>
            <c:numRef>
              <c:f>Sheet1!$C$2:$C$14</c:f>
              <c:numCache>
                <c:formatCode>0</c:formatCode>
                <c:ptCount val="13"/>
                <c:pt idx="0">
                  <c:v>3421.4799999999977</c:v>
                </c:pt>
                <c:pt idx="1">
                  <c:v>3413.3799999999992</c:v>
                </c:pt>
                <c:pt idx="2">
                  <c:v>3351.9148510000014</c:v>
                </c:pt>
                <c:pt idx="3">
                  <c:v>2506.419319000001</c:v>
                </c:pt>
                <c:pt idx="4">
                  <c:v>3454.71</c:v>
                </c:pt>
                <c:pt idx="5">
                  <c:v>4188.01</c:v>
                </c:pt>
                <c:pt idx="6">
                  <c:v>3408.48</c:v>
                </c:pt>
                <c:pt idx="7">
                  <c:v>3430.6758380000001</c:v>
                </c:pt>
                <c:pt idx="8">
                  <c:v>3068.2907850000001</c:v>
                </c:pt>
                <c:pt idx="9">
                  <c:v>2870.33</c:v>
                </c:pt>
                <c:pt idx="10">
                  <c:v>3482.71</c:v>
                </c:pt>
                <c:pt idx="11">
                  <c:v>2687.3</c:v>
                </c:pt>
                <c:pt idx="12">
                  <c:v>3375.38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82-4599-A715-A3EAD5C769A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Pepsodent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Jan'21</c:v>
                </c:pt>
                <c:pt idx="1">
                  <c:v>Feb'21</c:v>
                </c:pt>
                <c:pt idx="2">
                  <c:v>Mar'21</c:v>
                </c:pt>
                <c:pt idx="3">
                  <c:v>Apr'21</c:v>
                </c:pt>
                <c:pt idx="4">
                  <c:v>May'21</c:v>
                </c:pt>
                <c:pt idx="5">
                  <c:v>June'21</c:v>
                </c:pt>
                <c:pt idx="6">
                  <c:v>July'21</c:v>
                </c:pt>
                <c:pt idx="7">
                  <c:v>Aug'21</c:v>
                </c:pt>
                <c:pt idx="8">
                  <c:v>Sep'21</c:v>
                </c:pt>
                <c:pt idx="9">
                  <c:v>Oct'21</c:v>
                </c:pt>
                <c:pt idx="10">
                  <c:v>Nov'21</c:v>
                </c:pt>
                <c:pt idx="11">
                  <c:v>Dec'21</c:v>
                </c:pt>
                <c:pt idx="12">
                  <c:v>Jan'22</c:v>
                </c:pt>
              </c:strCache>
            </c:strRef>
          </c:cat>
          <c:val>
            <c:numRef>
              <c:f>Sheet1!$D$2:$D$14</c:f>
              <c:numCache>
                <c:formatCode>0</c:formatCode>
                <c:ptCount val="13"/>
                <c:pt idx="0">
                  <c:v>806.62999999999977</c:v>
                </c:pt>
                <c:pt idx="1">
                  <c:v>640.21</c:v>
                </c:pt>
                <c:pt idx="2">
                  <c:v>681.19579799999997</c:v>
                </c:pt>
                <c:pt idx="3">
                  <c:v>597.06812999999988</c:v>
                </c:pt>
                <c:pt idx="4">
                  <c:v>485.71000000000004</c:v>
                </c:pt>
                <c:pt idx="5">
                  <c:v>443.96999999999997</c:v>
                </c:pt>
                <c:pt idx="6">
                  <c:v>477.12</c:v>
                </c:pt>
                <c:pt idx="7">
                  <c:v>249.74306999999999</c:v>
                </c:pt>
                <c:pt idx="8">
                  <c:v>348.00887999999998</c:v>
                </c:pt>
                <c:pt idx="9">
                  <c:v>334.89</c:v>
                </c:pt>
                <c:pt idx="10">
                  <c:v>491.3</c:v>
                </c:pt>
                <c:pt idx="11">
                  <c:v>381.27</c:v>
                </c:pt>
                <c:pt idx="12">
                  <c:v>515.91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682-4599-A715-A3EAD5C769A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Close Up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Jan'21</c:v>
                </c:pt>
                <c:pt idx="1">
                  <c:v>Feb'21</c:v>
                </c:pt>
                <c:pt idx="2">
                  <c:v>Mar'21</c:v>
                </c:pt>
                <c:pt idx="3">
                  <c:v>Apr'21</c:v>
                </c:pt>
                <c:pt idx="4">
                  <c:v>May'21</c:v>
                </c:pt>
                <c:pt idx="5">
                  <c:v>June'21</c:v>
                </c:pt>
                <c:pt idx="6">
                  <c:v>July'21</c:v>
                </c:pt>
                <c:pt idx="7">
                  <c:v>Aug'21</c:v>
                </c:pt>
                <c:pt idx="8">
                  <c:v>Sep'21</c:v>
                </c:pt>
                <c:pt idx="9">
                  <c:v>Oct'21</c:v>
                </c:pt>
                <c:pt idx="10">
                  <c:v>Nov'21</c:v>
                </c:pt>
                <c:pt idx="11">
                  <c:v>Dec'21</c:v>
                </c:pt>
                <c:pt idx="12">
                  <c:v>Jan'22</c:v>
                </c:pt>
              </c:strCache>
            </c:strRef>
          </c:cat>
          <c:val>
            <c:numRef>
              <c:f>Sheet1!$E$2:$E$14</c:f>
              <c:numCache>
                <c:formatCode>0</c:formatCode>
                <c:ptCount val="13"/>
                <c:pt idx="0">
                  <c:v>1463.1599999999996</c:v>
                </c:pt>
                <c:pt idx="1">
                  <c:v>1248.5700000000002</c:v>
                </c:pt>
                <c:pt idx="2">
                  <c:v>1550.7882789999994</c:v>
                </c:pt>
                <c:pt idx="3">
                  <c:v>1453.5527410000004</c:v>
                </c:pt>
                <c:pt idx="4">
                  <c:v>1657.98</c:v>
                </c:pt>
                <c:pt idx="5">
                  <c:v>1790.91</c:v>
                </c:pt>
                <c:pt idx="6">
                  <c:v>2000.47</c:v>
                </c:pt>
                <c:pt idx="7">
                  <c:v>1681.83</c:v>
                </c:pt>
                <c:pt idx="8">
                  <c:v>1489.6948890000001</c:v>
                </c:pt>
                <c:pt idx="9">
                  <c:v>1175.19</c:v>
                </c:pt>
                <c:pt idx="10">
                  <c:v>1595.04</c:v>
                </c:pt>
                <c:pt idx="11">
                  <c:v>1094.24</c:v>
                </c:pt>
                <c:pt idx="12">
                  <c:v>1001.19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8682-4599-A715-A3EAD5C76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0694712"/>
        <c:axId val="920690448"/>
      </c:lineChart>
      <c:catAx>
        <c:axId val="92261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2613864"/>
        <c:crosses val="autoZero"/>
        <c:auto val="1"/>
        <c:lblAlgn val="ctr"/>
        <c:lblOffset val="100"/>
        <c:noMultiLvlLbl val="0"/>
      </c:catAx>
      <c:valAx>
        <c:axId val="922613864"/>
        <c:scaling>
          <c:orientation val="minMax"/>
          <c:max val="11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2613536"/>
        <c:crosses val="autoZero"/>
        <c:crossBetween val="between"/>
      </c:valAx>
      <c:valAx>
        <c:axId val="920690448"/>
        <c:scaling>
          <c:orientation val="minMax"/>
          <c:max val="11000"/>
          <c:min val="0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94712"/>
        <c:crosses val="max"/>
        <c:crossBetween val="between"/>
      </c:valAx>
      <c:catAx>
        <c:axId val="920694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20690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Digestive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Category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Jan'21</c:v>
                </c:pt>
                <c:pt idx="1">
                  <c:v>Feb'21</c:v>
                </c:pt>
                <c:pt idx="2">
                  <c:v>Mar'21</c:v>
                </c:pt>
                <c:pt idx="3">
                  <c:v>Apr'21</c:v>
                </c:pt>
                <c:pt idx="4">
                  <c:v>May'21</c:v>
                </c:pt>
                <c:pt idx="5">
                  <c:v>June'21</c:v>
                </c:pt>
                <c:pt idx="6">
                  <c:v>July'21</c:v>
                </c:pt>
                <c:pt idx="7">
                  <c:v>Aug'21</c:v>
                </c:pt>
                <c:pt idx="8">
                  <c:v>Sep'21</c:v>
                </c:pt>
                <c:pt idx="9">
                  <c:v>Oct'21</c:v>
                </c:pt>
                <c:pt idx="10">
                  <c:v>Nov'21</c:v>
                </c:pt>
                <c:pt idx="11">
                  <c:v>Dec'21</c:v>
                </c:pt>
                <c:pt idx="12">
                  <c:v>Jan'22</c:v>
                </c:pt>
              </c:strCache>
            </c:strRef>
          </c:cat>
          <c:val>
            <c:numRef>
              <c:f>Sheet1!$F$2:$F$14</c:f>
              <c:numCache>
                <c:formatCode>0</c:formatCode>
                <c:ptCount val="13"/>
                <c:pt idx="0">
                  <c:v>1420.5799999999631</c:v>
                </c:pt>
                <c:pt idx="1">
                  <c:v>1171.4299999999414</c:v>
                </c:pt>
                <c:pt idx="2">
                  <c:v>1848.2099999998964</c:v>
                </c:pt>
                <c:pt idx="3">
                  <c:v>1109.1299999999053</c:v>
                </c:pt>
                <c:pt idx="4">
                  <c:v>2081.1199999996875</c:v>
                </c:pt>
                <c:pt idx="5">
                  <c:v>1981.9799999998024</c:v>
                </c:pt>
                <c:pt idx="6">
                  <c:v>1313.8099999999022</c:v>
                </c:pt>
                <c:pt idx="7">
                  <c:v>1590.3799999998287</c:v>
                </c:pt>
                <c:pt idx="8">
                  <c:v>1653.559999999841</c:v>
                </c:pt>
                <c:pt idx="9">
                  <c:v>1039.1199999998678</c:v>
                </c:pt>
                <c:pt idx="10">
                  <c:v>915.0099999998796</c:v>
                </c:pt>
                <c:pt idx="11">
                  <c:v>1379.3599999998082</c:v>
                </c:pt>
                <c:pt idx="12">
                  <c:v>1581.2999999997555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F5-4F51-8BDA-A9694FF04F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922613536"/>
        <c:axId val="922613864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Jan'21</c:v>
                </c:pt>
                <c:pt idx="1">
                  <c:v>Feb'21</c:v>
                </c:pt>
                <c:pt idx="2">
                  <c:v>Mar'21</c:v>
                </c:pt>
                <c:pt idx="3">
                  <c:v>Apr'21</c:v>
                </c:pt>
                <c:pt idx="4">
                  <c:v>May'21</c:v>
                </c:pt>
                <c:pt idx="5">
                  <c:v>June'21</c:v>
                </c:pt>
                <c:pt idx="6">
                  <c:v>July'21</c:v>
                </c:pt>
                <c:pt idx="7">
                  <c:v>Aug'21</c:v>
                </c:pt>
                <c:pt idx="8">
                  <c:v>Sep'21</c:v>
                </c:pt>
                <c:pt idx="9">
                  <c:v>Oct'21</c:v>
                </c:pt>
                <c:pt idx="10">
                  <c:v>Nov'21</c:v>
                </c:pt>
                <c:pt idx="11">
                  <c:v>Dec'21</c:v>
                </c:pt>
                <c:pt idx="12">
                  <c:v>Jan'22</c:v>
                </c:pt>
              </c:strCache>
            </c:strRef>
          </c:cat>
          <c:val>
            <c:numRef>
              <c:f>Sheet1!$B$2:$B$14</c:f>
              <c:numCache>
                <c:formatCode>0</c:formatCode>
                <c:ptCount val="13"/>
                <c:pt idx="0">
                  <c:v>974.10999999996966</c:v>
                </c:pt>
                <c:pt idx="1">
                  <c:v>665.67999999994504</c:v>
                </c:pt>
                <c:pt idx="2">
                  <c:v>717.809999999924</c:v>
                </c:pt>
                <c:pt idx="3">
                  <c:v>839.50999999990438</c:v>
                </c:pt>
                <c:pt idx="4">
                  <c:v>1505.6099999996939</c:v>
                </c:pt>
                <c:pt idx="5">
                  <c:v>1152.2699999998658</c:v>
                </c:pt>
                <c:pt idx="6">
                  <c:v>831.32999999990648</c:v>
                </c:pt>
                <c:pt idx="7">
                  <c:v>834.89999999985559</c:v>
                </c:pt>
                <c:pt idx="8">
                  <c:v>886.66999999987149</c:v>
                </c:pt>
                <c:pt idx="9">
                  <c:v>726.9099999998665</c:v>
                </c:pt>
                <c:pt idx="10">
                  <c:v>725.08999999987952</c:v>
                </c:pt>
                <c:pt idx="11">
                  <c:v>1086.5299999998074</c:v>
                </c:pt>
                <c:pt idx="12">
                  <c:v>1149.2499999997622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F5-4F51-8BDA-A9694FF04F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Dabur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Jan'21</c:v>
                </c:pt>
                <c:pt idx="1">
                  <c:v>Feb'21</c:v>
                </c:pt>
                <c:pt idx="2">
                  <c:v>Mar'21</c:v>
                </c:pt>
                <c:pt idx="3">
                  <c:v>Apr'21</c:v>
                </c:pt>
                <c:pt idx="4">
                  <c:v>May'21</c:v>
                </c:pt>
                <c:pt idx="5">
                  <c:v>June'21</c:v>
                </c:pt>
                <c:pt idx="6">
                  <c:v>July'21</c:v>
                </c:pt>
                <c:pt idx="7">
                  <c:v>Aug'21</c:v>
                </c:pt>
                <c:pt idx="8">
                  <c:v>Sep'21</c:v>
                </c:pt>
                <c:pt idx="9">
                  <c:v>Oct'21</c:v>
                </c:pt>
                <c:pt idx="10">
                  <c:v>Nov'21</c:v>
                </c:pt>
                <c:pt idx="11">
                  <c:v>Dec'21</c:v>
                </c:pt>
                <c:pt idx="12">
                  <c:v>Jan'22</c:v>
                </c:pt>
              </c:strCache>
            </c:strRef>
          </c:cat>
          <c:val>
            <c:numRef>
              <c:f>Sheet1!$C$2:$C$14</c:f>
              <c:numCache>
                <c:formatCode>0</c:formatCode>
                <c:ptCount val="13"/>
                <c:pt idx="0">
                  <c:v>0.43999999999999995</c:v>
                </c:pt>
                <c:pt idx="1">
                  <c:v>0</c:v>
                </c:pt>
                <c:pt idx="2">
                  <c:v>0</c:v>
                </c:pt>
                <c:pt idx="3">
                  <c:v>113.97000000000008</c:v>
                </c:pt>
                <c:pt idx="4">
                  <c:v>72.349999999999994</c:v>
                </c:pt>
                <c:pt idx="5">
                  <c:v>0</c:v>
                </c:pt>
                <c:pt idx="6">
                  <c:v>23.449999999999992</c:v>
                </c:pt>
                <c:pt idx="7">
                  <c:v>17.159999999999997</c:v>
                </c:pt>
                <c:pt idx="8">
                  <c:v>34.369999999999983</c:v>
                </c:pt>
                <c:pt idx="9">
                  <c:v>39.160000000000004</c:v>
                </c:pt>
                <c:pt idx="10">
                  <c:v>91.960000000000036</c:v>
                </c:pt>
                <c:pt idx="11">
                  <c:v>0.61</c:v>
                </c:pt>
                <c:pt idx="12">
                  <c:v>16.11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4F5-4F51-8BDA-A9694FF04FE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Digene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Jan'21</c:v>
                </c:pt>
                <c:pt idx="1">
                  <c:v>Feb'21</c:v>
                </c:pt>
                <c:pt idx="2">
                  <c:v>Mar'21</c:v>
                </c:pt>
                <c:pt idx="3">
                  <c:v>Apr'21</c:v>
                </c:pt>
                <c:pt idx="4">
                  <c:v>May'21</c:v>
                </c:pt>
                <c:pt idx="5">
                  <c:v>June'21</c:v>
                </c:pt>
                <c:pt idx="6">
                  <c:v>July'21</c:v>
                </c:pt>
                <c:pt idx="7">
                  <c:v>Aug'21</c:v>
                </c:pt>
                <c:pt idx="8">
                  <c:v>Sep'21</c:v>
                </c:pt>
                <c:pt idx="9">
                  <c:v>Oct'21</c:v>
                </c:pt>
                <c:pt idx="10">
                  <c:v>Nov'21</c:v>
                </c:pt>
                <c:pt idx="11">
                  <c:v>Dec'21</c:v>
                </c:pt>
                <c:pt idx="12">
                  <c:v>Jan'22</c:v>
                </c:pt>
              </c:strCache>
            </c:strRef>
          </c:cat>
          <c:val>
            <c:numRef>
              <c:f>Sheet1!$D$2:$D$14</c:f>
              <c:numCache>
                <c:formatCode>0</c:formatCode>
                <c:ptCount val="13"/>
                <c:pt idx="0">
                  <c:v>399.13999999999322</c:v>
                </c:pt>
                <c:pt idx="1">
                  <c:v>417.68999999999619</c:v>
                </c:pt>
                <c:pt idx="2">
                  <c:v>828.84999999996944</c:v>
                </c:pt>
                <c:pt idx="3">
                  <c:v>4.3299999999999992</c:v>
                </c:pt>
                <c:pt idx="4">
                  <c:v>358.61999999999296</c:v>
                </c:pt>
                <c:pt idx="5">
                  <c:v>705.18999999993616</c:v>
                </c:pt>
                <c:pt idx="6">
                  <c:v>285.4299999999954</c:v>
                </c:pt>
                <c:pt idx="7">
                  <c:v>531.27999999996928</c:v>
                </c:pt>
                <c:pt idx="8">
                  <c:v>575.25999999996907</c:v>
                </c:pt>
                <c:pt idx="9">
                  <c:v>222.84000000000131</c:v>
                </c:pt>
                <c:pt idx="10">
                  <c:v>0</c:v>
                </c:pt>
                <c:pt idx="11">
                  <c:v>77.540000000000006</c:v>
                </c:pt>
                <c:pt idx="12">
                  <c:v>370.24999999999329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4F5-4F51-8BDA-A9694FF04FE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G-o-F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Jan'21</c:v>
                </c:pt>
                <c:pt idx="1">
                  <c:v>Feb'21</c:v>
                </c:pt>
                <c:pt idx="2">
                  <c:v>Mar'21</c:v>
                </c:pt>
                <c:pt idx="3">
                  <c:v>Apr'21</c:v>
                </c:pt>
                <c:pt idx="4">
                  <c:v>May'21</c:v>
                </c:pt>
                <c:pt idx="5">
                  <c:v>June'21</c:v>
                </c:pt>
                <c:pt idx="6">
                  <c:v>July'21</c:v>
                </c:pt>
                <c:pt idx="7">
                  <c:v>Aug'21</c:v>
                </c:pt>
                <c:pt idx="8">
                  <c:v>Sep'21</c:v>
                </c:pt>
                <c:pt idx="9">
                  <c:v>Oct'21</c:v>
                </c:pt>
                <c:pt idx="10">
                  <c:v>Nov'21</c:v>
                </c:pt>
                <c:pt idx="11">
                  <c:v>Dec'21</c:v>
                </c:pt>
                <c:pt idx="12">
                  <c:v>Jan'22</c:v>
                </c:pt>
              </c:strCache>
            </c:strRef>
          </c:cat>
          <c:val>
            <c:numRef>
              <c:f>Sheet1!$E$2:$E$14</c:f>
              <c:numCache>
                <c:formatCode>0</c:formatCode>
                <c:ptCount val="13"/>
                <c:pt idx="0">
                  <c:v>35.480000000000111</c:v>
                </c:pt>
                <c:pt idx="1">
                  <c:v>80.710000000000264</c:v>
                </c:pt>
                <c:pt idx="2">
                  <c:v>138.03000000000026</c:v>
                </c:pt>
                <c:pt idx="3">
                  <c:v>98.420000000000471</c:v>
                </c:pt>
                <c:pt idx="4">
                  <c:v>144.54000000000096</c:v>
                </c:pt>
                <c:pt idx="5">
                  <c:v>86.350000000000449</c:v>
                </c:pt>
                <c:pt idx="6">
                  <c:v>39.790000000000212</c:v>
                </c:pt>
                <c:pt idx="7">
                  <c:v>0.69000000000000017</c:v>
                </c:pt>
                <c:pt idx="10">
                  <c:v>82.920000000000115</c:v>
                </c:pt>
                <c:pt idx="11">
                  <c:v>191.58000000000084</c:v>
                </c:pt>
                <c:pt idx="12">
                  <c:v>7.3199999999999994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4F5-4F51-8BDA-A9694FF04F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0694712"/>
        <c:axId val="920690448"/>
      </c:lineChart>
      <c:catAx>
        <c:axId val="92261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2613864"/>
        <c:crosses val="autoZero"/>
        <c:auto val="1"/>
        <c:lblAlgn val="ctr"/>
        <c:lblOffset val="100"/>
        <c:noMultiLvlLbl val="0"/>
      </c:catAx>
      <c:valAx>
        <c:axId val="922613864"/>
        <c:scaling>
          <c:orientation val="minMax"/>
          <c:max val="2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2613536"/>
        <c:crosses val="autoZero"/>
        <c:crossBetween val="between"/>
      </c:valAx>
      <c:valAx>
        <c:axId val="920690448"/>
        <c:scaling>
          <c:orientation val="minMax"/>
          <c:max val="2200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94712"/>
        <c:crosses val="max"/>
        <c:crossBetween val="between"/>
      </c:valAx>
      <c:catAx>
        <c:axId val="920694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20690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Rubs &amp;</a:t>
            </a:r>
            <a:r>
              <a:rPr lang="en-US" sz="1000" b="1" baseline="0" dirty="0">
                <a:solidFill>
                  <a:schemeClr val="tx1">
                    <a:lumMod val="50000"/>
                  </a:schemeClr>
                </a:solidFill>
              </a:rPr>
              <a:t> Balms</a:t>
            </a:r>
            <a:endParaRPr lang="en-US" sz="1000" b="1" dirty="0">
              <a:solidFill>
                <a:schemeClr val="tx1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Category</c:v>
                </c:pt>
              </c:strCache>
            </c:strRef>
          </c:tx>
          <c:spPr>
            <a:solidFill>
              <a:srgbClr val="40488D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Jan'21</c:v>
                </c:pt>
                <c:pt idx="1">
                  <c:v>Feb'21</c:v>
                </c:pt>
                <c:pt idx="2">
                  <c:v>Mar'21</c:v>
                </c:pt>
                <c:pt idx="3">
                  <c:v>Apr'21</c:v>
                </c:pt>
                <c:pt idx="4">
                  <c:v>May'21</c:v>
                </c:pt>
                <c:pt idx="5">
                  <c:v>June'21</c:v>
                </c:pt>
                <c:pt idx="6">
                  <c:v>July'21</c:v>
                </c:pt>
                <c:pt idx="7">
                  <c:v>Aug'21</c:v>
                </c:pt>
                <c:pt idx="8">
                  <c:v>Sep'21</c:v>
                </c:pt>
                <c:pt idx="9">
                  <c:v>Oct'21</c:v>
                </c:pt>
                <c:pt idx="10">
                  <c:v>Nov'21</c:v>
                </c:pt>
                <c:pt idx="11">
                  <c:v>Dec'21</c:v>
                </c:pt>
                <c:pt idx="12">
                  <c:v>Jan'22</c:v>
                </c:pt>
              </c:strCache>
            </c:strRef>
          </c:cat>
          <c:val>
            <c:numRef>
              <c:f>Sheet1!$E$2:$E$14</c:f>
              <c:numCache>
                <c:formatCode>0</c:formatCode>
                <c:ptCount val="13"/>
                <c:pt idx="0">
                  <c:v>2416.8299999999995</c:v>
                </c:pt>
                <c:pt idx="1">
                  <c:v>2191.2999999999984</c:v>
                </c:pt>
                <c:pt idx="2">
                  <c:v>2556.2299999999996</c:v>
                </c:pt>
                <c:pt idx="3">
                  <c:v>1328.0599999999995</c:v>
                </c:pt>
                <c:pt idx="4">
                  <c:v>3071.4499999996201</c:v>
                </c:pt>
                <c:pt idx="5">
                  <c:v>2017.5900000000001</c:v>
                </c:pt>
                <c:pt idx="6">
                  <c:v>2000.7699999999991</c:v>
                </c:pt>
                <c:pt idx="7">
                  <c:v>2989.41</c:v>
                </c:pt>
                <c:pt idx="8">
                  <c:v>1678.7299999999998</c:v>
                </c:pt>
                <c:pt idx="9">
                  <c:v>3165.1499999999992</c:v>
                </c:pt>
                <c:pt idx="10">
                  <c:v>3248.8699999999967</c:v>
                </c:pt>
                <c:pt idx="11">
                  <c:v>3610.8799999999956</c:v>
                </c:pt>
                <c:pt idx="12">
                  <c:v>3643.7999999999752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E4C-460F-B5A0-755474349C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920694712"/>
        <c:axId val="92069044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Iodex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Jan'21</c:v>
                </c:pt>
                <c:pt idx="1">
                  <c:v>Feb'21</c:v>
                </c:pt>
                <c:pt idx="2">
                  <c:v>Mar'21</c:v>
                </c:pt>
                <c:pt idx="3">
                  <c:v>Apr'21</c:v>
                </c:pt>
                <c:pt idx="4">
                  <c:v>May'21</c:v>
                </c:pt>
                <c:pt idx="5">
                  <c:v>June'21</c:v>
                </c:pt>
                <c:pt idx="6">
                  <c:v>July'21</c:v>
                </c:pt>
                <c:pt idx="7">
                  <c:v>Aug'21</c:v>
                </c:pt>
                <c:pt idx="8">
                  <c:v>Sep'21</c:v>
                </c:pt>
                <c:pt idx="9">
                  <c:v>Oct'21</c:v>
                </c:pt>
                <c:pt idx="10">
                  <c:v>Nov'21</c:v>
                </c:pt>
                <c:pt idx="11">
                  <c:v>Dec'21</c:v>
                </c:pt>
                <c:pt idx="12">
                  <c:v>Jan'22</c:v>
                </c:pt>
              </c:strCache>
            </c:strRef>
          </c:cat>
          <c:val>
            <c:numRef>
              <c:f>Sheet1!$B$2:$B$14</c:f>
              <c:numCache>
                <c:formatCode>0</c:formatCode>
                <c:ptCount val="13"/>
                <c:pt idx="0">
                  <c:v>534.28999999999974</c:v>
                </c:pt>
                <c:pt idx="1">
                  <c:v>479.57000000000011</c:v>
                </c:pt>
                <c:pt idx="2">
                  <c:v>232.19</c:v>
                </c:pt>
                <c:pt idx="3">
                  <c:v>529.77999999999986</c:v>
                </c:pt>
                <c:pt idx="4">
                  <c:v>1261.9800000000014</c:v>
                </c:pt>
                <c:pt idx="5">
                  <c:v>551.84</c:v>
                </c:pt>
                <c:pt idx="6">
                  <c:v>715.73999999999921</c:v>
                </c:pt>
                <c:pt idx="7">
                  <c:v>1318.6000000000001</c:v>
                </c:pt>
                <c:pt idx="8">
                  <c:v>1002.3499999999997</c:v>
                </c:pt>
                <c:pt idx="9">
                  <c:v>1091.1299999999999</c:v>
                </c:pt>
                <c:pt idx="10">
                  <c:v>1266.4899999999946</c:v>
                </c:pt>
                <c:pt idx="11">
                  <c:v>726.37999999999624</c:v>
                </c:pt>
                <c:pt idx="12">
                  <c:v>1171.2999999999824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4C-460F-B5A0-755474349C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Volini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Jan'21</c:v>
                </c:pt>
                <c:pt idx="1">
                  <c:v>Feb'21</c:v>
                </c:pt>
                <c:pt idx="2">
                  <c:v>Mar'21</c:v>
                </c:pt>
                <c:pt idx="3">
                  <c:v>Apr'21</c:v>
                </c:pt>
                <c:pt idx="4">
                  <c:v>May'21</c:v>
                </c:pt>
                <c:pt idx="5">
                  <c:v>June'21</c:v>
                </c:pt>
                <c:pt idx="6">
                  <c:v>July'21</c:v>
                </c:pt>
                <c:pt idx="7">
                  <c:v>Aug'21</c:v>
                </c:pt>
                <c:pt idx="8">
                  <c:v>Sep'21</c:v>
                </c:pt>
                <c:pt idx="9">
                  <c:v>Oct'21</c:v>
                </c:pt>
                <c:pt idx="10">
                  <c:v>Nov'21</c:v>
                </c:pt>
                <c:pt idx="11">
                  <c:v>Dec'21</c:v>
                </c:pt>
                <c:pt idx="12">
                  <c:v>Jan'22</c:v>
                </c:pt>
              </c:strCache>
            </c:strRef>
          </c:cat>
          <c:val>
            <c:numRef>
              <c:f>Sheet1!$C$2:$C$14</c:f>
              <c:numCache>
                <c:formatCode>0</c:formatCode>
                <c:ptCount val="13"/>
                <c:pt idx="0">
                  <c:v>891.55</c:v>
                </c:pt>
                <c:pt idx="1">
                  <c:v>102.05000000000001</c:v>
                </c:pt>
                <c:pt idx="2">
                  <c:v>1021.6600000000001</c:v>
                </c:pt>
                <c:pt idx="3">
                  <c:v>395.5800000000001</c:v>
                </c:pt>
                <c:pt idx="4">
                  <c:v>900.68000000000006</c:v>
                </c:pt>
                <c:pt idx="5">
                  <c:v>803.12000000000012</c:v>
                </c:pt>
                <c:pt idx="6">
                  <c:v>408.52</c:v>
                </c:pt>
                <c:pt idx="7">
                  <c:v>845.26999999999987</c:v>
                </c:pt>
                <c:pt idx="8">
                  <c:v>176.78999999999996</c:v>
                </c:pt>
                <c:pt idx="9">
                  <c:v>872.55000000000018</c:v>
                </c:pt>
                <c:pt idx="10">
                  <c:v>828.33999999999992</c:v>
                </c:pt>
                <c:pt idx="11">
                  <c:v>1429.6700000000005</c:v>
                </c:pt>
                <c:pt idx="12">
                  <c:v>1305.8999999999937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4C-460F-B5A0-755474349C2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Moov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Jan'21</c:v>
                </c:pt>
                <c:pt idx="1">
                  <c:v>Feb'21</c:v>
                </c:pt>
                <c:pt idx="2">
                  <c:v>Mar'21</c:v>
                </c:pt>
                <c:pt idx="3">
                  <c:v>Apr'21</c:v>
                </c:pt>
                <c:pt idx="4">
                  <c:v>May'21</c:v>
                </c:pt>
                <c:pt idx="5">
                  <c:v>June'21</c:v>
                </c:pt>
                <c:pt idx="6">
                  <c:v>July'21</c:v>
                </c:pt>
                <c:pt idx="7">
                  <c:v>Aug'21</c:v>
                </c:pt>
                <c:pt idx="8">
                  <c:v>Sep'21</c:v>
                </c:pt>
                <c:pt idx="9">
                  <c:v>Oct'21</c:v>
                </c:pt>
                <c:pt idx="10">
                  <c:v>Nov'21</c:v>
                </c:pt>
                <c:pt idx="11">
                  <c:v>Dec'21</c:v>
                </c:pt>
                <c:pt idx="12">
                  <c:v>Jan'22</c:v>
                </c:pt>
              </c:strCache>
            </c:strRef>
          </c:cat>
          <c:val>
            <c:numRef>
              <c:f>Sheet1!$D$2:$D$14</c:f>
              <c:numCache>
                <c:formatCode>0</c:formatCode>
                <c:ptCount val="13"/>
                <c:pt idx="0">
                  <c:v>105.70999999999995</c:v>
                </c:pt>
                <c:pt idx="1">
                  <c:v>804.479999999999</c:v>
                </c:pt>
                <c:pt idx="2">
                  <c:v>502.95000000000022</c:v>
                </c:pt>
                <c:pt idx="3">
                  <c:v>288.13999999999976</c:v>
                </c:pt>
                <c:pt idx="4">
                  <c:v>635.44999999999993</c:v>
                </c:pt>
                <c:pt idx="5">
                  <c:v>21.220000000000002</c:v>
                </c:pt>
                <c:pt idx="6">
                  <c:v>328.65999999999974</c:v>
                </c:pt>
                <c:pt idx="8">
                  <c:v>468.16999999999996</c:v>
                </c:pt>
                <c:pt idx="9">
                  <c:v>274.42999999999972</c:v>
                </c:pt>
                <c:pt idx="10">
                  <c:v>546.23000000000172</c:v>
                </c:pt>
                <c:pt idx="11">
                  <c:v>300.44999999999834</c:v>
                </c:pt>
                <c:pt idx="12">
                  <c:v>225.97000000000048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4C-460F-B5A0-755474349C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8215096"/>
        <c:axId val="758217064"/>
      </c:lineChart>
      <c:valAx>
        <c:axId val="920690448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94712"/>
        <c:crosses val="max"/>
        <c:crossBetween val="between"/>
      </c:valAx>
      <c:catAx>
        <c:axId val="920694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90448"/>
        <c:crosses val="autoZero"/>
        <c:auto val="1"/>
        <c:lblAlgn val="ctr"/>
        <c:lblOffset val="100"/>
        <c:noMultiLvlLbl val="0"/>
      </c:catAx>
      <c:valAx>
        <c:axId val="758217064"/>
        <c:scaling>
          <c:orientation val="minMax"/>
          <c:max val="4000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8215096"/>
        <c:crosses val="autoZero"/>
        <c:crossBetween val="between"/>
      </c:valAx>
      <c:catAx>
        <c:axId val="7582150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582170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>
                <a:solidFill>
                  <a:schemeClr val="tx1">
                    <a:lumMod val="50000"/>
                  </a:schemeClr>
                </a:solidFill>
              </a:rPr>
              <a:t>Respiratory</a:t>
            </a:r>
            <a:endParaRPr lang="en-US" sz="1000" b="1" dirty="0">
              <a:solidFill>
                <a:schemeClr val="tx1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Category</c:v>
                </c:pt>
              </c:strCache>
            </c:strRef>
          </c:tx>
          <c:spPr>
            <a:solidFill>
              <a:srgbClr val="40488D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Jan'21</c:v>
                </c:pt>
                <c:pt idx="1">
                  <c:v>Feb'21</c:v>
                </c:pt>
                <c:pt idx="2">
                  <c:v>Mar'21</c:v>
                </c:pt>
                <c:pt idx="3">
                  <c:v>Apr'21</c:v>
                </c:pt>
                <c:pt idx="4">
                  <c:v>May'21</c:v>
                </c:pt>
                <c:pt idx="5">
                  <c:v>June'21</c:v>
                </c:pt>
                <c:pt idx="6">
                  <c:v>July'21</c:v>
                </c:pt>
                <c:pt idx="7">
                  <c:v>Aug'21</c:v>
                </c:pt>
                <c:pt idx="8">
                  <c:v>Sep'21</c:v>
                </c:pt>
                <c:pt idx="9">
                  <c:v>Oct'21</c:v>
                </c:pt>
                <c:pt idx="10">
                  <c:v>Nov'21</c:v>
                </c:pt>
                <c:pt idx="11">
                  <c:v>Dec'21</c:v>
                </c:pt>
                <c:pt idx="12">
                  <c:v>Jan'22</c:v>
                </c:pt>
              </c:strCache>
            </c:strRef>
          </c:cat>
          <c:val>
            <c:numRef>
              <c:f>Sheet1!$E$2:$E$14</c:f>
              <c:numCache>
                <c:formatCode>0</c:formatCode>
                <c:ptCount val="13"/>
                <c:pt idx="0">
                  <c:v>3786.5199999999959</c:v>
                </c:pt>
                <c:pt idx="1">
                  <c:v>3046.329999999999</c:v>
                </c:pt>
                <c:pt idx="2">
                  <c:v>2483.6099999999997</c:v>
                </c:pt>
                <c:pt idx="3">
                  <c:v>1374.5699999999997</c:v>
                </c:pt>
                <c:pt idx="4">
                  <c:v>1627.1699999999994</c:v>
                </c:pt>
                <c:pt idx="5">
                  <c:v>4216.2299999999959</c:v>
                </c:pt>
                <c:pt idx="6">
                  <c:v>3227.35</c:v>
                </c:pt>
                <c:pt idx="7">
                  <c:v>2846.5099999996428</c:v>
                </c:pt>
                <c:pt idx="8">
                  <c:v>2448.7599999999993</c:v>
                </c:pt>
                <c:pt idx="9">
                  <c:v>2026.5999999999981</c:v>
                </c:pt>
                <c:pt idx="10">
                  <c:v>2084.8799999999997</c:v>
                </c:pt>
                <c:pt idx="11">
                  <c:v>2331.8600000000015</c:v>
                </c:pt>
                <c:pt idx="12">
                  <c:v>2901.6499999999023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E4C-460F-B5A0-755474349C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920694712"/>
        <c:axId val="92069044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Otrivin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Jan'21</c:v>
                </c:pt>
                <c:pt idx="1">
                  <c:v>Feb'21</c:v>
                </c:pt>
                <c:pt idx="2">
                  <c:v>Mar'21</c:v>
                </c:pt>
                <c:pt idx="3">
                  <c:v>Apr'21</c:v>
                </c:pt>
                <c:pt idx="4">
                  <c:v>May'21</c:v>
                </c:pt>
                <c:pt idx="5">
                  <c:v>June'21</c:v>
                </c:pt>
                <c:pt idx="6">
                  <c:v>July'21</c:v>
                </c:pt>
                <c:pt idx="7">
                  <c:v>Aug'21</c:v>
                </c:pt>
                <c:pt idx="8">
                  <c:v>Sep'21</c:v>
                </c:pt>
                <c:pt idx="9">
                  <c:v>Oct'21</c:v>
                </c:pt>
                <c:pt idx="10">
                  <c:v>Nov'21</c:v>
                </c:pt>
                <c:pt idx="11">
                  <c:v>Dec'21</c:v>
                </c:pt>
                <c:pt idx="12">
                  <c:v>Jan'22</c:v>
                </c:pt>
              </c:strCache>
            </c:strRef>
          </c:cat>
          <c:val>
            <c:numRef>
              <c:f>Sheet1!$B$2:$B$14</c:f>
              <c:numCache>
                <c:formatCode>0</c:formatCode>
                <c:ptCount val="13"/>
                <c:pt idx="0">
                  <c:v>571.18999999998789</c:v>
                </c:pt>
                <c:pt idx="1">
                  <c:v>355.72000000000008</c:v>
                </c:pt>
                <c:pt idx="2">
                  <c:v>281.23000000000013</c:v>
                </c:pt>
                <c:pt idx="3">
                  <c:v>390.74000000000007</c:v>
                </c:pt>
                <c:pt idx="4">
                  <c:v>276.62000000000012</c:v>
                </c:pt>
                <c:pt idx="5">
                  <c:v>374.6400000000001</c:v>
                </c:pt>
                <c:pt idx="6">
                  <c:v>440.42999999999978</c:v>
                </c:pt>
                <c:pt idx="7">
                  <c:v>194.4800000000007</c:v>
                </c:pt>
                <c:pt idx="8">
                  <c:v>398.69999999999993</c:v>
                </c:pt>
                <c:pt idx="9">
                  <c:v>136.49</c:v>
                </c:pt>
                <c:pt idx="10">
                  <c:v>327.63999999999987</c:v>
                </c:pt>
                <c:pt idx="11">
                  <c:v>574.21000000000026</c:v>
                </c:pt>
                <c:pt idx="12">
                  <c:v>501.01999999999845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4C-460F-B5A0-755474349C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Vicks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Jan'21</c:v>
                </c:pt>
                <c:pt idx="1">
                  <c:v>Feb'21</c:v>
                </c:pt>
                <c:pt idx="2">
                  <c:v>Mar'21</c:v>
                </c:pt>
                <c:pt idx="3">
                  <c:v>Apr'21</c:v>
                </c:pt>
                <c:pt idx="4">
                  <c:v>May'21</c:v>
                </c:pt>
                <c:pt idx="5">
                  <c:v>June'21</c:v>
                </c:pt>
                <c:pt idx="6">
                  <c:v>July'21</c:v>
                </c:pt>
                <c:pt idx="7">
                  <c:v>Aug'21</c:v>
                </c:pt>
                <c:pt idx="8">
                  <c:v>Sep'21</c:v>
                </c:pt>
                <c:pt idx="9">
                  <c:v>Oct'21</c:v>
                </c:pt>
                <c:pt idx="10">
                  <c:v>Nov'21</c:v>
                </c:pt>
                <c:pt idx="11">
                  <c:v>Dec'21</c:v>
                </c:pt>
                <c:pt idx="12">
                  <c:v>Jan'22</c:v>
                </c:pt>
              </c:strCache>
            </c:strRef>
          </c:cat>
          <c:val>
            <c:numRef>
              <c:f>Sheet1!$C$2:$C$14</c:f>
              <c:numCache>
                <c:formatCode>0</c:formatCode>
                <c:ptCount val="13"/>
                <c:pt idx="0">
                  <c:v>2142.5099999996919</c:v>
                </c:pt>
                <c:pt idx="1">
                  <c:v>2031.1699999999996</c:v>
                </c:pt>
                <c:pt idx="2">
                  <c:v>1723.3699999999994</c:v>
                </c:pt>
                <c:pt idx="3">
                  <c:v>890.48999999999967</c:v>
                </c:pt>
                <c:pt idx="4">
                  <c:v>1204.9499999999994</c:v>
                </c:pt>
                <c:pt idx="5">
                  <c:v>2990.1199999999985</c:v>
                </c:pt>
                <c:pt idx="6">
                  <c:v>1821.6099999999994</c:v>
                </c:pt>
                <c:pt idx="7">
                  <c:v>1671.8899999996622</c:v>
                </c:pt>
                <c:pt idx="8">
                  <c:v>1414.0499999999995</c:v>
                </c:pt>
                <c:pt idx="9">
                  <c:v>1208.2699999999982</c:v>
                </c:pt>
                <c:pt idx="10">
                  <c:v>921.80999999999983</c:v>
                </c:pt>
                <c:pt idx="11">
                  <c:v>921.78000000000122</c:v>
                </c:pt>
                <c:pt idx="12">
                  <c:v>1233.6199999999226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4C-460F-B5A0-755474349C2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Nasivion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Jan'21</c:v>
                </c:pt>
                <c:pt idx="1">
                  <c:v>Feb'21</c:v>
                </c:pt>
                <c:pt idx="2">
                  <c:v>Mar'21</c:v>
                </c:pt>
                <c:pt idx="3">
                  <c:v>Apr'21</c:v>
                </c:pt>
                <c:pt idx="4">
                  <c:v>May'21</c:v>
                </c:pt>
                <c:pt idx="5">
                  <c:v>June'21</c:v>
                </c:pt>
                <c:pt idx="6">
                  <c:v>July'21</c:v>
                </c:pt>
                <c:pt idx="7">
                  <c:v>Aug'21</c:v>
                </c:pt>
                <c:pt idx="8">
                  <c:v>Sep'21</c:v>
                </c:pt>
                <c:pt idx="9">
                  <c:v>Oct'21</c:v>
                </c:pt>
                <c:pt idx="10">
                  <c:v>Nov'21</c:v>
                </c:pt>
                <c:pt idx="11">
                  <c:v>Dec'21</c:v>
                </c:pt>
                <c:pt idx="12">
                  <c:v>Jan'22</c:v>
                </c:pt>
              </c:strCache>
            </c:strRef>
          </c:cat>
          <c:val>
            <c:numRef>
              <c:f>Sheet1!$D$2:$D$14</c:f>
              <c:numCache>
                <c:formatCode>0</c:formatCode>
                <c:ptCount val="13"/>
                <c:pt idx="0">
                  <c:v>159.41000000000074</c:v>
                </c:pt>
                <c:pt idx="1">
                  <c:v>198.82999999999993</c:v>
                </c:pt>
                <c:pt idx="2">
                  <c:v>191.57000000000011</c:v>
                </c:pt>
                <c:pt idx="3">
                  <c:v>0</c:v>
                </c:pt>
                <c:pt idx="5">
                  <c:v>108.18000000000004</c:v>
                </c:pt>
                <c:pt idx="6">
                  <c:v>161.72999999999999</c:v>
                </c:pt>
                <c:pt idx="7">
                  <c:v>234.82000000000045</c:v>
                </c:pt>
                <c:pt idx="8">
                  <c:v>0</c:v>
                </c:pt>
                <c:pt idx="9">
                  <c:v>102.17999999999996</c:v>
                </c:pt>
                <c:pt idx="10">
                  <c:v>130.13</c:v>
                </c:pt>
                <c:pt idx="11">
                  <c:v>98.399999999999977</c:v>
                </c:pt>
                <c:pt idx="12">
                  <c:v>127.39000000000019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4C-460F-B5A0-755474349C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8215096"/>
        <c:axId val="758217064"/>
      </c:lineChart>
      <c:valAx>
        <c:axId val="920690448"/>
        <c:scaling>
          <c:orientation val="minMax"/>
          <c:max val="4000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94712"/>
        <c:crosses val="max"/>
        <c:crossBetween val="between"/>
      </c:valAx>
      <c:catAx>
        <c:axId val="920694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90448"/>
        <c:crosses val="autoZero"/>
        <c:auto val="1"/>
        <c:lblAlgn val="ctr"/>
        <c:lblOffset val="100"/>
        <c:noMultiLvlLbl val="0"/>
      </c:catAx>
      <c:valAx>
        <c:axId val="758217064"/>
        <c:scaling>
          <c:orientation val="minMax"/>
          <c:max val="4000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8215096"/>
        <c:crosses val="autoZero"/>
        <c:crossBetween val="between"/>
      </c:valAx>
      <c:catAx>
        <c:axId val="7582150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582170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VMS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Category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Jan'21</c:v>
                </c:pt>
                <c:pt idx="1">
                  <c:v>Feb'21</c:v>
                </c:pt>
                <c:pt idx="2">
                  <c:v>Mar'21</c:v>
                </c:pt>
                <c:pt idx="3">
                  <c:v>Apr'21</c:v>
                </c:pt>
                <c:pt idx="4">
                  <c:v>May'21</c:v>
                </c:pt>
                <c:pt idx="5">
                  <c:v>June'21</c:v>
                </c:pt>
                <c:pt idx="6">
                  <c:v>July'21</c:v>
                </c:pt>
                <c:pt idx="7">
                  <c:v>Aug'21</c:v>
                </c:pt>
                <c:pt idx="8">
                  <c:v>Sep'21</c:v>
                </c:pt>
                <c:pt idx="9">
                  <c:v>Oct'21</c:v>
                </c:pt>
                <c:pt idx="10">
                  <c:v>Nov'21</c:v>
                </c:pt>
                <c:pt idx="11">
                  <c:v>Dec'21</c:v>
                </c:pt>
                <c:pt idx="12">
                  <c:v>Jan'22</c:v>
                </c:pt>
              </c:strCache>
            </c:strRef>
          </c:cat>
          <c:val>
            <c:numRef>
              <c:f>Sheet1!$F$2:$F$14</c:f>
              <c:numCache>
                <c:formatCode>0</c:formatCode>
                <c:ptCount val="13"/>
                <c:pt idx="0">
                  <c:v>2008.179999999928</c:v>
                </c:pt>
                <c:pt idx="1">
                  <c:v>1618.6899999999766</c:v>
                </c:pt>
                <c:pt idx="2">
                  <c:v>2055.1399999999517</c:v>
                </c:pt>
                <c:pt idx="3">
                  <c:v>1722.7699999999386</c:v>
                </c:pt>
                <c:pt idx="4">
                  <c:v>2584.8199999998806</c:v>
                </c:pt>
                <c:pt idx="5">
                  <c:v>3029.5599999998258</c:v>
                </c:pt>
                <c:pt idx="6">
                  <c:v>2469.2999999998829</c:v>
                </c:pt>
                <c:pt idx="7">
                  <c:v>3054.1599999998271</c:v>
                </c:pt>
                <c:pt idx="8">
                  <c:v>2617.5599999999981</c:v>
                </c:pt>
                <c:pt idx="9">
                  <c:v>2274.6899999999641</c:v>
                </c:pt>
                <c:pt idx="10">
                  <c:v>3171.1099999999387</c:v>
                </c:pt>
                <c:pt idx="11">
                  <c:v>2959.7799999999284</c:v>
                </c:pt>
                <c:pt idx="12">
                  <c:v>3527.4099999999194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8682-4599-A715-A3EAD5C76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922613536"/>
        <c:axId val="922613864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Oscal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Jan'21</c:v>
                </c:pt>
                <c:pt idx="1">
                  <c:v>Feb'21</c:v>
                </c:pt>
                <c:pt idx="2">
                  <c:v>Mar'21</c:v>
                </c:pt>
                <c:pt idx="3">
                  <c:v>Apr'21</c:v>
                </c:pt>
                <c:pt idx="4">
                  <c:v>May'21</c:v>
                </c:pt>
                <c:pt idx="5">
                  <c:v>June'21</c:v>
                </c:pt>
                <c:pt idx="6">
                  <c:v>July'21</c:v>
                </c:pt>
                <c:pt idx="7">
                  <c:v>Aug'21</c:v>
                </c:pt>
                <c:pt idx="8">
                  <c:v>Sep'21</c:v>
                </c:pt>
                <c:pt idx="9">
                  <c:v>Oct'21</c:v>
                </c:pt>
                <c:pt idx="10">
                  <c:v>Nov'21</c:v>
                </c:pt>
                <c:pt idx="11">
                  <c:v>Dec'21</c:v>
                </c:pt>
                <c:pt idx="12">
                  <c:v>Jan'22</c:v>
                </c:pt>
              </c:strCache>
            </c:strRef>
          </c:cat>
          <c:val>
            <c:numRef>
              <c:f>Sheet1!$B$2:$B$14</c:f>
              <c:numCache>
                <c:formatCode>0</c:formatCode>
                <c:ptCount val="13"/>
                <c:pt idx="1">
                  <c:v>104.38000000000019</c:v>
                </c:pt>
                <c:pt idx="2">
                  <c:v>257.10000000000031</c:v>
                </c:pt>
                <c:pt idx="4">
                  <c:v>339.88999999999527</c:v>
                </c:pt>
                <c:pt idx="5">
                  <c:v>447.95999999999486</c:v>
                </c:pt>
                <c:pt idx="6">
                  <c:v>144.00000000000034</c:v>
                </c:pt>
                <c:pt idx="7">
                  <c:v>218.76000000000116</c:v>
                </c:pt>
                <c:pt idx="8">
                  <c:v>256.34000000000015</c:v>
                </c:pt>
                <c:pt idx="9">
                  <c:v>84.609999999999985</c:v>
                </c:pt>
                <c:pt idx="10">
                  <c:v>119.31000000000007</c:v>
                </c:pt>
                <c:pt idx="11">
                  <c:v>138.86000000000001</c:v>
                </c:pt>
                <c:pt idx="12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82-4599-A715-A3EAD5C769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Hlx Women+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Jan'21</c:v>
                </c:pt>
                <c:pt idx="1">
                  <c:v>Feb'21</c:v>
                </c:pt>
                <c:pt idx="2">
                  <c:v>Mar'21</c:v>
                </c:pt>
                <c:pt idx="3">
                  <c:v>Apr'21</c:v>
                </c:pt>
                <c:pt idx="4">
                  <c:v>May'21</c:v>
                </c:pt>
                <c:pt idx="5">
                  <c:v>June'21</c:v>
                </c:pt>
                <c:pt idx="6">
                  <c:v>July'21</c:v>
                </c:pt>
                <c:pt idx="7">
                  <c:v>Aug'21</c:v>
                </c:pt>
                <c:pt idx="8">
                  <c:v>Sep'21</c:v>
                </c:pt>
                <c:pt idx="9">
                  <c:v>Oct'21</c:v>
                </c:pt>
                <c:pt idx="10">
                  <c:v>Nov'21</c:v>
                </c:pt>
                <c:pt idx="11">
                  <c:v>Dec'21</c:v>
                </c:pt>
                <c:pt idx="12">
                  <c:v>Jan'22</c:v>
                </c:pt>
              </c:strCache>
            </c:strRef>
          </c:cat>
          <c:val>
            <c:numRef>
              <c:f>Sheet1!$C$2:$C$14</c:f>
              <c:numCache>
                <c:formatCode>0</c:formatCode>
                <c:ptCount val="13"/>
                <c:pt idx="0">
                  <c:v>607.81999999995844</c:v>
                </c:pt>
                <c:pt idx="1">
                  <c:v>453.97999999998069</c:v>
                </c:pt>
                <c:pt idx="2">
                  <c:v>441.34999999997979</c:v>
                </c:pt>
                <c:pt idx="3">
                  <c:v>543.41999999995528</c:v>
                </c:pt>
                <c:pt idx="4">
                  <c:v>742.88999999992404</c:v>
                </c:pt>
                <c:pt idx="5">
                  <c:v>1041.6699999998718</c:v>
                </c:pt>
                <c:pt idx="6">
                  <c:v>812.4999999999244</c:v>
                </c:pt>
                <c:pt idx="7">
                  <c:v>715.98999999992941</c:v>
                </c:pt>
                <c:pt idx="8">
                  <c:v>736.65999999999815</c:v>
                </c:pt>
                <c:pt idx="9">
                  <c:v>560.12999999999874</c:v>
                </c:pt>
                <c:pt idx="10">
                  <c:v>599.7399999999775</c:v>
                </c:pt>
                <c:pt idx="11">
                  <c:v>1090.3599999999535</c:v>
                </c:pt>
                <c:pt idx="12">
                  <c:v>824.97999999996466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82-4599-A715-A3EAD5C769A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Ensure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Jan'21</c:v>
                </c:pt>
                <c:pt idx="1">
                  <c:v>Feb'21</c:v>
                </c:pt>
                <c:pt idx="2">
                  <c:v>Mar'21</c:v>
                </c:pt>
                <c:pt idx="3">
                  <c:v>Apr'21</c:v>
                </c:pt>
                <c:pt idx="4">
                  <c:v>May'21</c:v>
                </c:pt>
                <c:pt idx="5">
                  <c:v>June'21</c:v>
                </c:pt>
                <c:pt idx="6">
                  <c:v>July'21</c:v>
                </c:pt>
                <c:pt idx="7">
                  <c:v>Aug'21</c:v>
                </c:pt>
                <c:pt idx="8">
                  <c:v>Sep'21</c:v>
                </c:pt>
                <c:pt idx="9">
                  <c:v>Oct'21</c:v>
                </c:pt>
                <c:pt idx="10">
                  <c:v>Nov'21</c:v>
                </c:pt>
                <c:pt idx="11">
                  <c:v>Dec'21</c:v>
                </c:pt>
                <c:pt idx="12">
                  <c:v>Jan'22</c:v>
                </c:pt>
              </c:strCache>
            </c:strRef>
          </c:cat>
          <c:val>
            <c:numRef>
              <c:f>Sheet1!$D$2:$D$14</c:f>
              <c:numCache>
                <c:formatCode>0</c:formatCode>
                <c:ptCount val="13"/>
                <c:pt idx="0">
                  <c:v>336.86999999999614</c:v>
                </c:pt>
                <c:pt idx="1">
                  <c:v>319.23999999999722</c:v>
                </c:pt>
                <c:pt idx="2">
                  <c:v>310.9699999999977</c:v>
                </c:pt>
                <c:pt idx="3">
                  <c:v>377.53999999999712</c:v>
                </c:pt>
                <c:pt idx="4">
                  <c:v>450.39999999999236</c:v>
                </c:pt>
                <c:pt idx="5">
                  <c:v>377.10999999999189</c:v>
                </c:pt>
                <c:pt idx="6">
                  <c:v>385.06999999999414</c:v>
                </c:pt>
                <c:pt idx="7">
                  <c:v>353.04999999999751</c:v>
                </c:pt>
                <c:pt idx="8">
                  <c:v>320.1699999999999</c:v>
                </c:pt>
                <c:pt idx="9">
                  <c:v>286.56000000000006</c:v>
                </c:pt>
                <c:pt idx="10">
                  <c:v>261.62999999999909</c:v>
                </c:pt>
                <c:pt idx="11">
                  <c:v>327.63</c:v>
                </c:pt>
                <c:pt idx="12">
                  <c:v>299.1299999999992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682-4599-A715-A3EAD5C769A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Revital H Woman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Jan'21</c:v>
                </c:pt>
                <c:pt idx="1">
                  <c:v>Feb'21</c:v>
                </c:pt>
                <c:pt idx="2">
                  <c:v>Mar'21</c:v>
                </c:pt>
                <c:pt idx="3">
                  <c:v>Apr'21</c:v>
                </c:pt>
                <c:pt idx="4">
                  <c:v>May'21</c:v>
                </c:pt>
                <c:pt idx="5">
                  <c:v>June'21</c:v>
                </c:pt>
                <c:pt idx="6">
                  <c:v>July'21</c:v>
                </c:pt>
                <c:pt idx="7">
                  <c:v>Aug'21</c:v>
                </c:pt>
                <c:pt idx="8">
                  <c:v>Sep'21</c:v>
                </c:pt>
                <c:pt idx="9">
                  <c:v>Oct'21</c:v>
                </c:pt>
                <c:pt idx="10">
                  <c:v>Nov'21</c:v>
                </c:pt>
                <c:pt idx="11">
                  <c:v>Dec'21</c:v>
                </c:pt>
                <c:pt idx="12">
                  <c:v>Jan'22</c:v>
                </c:pt>
              </c:strCache>
            </c:strRef>
          </c:cat>
          <c:val>
            <c:numRef>
              <c:f>Sheet1!$E$2:$E$14</c:f>
              <c:numCache>
                <c:formatCode>0</c:formatCode>
                <c:ptCount val="13"/>
                <c:pt idx="0">
                  <c:v>578.1399999999752</c:v>
                </c:pt>
                <c:pt idx="1">
                  <c:v>237.74000000000166</c:v>
                </c:pt>
                <c:pt idx="2">
                  <c:v>556.68999999997516</c:v>
                </c:pt>
                <c:pt idx="3">
                  <c:v>348.40999999999292</c:v>
                </c:pt>
                <c:pt idx="4">
                  <c:v>559.4199999999754</c:v>
                </c:pt>
                <c:pt idx="5">
                  <c:v>661.37999999997203</c:v>
                </c:pt>
                <c:pt idx="6">
                  <c:v>365.20999999999248</c:v>
                </c:pt>
                <c:pt idx="7">
                  <c:v>680.59999999996819</c:v>
                </c:pt>
                <c:pt idx="8">
                  <c:v>519.82999999999993</c:v>
                </c:pt>
                <c:pt idx="10">
                  <c:v>787.7399999999883</c:v>
                </c:pt>
                <c:pt idx="11">
                  <c:v>839.55</c:v>
                </c:pt>
                <c:pt idx="12">
                  <c:v>859.18999999999505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8682-4599-A715-A3EAD5C76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0694712"/>
        <c:axId val="920690448"/>
      </c:lineChart>
      <c:catAx>
        <c:axId val="92261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2613864"/>
        <c:crosses val="autoZero"/>
        <c:auto val="1"/>
        <c:lblAlgn val="ctr"/>
        <c:lblOffset val="100"/>
        <c:noMultiLvlLbl val="0"/>
      </c:catAx>
      <c:valAx>
        <c:axId val="922613864"/>
        <c:scaling>
          <c:orientation val="minMax"/>
          <c:max val="3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2613536"/>
        <c:crosses val="autoZero"/>
        <c:crossBetween val="between"/>
      </c:valAx>
      <c:valAx>
        <c:axId val="920690448"/>
        <c:scaling>
          <c:orientation val="minMax"/>
          <c:max val="3200"/>
          <c:min val="0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94712"/>
        <c:crosses val="max"/>
        <c:crossBetween val="between"/>
      </c:valAx>
      <c:catAx>
        <c:axId val="920694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20690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Analgesics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Category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Jan'21</c:v>
                </c:pt>
                <c:pt idx="1">
                  <c:v>Feb'21</c:v>
                </c:pt>
                <c:pt idx="2">
                  <c:v>Mar'21</c:v>
                </c:pt>
                <c:pt idx="3">
                  <c:v>Apr'21</c:v>
                </c:pt>
                <c:pt idx="4">
                  <c:v>May'21</c:v>
                </c:pt>
                <c:pt idx="5">
                  <c:v>June'21</c:v>
                </c:pt>
                <c:pt idx="6">
                  <c:v>July'21</c:v>
                </c:pt>
                <c:pt idx="7">
                  <c:v>Aug'21</c:v>
                </c:pt>
                <c:pt idx="8">
                  <c:v>Sep'21</c:v>
                </c:pt>
                <c:pt idx="9">
                  <c:v>Oct'21</c:v>
                </c:pt>
                <c:pt idx="10">
                  <c:v>Nov'21</c:v>
                </c:pt>
                <c:pt idx="11">
                  <c:v>Dec'21</c:v>
                </c:pt>
                <c:pt idx="12">
                  <c:v>Jan'22</c:v>
                </c:pt>
              </c:strCache>
            </c:strRef>
          </c:cat>
          <c:val>
            <c:numRef>
              <c:f>Sheet1!$F$2:$F$14</c:f>
              <c:numCache>
                <c:formatCode>0</c:formatCode>
                <c:ptCount val="13"/>
                <c:pt idx="0">
                  <c:v>1297.77</c:v>
                </c:pt>
                <c:pt idx="1">
                  <c:v>1160.4699999999993</c:v>
                </c:pt>
                <c:pt idx="2">
                  <c:v>1183.54</c:v>
                </c:pt>
                <c:pt idx="3">
                  <c:v>533.88000000000011</c:v>
                </c:pt>
                <c:pt idx="4">
                  <c:v>489.72</c:v>
                </c:pt>
                <c:pt idx="5">
                  <c:v>1076.9499999999787</c:v>
                </c:pt>
                <c:pt idx="6">
                  <c:v>1026.8199999999929</c:v>
                </c:pt>
                <c:pt idx="7">
                  <c:v>2030.8299999999351</c:v>
                </c:pt>
                <c:pt idx="8">
                  <c:v>950.49999999999648</c:v>
                </c:pt>
                <c:pt idx="9">
                  <c:v>426.48999999999785</c:v>
                </c:pt>
                <c:pt idx="10">
                  <c:v>507.51999999999424</c:v>
                </c:pt>
                <c:pt idx="11">
                  <c:v>798.86999999999239</c:v>
                </c:pt>
                <c:pt idx="12">
                  <c:v>1531.599999999984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1A-4D7E-AC2F-C4C34FA487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922613536"/>
        <c:axId val="922613864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Crocin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Jan'21</c:v>
                </c:pt>
                <c:pt idx="1">
                  <c:v>Feb'21</c:v>
                </c:pt>
                <c:pt idx="2">
                  <c:v>Mar'21</c:v>
                </c:pt>
                <c:pt idx="3">
                  <c:v>Apr'21</c:v>
                </c:pt>
                <c:pt idx="4">
                  <c:v>May'21</c:v>
                </c:pt>
                <c:pt idx="5">
                  <c:v>June'21</c:v>
                </c:pt>
                <c:pt idx="6">
                  <c:v>July'21</c:v>
                </c:pt>
                <c:pt idx="7">
                  <c:v>Aug'21</c:v>
                </c:pt>
                <c:pt idx="8">
                  <c:v>Sep'21</c:v>
                </c:pt>
                <c:pt idx="9">
                  <c:v>Oct'21</c:v>
                </c:pt>
                <c:pt idx="10">
                  <c:v>Nov'21</c:v>
                </c:pt>
                <c:pt idx="11">
                  <c:v>Dec'21</c:v>
                </c:pt>
                <c:pt idx="12">
                  <c:v>Jan'22</c:v>
                </c:pt>
              </c:strCache>
            </c:strRef>
          </c:cat>
          <c:val>
            <c:numRef>
              <c:f>Sheet1!$B$2:$B$14</c:f>
              <c:numCache>
                <c:formatCode>0</c:formatCode>
                <c:ptCount val="13"/>
                <c:pt idx="0">
                  <c:v>326.08</c:v>
                </c:pt>
                <c:pt idx="1">
                  <c:v>109.10000000000002</c:v>
                </c:pt>
                <c:pt idx="2">
                  <c:v>0</c:v>
                </c:pt>
                <c:pt idx="3">
                  <c:v>147.18999999999997</c:v>
                </c:pt>
                <c:pt idx="4">
                  <c:v>89.050000000000011</c:v>
                </c:pt>
                <c:pt idx="5">
                  <c:v>319.63999999999845</c:v>
                </c:pt>
                <c:pt idx="6">
                  <c:v>283.76999999999941</c:v>
                </c:pt>
                <c:pt idx="7">
                  <c:v>499.02999999997962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1A-4D7E-AC2F-C4C34FA487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VICKS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Jan'21</c:v>
                </c:pt>
                <c:pt idx="1">
                  <c:v>Feb'21</c:v>
                </c:pt>
                <c:pt idx="2">
                  <c:v>Mar'21</c:v>
                </c:pt>
                <c:pt idx="3">
                  <c:v>Apr'21</c:v>
                </c:pt>
                <c:pt idx="4">
                  <c:v>May'21</c:v>
                </c:pt>
                <c:pt idx="5">
                  <c:v>June'21</c:v>
                </c:pt>
                <c:pt idx="6">
                  <c:v>July'21</c:v>
                </c:pt>
                <c:pt idx="7">
                  <c:v>Aug'21</c:v>
                </c:pt>
                <c:pt idx="8">
                  <c:v>Sep'21</c:v>
                </c:pt>
                <c:pt idx="9">
                  <c:v>Oct'21</c:v>
                </c:pt>
                <c:pt idx="10">
                  <c:v>Nov'21</c:v>
                </c:pt>
                <c:pt idx="11">
                  <c:v>Dec'21</c:v>
                </c:pt>
                <c:pt idx="12">
                  <c:v>Jan'22</c:v>
                </c:pt>
              </c:strCache>
            </c:strRef>
          </c:cat>
          <c:val>
            <c:numRef>
              <c:f>Sheet1!$C$2:$C$14</c:f>
              <c:numCache>
                <c:formatCode>0</c:formatCode>
                <c:ptCount val="13"/>
                <c:pt idx="0">
                  <c:v>470.93000000000006</c:v>
                </c:pt>
                <c:pt idx="1">
                  <c:v>367.96999999999986</c:v>
                </c:pt>
                <c:pt idx="2">
                  <c:v>187.40000000000003</c:v>
                </c:pt>
                <c:pt idx="3">
                  <c:v>93.290000000000148</c:v>
                </c:pt>
                <c:pt idx="4">
                  <c:v>145.60000000000005</c:v>
                </c:pt>
                <c:pt idx="5">
                  <c:v>757.30999999998028</c:v>
                </c:pt>
                <c:pt idx="6">
                  <c:v>545.79999999999302</c:v>
                </c:pt>
                <c:pt idx="7">
                  <c:v>483.58999999998099</c:v>
                </c:pt>
                <c:pt idx="8">
                  <c:v>401.01999999999674</c:v>
                </c:pt>
                <c:pt idx="9">
                  <c:v>345.11999999999779</c:v>
                </c:pt>
                <c:pt idx="10">
                  <c:v>467.00999999999425</c:v>
                </c:pt>
                <c:pt idx="11">
                  <c:v>498.45999999999214</c:v>
                </c:pt>
                <c:pt idx="12">
                  <c:v>708.82999999998549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1A-4D7E-AC2F-C4C34FA487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Disprin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Jan'21</c:v>
                </c:pt>
                <c:pt idx="1">
                  <c:v>Feb'21</c:v>
                </c:pt>
                <c:pt idx="2">
                  <c:v>Mar'21</c:v>
                </c:pt>
                <c:pt idx="3">
                  <c:v>Apr'21</c:v>
                </c:pt>
                <c:pt idx="4">
                  <c:v>May'21</c:v>
                </c:pt>
                <c:pt idx="5">
                  <c:v>June'21</c:v>
                </c:pt>
                <c:pt idx="6">
                  <c:v>July'21</c:v>
                </c:pt>
                <c:pt idx="7">
                  <c:v>Aug'21</c:v>
                </c:pt>
                <c:pt idx="8">
                  <c:v>Sep'21</c:v>
                </c:pt>
                <c:pt idx="9">
                  <c:v>Oct'21</c:v>
                </c:pt>
                <c:pt idx="10">
                  <c:v>Nov'21</c:v>
                </c:pt>
                <c:pt idx="11">
                  <c:v>Dec'21</c:v>
                </c:pt>
                <c:pt idx="12">
                  <c:v>Jan'22</c:v>
                </c:pt>
              </c:strCache>
            </c:strRef>
          </c:cat>
          <c:val>
            <c:numRef>
              <c:f>Sheet1!$D$2:$D$14</c:f>
              <c:numCache>
                <c:formatCode>0</c:formatCode>
                <c:ptCount val="13"/>
                <c:pt idx="0">
                  <c:v>212.43</c:v>
                </c:pt>
                <c:pt idx="1">
                  <c:v>141.85000000000002</c:v>
                </c:pt>
                <c:pt idx="2">
                  <c:v>0.09</c:v>
                </c:pt>
                <c:pt idx="3">
                  <c:v>178.28999999999994</c:v>
                </c:pt>
                <c:pt idx="4">
                  <c:v>255.07000000000002</c:v>
                </c:pt>
                <c:pt idx="6">
                  <c:v>197.25000000000051</c:v>
                </c:pt>
                <c:pt idx="7">
                  <c:v>180.83999999999517</c:v>
                </c:pt>
                <c:pt idx="12">
                  <c:v>136.17000000000033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91A-4D7E-AC2F-C4C34FA487D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Saridon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Jan'21</c:v>
                </c:pt>
                <c:pt idx="1">
                  <c:v>Feb'21</c:v>
                </c:pt>
                <c:pt idx="2">
                  <c:v>Mar'21</c:v>
                </c:pt>
                <c:pt idx="3">
                  <c:v>Apr'21</c:v>
                </c:pt>
                <c:pt idx="4">
                  <c:v>May'21</c:v>
                </c:pt>
                <c:pt idx="5">
                  <c:v>June'21</c:v>
                </c:pt>
                <c:pt idx="6">
                  <c:v>July'21</c:v>
                </c:pt>
                <c:pt idx="7">
                  <c:v>Aug'21</c:v>
                </c:pt>
                <c:pt idx="8">
                  <c:v>Sep'21</c:v>
                </c:pt>
                <c:pt idx="9">
                  <c:v>Oct'21</c:v>
                </c:pt>
                <c:pt idx="10">
                  <c:v>Nov'21</c:v>
                </c:pt>
                <c:pt idx="11">
                  <c:v>Dec'21</c:v>
                </c:pt>
                <c:pt idx="12">
                  <c:v>Jan'22</c:v>
                </c:pt>
              </c:strCache>
            </c:strRef>
          </c:cat>
          <c:val>
            <c:numRef>
              <c:f>Sheet1!$E$2:$E$14</c:f>
              <c:numCache>
                <c:formatCode>0</c:formatCode>
                <c:ptCount val="13"/>
                <c:pt idx="0">
                  <c:v>74.86</c:v>
                </c:pt>
                <c:pt idx="1">
                  <c:v>33.47</c:v>
                </c:pt>
                <c:pt idx="2">
                  <c:v>119.47999999999999</c:v>
                </c:pt>
                <c:pt idx="3">
                  <c:v>5.0999999999999988</c:v>
                </c:pt>
                <c:pt idx="7">
                  <c:v>465.36999999998847</c:v>
                </c:pt>
                <c:pt idx="8">
                  <c:v>224.58000000000052</c:v>
                </c:pt>
                <c:pt idx="9">
                  <c:v>81.370000000000061</c:v>
                </c:pt>
                <c:pt idx="11">
                  <c:v>107.00000000000001</c:v>
                </c:pt>
                <c:pt idx="12">
                  <c:v>385.66999999999956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91A-4D7E-AC2F-C4C34FA487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0694712"/>
        <c:axId val="920690448"/>
      </c:lineChart>
      <c:catAx>
        <c:axId val="92261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2613864"/>
        <c:crosses val="autoZero"/>
        <c:auto val="1"/>
        <c:lblAlgn val="ctr"/>
        <c:lblOffset val="100"/>
        <c:noMultiLvlLbl val="0"/>
      </c:catAx>
      <c:valAx>
        <c:axId val="922613864"/>
        <c:scaling>
          <c:orientation val="minMax"/>
          <c:max val="22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2613536"/>
        <c:crosses val="autoZero"/>
        <c:crossBetween val="between"/>
      </c:valAx>
      <c:valAx>
        <c:axId val="920690448"/>
        <c:scaling>
          <c:orientation val="minMax"/>
          <c:max val="2200"/>
          <c:min val="0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94712"/>
        <c:crosses val="max"/>
        <c:crossBetween val="between"/>
      </c:valAx>
      <c:catAx>
        <c:axId val="920694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20690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384CB7-A5E6-4A1F-9B82-E151289232C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27C6C8-6E95-4FEB-9F91-30B205FCCB99}">
      <dgm:prSet phldrT="[Text]" custT="1"/>
      <dgm:spPr/>
      <dgm:t>
        <a:bodyPr/>
        <a:lstStyle/>
        <a:p>
          <a:r>
            <a:rPr lang="en-US" sz="1400" dirty="0"/>
            <a:t>Top 10 Categories contributes to 85% of total </a:t>
          </a:r>
          <a:r>
            <a:rPr lang="en-US" sz="1400" dirty="0" err="1"/>
            <a:t>adex</a:t>
          </a:r>
          <a:endParaRPr lang="en-US" sz="1400" dirty="0"/>
        </a:p>
      </dgm:t>
    </dgm:pt>
    <dgm:pt modelId="{FB85D040-15E6-454E-B349-E0023873A31A}" type="parTrans" cxnId="{E642D7A2-9331-4A97-AFB5-6FC101257A94}">
      <dgm:prSet/>
      <dgm:spPr/>
      <dgm:t>
        <a:bodyPr/>
        <a:lstStyle/>
        <a:p>
          <a:endParaRPr lang="en-US"/>
        </a:p>
      </dgm:t>
    </dgm:pt>
    <dgm:pt modelId="{81803DC0-E245-45CD-AA3D-196BB280B482}" type="sibTrans" cxnId="{E642D7A2-9331-4A97-AFB5-6FC101257A94}">
      <dgm:prSet/>
      <dgm:spPr/>
      <dgm:t>
        <a:bodyPr/>
        <a:lstStyle/>
        <a:p>
          <a:endParaRPr lang="en-US"/>
        </a:p>
      </dgm:t>
    </dgm:pt>
    <dgm:pt modelId="{A4A160F9-6A9C-4205-B66B-7E915BA22FD9}">
      <dgm:prSet phldrT="[Text]" custT="1"/>
      <dgm:spPr/>
      <dgm:t>
        <a:bodyPr/>
        <a:lstStyle/>
        <a:p>
          <a:r>
            <a:rPr lang="en-US" sz="1400" dirty="0"/>
            <a:t>Top 10 brands  contributes to 18% of total </a:t>
          </a:r>
          <a:r>
            <a:rPr lang="en-US" sz="1400" dirty="0" err="1"/>
            <a:t>Adex</a:t>
          </a:r>
          <a:endParaRPr lang="en-US" sz="1400" dirty="0"/>
        </a:p>
      </dgm:t>
    </dgm:pt>
    <dgm:pt modelId="{3AE9C8E9-1AA4-47F0-BB0F-C8CB92F61718}" type="parTrans" cxnId="{EC4FA400-C635-4EA3-8D84-E2205FD12865}">
      <dgm:prSet/>
      <dgm:spPr/>
      <dgm:t>
        <a:bodyPr/>
        <a:lstStyle/>
        <a:p>
          <a:endParaRPr lang="en-US"/>
        </a:p>
      </dgm:t>
    </dgm:pt>
    <dgm:pt modelId="{EFB8CE88-9DF8-47A9-B5D7-988EBE215837}" type="sibTrans" cxnId="{EC4FA400-C635-4EA3-8D84-E2205FD12865}">
      <dgm:prSet/>
      <dgm:spPr/>
      <dgm:t>
        <a:bodyPr/>
        <a:lstStyle/>
        <a:p>
          <a:endParaRPr lang="en-US"/>
        </a:p>
      </dgm:t>
    </dgm:pt>
    <dgm:pt modelId="{8C3D7E20-CB9F-4796-BA14-1B6010C7394F}">
      <dgm:prSet phldrT="[Text]" custT="1"/>
      <dgm:spPr/>
      <dgm:t>
        <a:bodyPr/>
        <a:lstStyle/>
        <a:p>
          <a:r>
            <a:rPr lang="en-US" sz="1400" dirty="0"/>
            <a:t>Top 10 FMCG brands  % contribution</a:t>
          </a:r>
        </a:p>
      </dgm:t>
    </dgm:pt>
    <dgm:pt modelId="{8D6E702C-331A-4251-8B9B-0D10AA37A762}" type="parTrans" cxnId="{7349E210-0F3C-4225-AFB7-B52D6D5F7A4C}">
      <dgm:prSet/>
      <dgm:spPr/>
      <dgm:t>
        <a:bodyPr/>
        <a:lstStyle/>
        <a:p>
          <a:endParaRPr lang="en-US"/>
        </a:p>
      </dgm:t>
    </dgm:pt>
    <dgm:pt modelId="{1DF89E10-079A-4391-B715-D347CB4F0FBD}" type="sibTrans" cxnId="{7349E210-0F3C-4225-AFB7-B52D6D5F7A4C}">
      <dgm:prSet/>
      <dgm:spPr/>
      <dgm:t>
        <a:bodyPr/>
        <a:lstStyle/>
        <a:p>
          <a:endParaRPr lang="en-US"/>
        </a:p>
      </dgm:t>
    </dgm:pt>
    <dgm:pt modelId="{72D90A5A-BA8D-4D46-B889-04EBE9DD8547}" type="pres">
      <dgm:prSet presAssocID="{12384CB7-A5E6-4A1F-9B82-E151289232CB}" presName="diagram" presStyleCnt="0">
        <dgm:presLayoutVars>
          <dgm:dir/>
          <dgm:resizeHandles val="exact"/>
        </dgm:presLayoutVars>
      </dgm:prSet>
      <dgm:spPr/>
    </dgm:pt>
    <dgm:pt modelId="{B3612431-E480-4062-97E2-951DD89671B2}" type="pres">
      <dgm:prSet presAssocID="{BD27C6C8-6E95-4FEB-9F91-30B205FCCB99}" presName="node" presStyleLbl="node1" presStyleIdx="0" presStyleCnt="3">
        <dgm:presLayoutVars>
          <dgm:bulletEnabled val="1"/>
        </dgm:presLayoutVars>
      </dgm:prSet>
      <dgm:spPr/>
    </dgm:pt>
    <dgm:pt modelId="{431F1F9D-9AF3-4E62-BA6A-15D9C67CC4D1}" type="pres">
      <dgm:prSet presAssocID="{81803DC0-E245-45CD-AA3D-196BB280B482}" presName="sibTrans" presStyleCnt="0"/>
      <dgm:spPr/>
    </dgm:pt>
    <dgm:pt modelId="{5B02EDFE-0FBD-448C-9855-58E2277B2D02}" type="pres">
      <dgm:prSet presAssocID="{A4A160F9-6A9C-4205-B66B-7E915BA22FD9}" presName="node" presStyleLbl="node1" presStyleIdx="1" presStyleCnt="3">
        <dgm:presLayoutVars>
          <dgm:bulletEnabled val="1"/>
        </dgm:presLayoutVars>
      </dgm:prSet>
      <dgm:spPr/>
    </dgm:pt>
    <dgm:pt modelId="{A63B0132-563F-4E2F-BBFC-6555522869D1}" type="pres">
      <dgm:prSet presAssocID="{EFB8CE88-9DF8-47A9-B5D7-988EBE215837}" presName="sibTrans" presStyleCnt="0"/>
      <dgm:spPr/>
    </dgm:pt>
    <dgm:pt modelId="{4C0CEF28-B70E-45C0-BEA4-0882E5A0370B}" type="pres">
      <dgm:prSet presAssocID="{8C3D7E20-CB9F-4796-BA14-1B6010C7394F}" presName="node" presStyleLbl="node1" presStyleIdx="2" presStyleCnt="3">
        <dgm:presLayoutVars>
          <dgm:bulletEnabled val="1"/>
        </dgm:presLayoutVars>
      </dgm:prSet>
      <dgm:spPr/>
    </dgm:pt>
  </dgm:ptLst>
  <dgm:cxnLst>
    <dgm:cxn modelId="{EC4FA400-C635-4EA3-8D84-E2205FD12865}" srcId="{12384CB7-A5E6-4A1F-9B82-E151289232CB}" destId="{A4A160F9-6A9C-4205-B66B-7E915BA22FD9}" srcOrd="1" destOrd="0" parTransId="{3AE9C8E9-1AA4-47F0-BB0F-C8CB92F61718}" sibTransId="{EFB8CE88-9DF8-47A9-B5D7-988EBE215837}"/>
    <dgm:cxn modelId="{7349E210-0F3C-4225-AFB7-B52D6D5F7A4C}" srcId="{12384CB7-A5E6-4A1F-9B82-E151289232CB}" destId="{8C3D7E20-CB9F-4796-BA14-1B6010C7394F}" srcOrd="2" destOrd="0" parTransId="{8D6E702C-331A-4251-8B9B-0D10AA37A762}" sibTransId="{1DF89E10-079A-4391-B715-D347CB4F0FBD}"/>
    <dgm:cxn modelId="{FCA94333-8AF6-4E88-9AAD-9E389FB45A04}" type="presOf" srcId="{BD27C6C8-6E95-4FEB-9F91-30B205FCCB99}" destId="{B3612431-E480-4062-97E2-951DD89671B2}" srcOrd="0" destOrd="0" presId="urn:microsoft.com/office/officeart/2005/8/layout/default"/>
    <dgm:cxn modelId="{C5B9DD7A-784A-4BA7-9278-9E2B17944F7A}" type="presOf" srcId="{8C3D7E20-CB9F-4796-BA14-1B6010C7394F}" destId="{4C0CEF28-B70E-45C0-BEA4-0882E5A0370B}" srcOrd="0" destOrd="0" presId="urn:microsoft.com/office/officeart/2005/8/layout/default"/>
    <dgm:cxn modelId="{1852E087-C37C-41F3-BD92-DC679EF77DA8}" type="presOf" srcId="{12384CB7-A5E6-4A1F-9B82-E151289232CB}" destId="{72D90A5A-BA8D-4D46-B889-04EBE9DD8547}" srcOrd="0" destOrd="0" presId="urn:microsoft.com/office/officeart/2005/8/layout/default"/>
    <dgm:cxn modelId="{E642D7A2-9331-4A97-AFB5-6FC101257A94}" srcId="{12384CB7-A5E6-4A1F-9B82-E151289232CB}" destId="{BD27C6C8-6E95-4FEB-9F91-30B205FCCB99}" srcOrd="0" destOrd="0" parTransId="{FB85D040-15E6-454E-B349-E0023873A31A}" sibTransId="{81803DC0-E245-45CD-AA3D-196BB280B482}"/>
    <dgm:cxn modelId="{0F7466E5-D93D-42E8-A47A-2024AFCB95C9}" type="presOf" srcId="{A4A160F9-6A9C-4205-B66B-7E915BA22FD9}" destId="{5B02EDFE-0FBD-448C-9855-58E2277B2D02}" srcOrd="0" destOrd="0" presId="urn:microsoft.com/office/officeart/2005/8/layout/default"/>
    <dgm:cxn modelId="{11DFEC2E-D576-4088-A6B2-ACA6118386A0}" type="presParOf" srcId="{72D90A5A-BA8D-4D46-B889-04EBE9DD8547}" destId="{B3612431-E480-4062-97E2-951DD89671B2}" srcOrd="0" destOrd="0" presId="urn:microsoft.com/office/officeart/2005/8/layout/default"/>
    <dgm:cxn modelId="{395DFEE4-063C-4950-9664-D3ADEDD7207C}" type="presParOf" srcId="{72D90A5A-BA8D-4D46-B889-04EBE9DD8547}" destId="{431F1F9D-9AF3-4E62-BA6A-15D9C67CC4D1}" srcOrd="1" destOrd="0" presId="urn:microsoft.com/office/officeart/2005/8/layout/default"/>
    <dgm:cxn modelId="{56689E60-3368-4E3E-87F6-F25CC8ECAA85}" type="presParOf" srcId="{72D90A5A-BA8D-4D46-B889-04EBE9DD8547}" destId="{5B02EDFE-0FBD-448C-9855-58E2277B2D02}" srcOrd="2" destOrd="0" presId="urn:microsoft.com/office/officeart/2005/8/layout/default"/>
    <dgm:cxn modelId="{A1276ABF-B753-4396-9DCE-9A3236DA4366}" type="presParOf" srcId="{72D90A5A-BA8D-4D46-B889-04EBE9DD8547}" destId="{A63B0132-563F-4E2F-BBFC-6555522869D1}" srcOrd="3" destOrd="0" presId="urn:microsoft.com/office/officeart/2005/8/layout/default"/>
    <dgm:cxn modelId="{2EEA6132-28B1-477B-ADD4-DD3853CDE85B}" type="presParOf" srcId="{72D90A5A-BA8D-4D46-B889-04EBE9DD8547}" destId="{4C0CEF28-B70E-45C0-BEA4-0882E5A0370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12431-E480-4062-97E2-951DD89671B2}">
      <dsp:nvSpPr>
        <dsp:cNvPr id="0" name=""/>
        <dsp:cNvSpPr/>
      </dsp:nvSpPr>
      <dsp:spPr>
        <a:xfrm>
          <a:off x="0" y="135242"/>
          <a:ext cx="1548592" cy="929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Top 10 Categories contributes to 85% of total </a:t>
          </a:r>
          <a:r>
            <a:rPr lang="en-US" sz="1400" kern="1200" dirty="0" err="1"/>
            <a:t>adex</a:t>
          </a:r>
          <a:endParaRPr lang="en-US" sz="1400" kern="1200" dirty="0"/>
        </a:p>
      </dsp:txBody>
      <dsp:txXfrm>
        <a:off x="0" y="135242"/>
        <a:ext cx="1548592" cy="929155"/>
      </dsp:txXfrm>
    </dsp:sp>
    <dsp:sp modelId="{5B02EDFE-0FBD-448C-9855-58E2277B2D02}">
      <dsp:nvSpPr>
        <dsp:cNvPr id="0" name=""/>
        <dsp:cNvSpPr/>
      </dsp:nvSpPr>
      <dsp:spPr>
        <a:xfrm>
          <a:off x="1703452" y="135242"/>
          <a:ext cx="1548592" cy="929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Top 10 brands  contributes to 18% of total </a:t>
          </a:r>
          <a:r>
            <a:rPr lang="en-US" sz="1400" kern="1200" dirty="0" err="1"/>
            <a:t>Adex</a:t>
          </a:r>
          <a:endParaRPr lang="en-US" sz="1400" kern="1200" dirty="0"/>
        </a:p>
      </dsp:txBody>
      <dsp:txXfrm>
        <a:off x="1703452" y="135242"/>
        <a:ext cx="1548592" cy="929155"/>
      </dsp:txXfrm>
    </dsp:sp>
    <dsp:sp modelId="{4C0CEF28-B70E-45C0-BEA4-0882E5A0370B}">
      <dsp:nvSpPr>
        <dsp:cNvPr id="0" name=""/>
        <dsp:cNvSpPr/>
      </dsp:nvSpPr>
      <dsp:spPr>
        <a:xfrm>
          <a:off x="3406904" y="135242"/>
          <a:ext cx="1548592" cy="929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Top 10 FMCG brands  % contribution</a:t>
          </a:r>
        </a:p>
      </dsp:txBody>
      <dsp:txXfrm>
        <a:off x="3406904" y="135242"/>
        <a:ext cx="1548592" cy="929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F5210-8D13-4806-A7DD-3A99BA9899C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B9E63-7898-4690-8F38-7D9703DE3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81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6EC71-051D-44AC-B904-8EB2E85407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090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SKMacau_290815_7294_RGB.jpeg">
            <a:extLst>
              <a:ext uri="{FF2B5EF4-FFF2-40B4-BE49-F238E27FC236}">
                <a16:creationId xmlns:a16="http://schemas.microsoft.com/office/drawing/2014/main" id="{18B34AD8-1AE6-42E5-A4A8-B8E13CBD13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424071"/>
            <a:ext cx="12192000" cy="8786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421232"/>
            <a:ext cx="5469731" cy="5103195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395362" y="2758587"/>
            <a:ext cx="3835980" cy="133369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3467"/>
              </a:lnSpc>
              <a:defRPr sz="346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361" y="4570119"/>
            <a:ext cx="3405675" cy="65659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718" y="316145"/>
            <a:ext cx="1952861" cy="96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4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169600" y="1591733"/>
            <a:ext cx="7852800" cy="4416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0000" y="924738"/>
            <a:ext cx="10104000" cy="369332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133" i="0">
                <a:latin typeface="+mn-lt"/>
              </a:defRPr>
            </a:lvl1pPr>
            <a:lvl2pPr marL="361942" indent="0">
              <a:buNone/>
              <a:defRPr/>
            </a:lvl2pPr>
            <a:lvl3pPr marL="711182" indent="0">
              <a:buNone/>
              <a:defRPr/>
            </a:lvl3pPr>
            <a:lvl4pPr marL="1087939" indent="0">
              <a:buNone/>
              <a:defRPr/>
            </a:lvl4pPr>
            <a:lvl5pPr marL="1473163" indent="0">
              <a:buNone/>
              <a:defRPr/>
            </a:lvl5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24696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78871" y="1590985"/>
            <a:ext cx="5305979" cy="44135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78870" y="384852"/>
            <a:ext cx="10102852" cy="451405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78869" y="924738"/>
            <a:ext cx="10104000" cy="369332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133" i="0">
                <a:latin typeface="+mn-lt"/>
              </a:defRPr>
            </a:lvl1pPr>
            <a:lvl2pPr marL="361942" indent="0">
              <a:buNone/>
              <a:defRPr/>
            </a:lvl2pPr>
            <a:lvl3pPr marL="711182" indent="0">
              <a:buNone/>
              <a:defRPr/>
            </a:lvl3pPr>
            <a:lvl4pPr marL="1087939" indent="0">
              <a:buNone/>
              <a:defRPr/>
            </a:lvl4pPr>
            <a:lvl5pPr marL="1473163" indent="0">
              <a:buNone/>
              <a:defRPr/>
            </a:lvl5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6398401" y="1591733"/>
            <a:ext cx="5310263" cy="4412756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467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776813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78870" y="384852"/>
            <a:ext cx="10102852" cy="451405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78869" y="924738"/>
            <a:ext cx="10104000" cy="369332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133" i="0">
                <a:latin typeface="+mn-lt"/>
              </a:defRPr>
            </a:lvl1pPr>
            <a:lvl2pPr marL="361942" indent="0">
              <a:buNone/>
              <a:defRPr/>
            </a:lvl2pPr>
            <a:lvl3pPr marL="711182" indent="0">
              <a:buNone/>
              <a:defRPr/>
            </a:lvl3pPr>
            <a:lvl4pPr marL="1087939" indent="0">
              <a:buNone/>
              <a:defRPr/>
            </a:lvl4pPr>
            <a:lvl5pPr marL="1473163" indent="0">
              <a:buNone/>
              <a:defRPr/>
            </a:lvl5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6398401" y="1591733"/>
            <a:ext cx="5310263" cy="4412756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467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78870" y="1587501"/>
            <a:ext cx="5314951" cy="4416988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716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78870" y="1587501"/>
            <a:ext cx="5314951" cy="4416988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6398400" y="1587501"/>
            <a:ext cx="5329059" cy="1638299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467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398400" y="3357036"/>
            <a:ext cx="5328355" cy="3386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1067">
                <a:solidFill>
                  <a:schemeClr val="accent1"/>
                </a:solidFill>
              </a:defRPr>
            </a:lvl1pPr>
            <a:lvl2pPr marL="357542" indent="0">
              <a:buNone/>
              <a:defRPr sz="1067">
                <a:solidFill>
                  <a:schemeClr val="bg2"/>
                </a:solidFill>
              </a:defRPr>
            </a:lvl2pPr>
            <a:lvl3pPr marL="719982" indent="0">
              <a:buNone/>
              <a:defRPr sz="1067">
                <a:solidFill>
                  <a:schemeClr val="bg2"/>
                </a:solidFill>
              </a:defRPr>
            </a:lvl3pPr>
            <a:lvl4pPr marL="1081424" indent="0">
              <a:buNone/>
              <a:defRPr sz="1067">
                <a:solidFill>
                  <a:schemeClr val="bg2"/>
                </a:solidFill>
              </a:defRPr>
            </a:lvl4pPr>
            <a:lvl5pPr marL="1439964" indent="0">
              <a:buNone/>
              <a:defRPr sz="10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6398400" y="3896289"/>
            <a:ext cx="5329059" cy="1638299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467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398400" y="5665824"/>
            <a:ext cx="5328355" cy="3386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1067">
                <a:solidFill>
                  <a:schemeClr val="accent1"/>
                </a:solidFill>
              </a:defRPr>
            </a:lvl1pPr>
            <a:lvl2pPr marL="357542" indent="0">
              <a:buNone/>
              <a:defRPr sz="1067">
                <a:solidFill>
                  <a:schemeClr val="bg2"/>
                </a:solidFill>
              </a:defRPr>
            </a:lvl2pPr>
            <a:lvl3pPr marL="719982" indent="0">
              <a:buNone/>
              <a:defRPr sz="1067">
                <a:solidFill>
                  <a:schemeClr val="bg2"/>
                </a:solidFill>
              </a:defRPr>
            </a:lvl3pPr>
            <a:lvl4pPr marL="1081424" indent="0">
              <a:buNone/>
              <a:defRPr sz="1067">
                <a:solidFill>
                  <a:schemeClr val="bg2"/>
                </a:solidFill>
              </a:defRPr>
            </a:lvl4pPr>
            <a:lvl5pPr marL="1439964" indent="0">
              <a:buNone/>
              <a:defRPr sz="10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478869" y="924738"/>
            <a:ext cx="10104000" cy="369332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133" i="0">
                <a:latin typeface="+mn-lt"/>
              </a:defRPr>
            </a:lvl1pPr>
            <a:lvl2pPr marL="361942" indent="0">
              <a:buNone/>
              <a:defRPr/>
            </a:lvl2pPr>
            <a:lvl3pPr marL="711182" indent="0">
              <a:buNone/>
              <a:defRPr/>
            </a:lvl3pPr>
            <a:lvl4pPr marL="1087939" indent="0">
              <a:buNone/>
              <a:defRPr/>
            </a:lvl4pPr>
            <a:lvl5pPr marL="1473163" indent="0">
              <a:buNone/>
              <a:defRPr/>
            </a:lvl5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695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478869" y="924738"/>
            <a:ext cx="10104000" cy="369332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133" i="0">
                <a:latin typeface="+mn-lt"/>
              </a:defRPr>
            </a:lvl1pPr>
            <a:lvl2pPr marL="361942" indent="0">
              <a:buNone/>
              <a:defRPr/>
            </a:lvl2pPr>
            <a:lvl3pPr marL="711182" indent="0">
              <a:buNone/>
              <a:defRPr/>
            </a:lvl3pPr>
            <a:lvl4pPr marL="1087939" indent="0">
              <a:buNone/>
              <a:defRPr/>
            </a:lvl4pPr>
            <a:lvl5pPr marL="1473163" indent="0">
              <a:buNone/>
              <a:defRPr/>
            </a:lvl5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483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478869" y="6132244"/>
            <a:ext cx="1123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173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0000" y="4990682"/>
            <a:ext cx="10924032" cy="502702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121917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933" i="0">
                <a:solidFill>
                  <a:schemeClr val="bg2"/>
                </a:solidFill>
                <a:latin typeface="+mn-lt"/>
              </a:defRPr>
            </a:lvl1pPr>
            <a:lvl2pPr marL="361942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711182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1087939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4731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121917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0000" y="3787180"/>
            <a:ext cx="10928936" cy="109773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7600"/>
              </a:lnSpc>
              <a:spcAft>
                <a:spcPts val="0"/>
              </a:spcAft>
              <a:buNone/>
              <a:defRPr sz="7333" b="1">
                <a:solidFill>
                  <a:schemeClr val="bg2"/>
                </a:solidFill>
              </a:defRPr>
            </a:lvl1pPr>
            <a:lvl2pPr marL="361942" indent="0">
              <a:buNone/>
              <a:defRPr sz="3467" b="1">
                <a:solidFill>
                  <a:schemeClr val="bg1"/>
                </a:solidFill>
              </a:defRPr>
            </a:lvl2pPr>
            <a:lvl3pPr marL="711182" indent="0">
              <a:buNone/>
              <a:defRPr sz="3467" b="1">
                <a:solidFill>
                  <a:schemeClr val="bg1"/>
                </a:solidFill>
              </a:defRPr>
            </a:lvl3pPr>
            <a:lvl4pPr marL="1087939" indent="0">
              <a:buNone/>
              <a:defRPr sz="3467" b="1">
                <a:solidFill>
                  <a:schemeClr val="bg1"/>
                </a:solidFill>
              </a:defRPr>
            </a:lvl4pPr>
            <a:lvl5pPr marL="1473163" indent="0">
              <a:buNone/>
              <a:defRPr sz="3467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2378" y="316146"/>
            <a:ext cx="999577" cy="95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31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0000" y="4990682"/>
            <a:ext cx="10924032" cy="502702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121917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933" i="0">
                <a:solidFill>
                  <a:schemeClr val="tx1"/>
                </a:solidFill>
                <a:latin typeface="+mn-lt"/>
              </a:defRPr>
            </a:lvl1pPr>
            <a:lvl2pPr marL="361942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711182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1087939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4731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121917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0000" y="3787180"/>
            <a:ext cx="10928936" cy="109773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7600"/>
              </a:lnSpc>
              <a:spcAft>
                <a:spcPts val="0"/>
              </a:spcAft>
              <a:buNone/>
              <a:defRPr sz="7333" b="1">
                <a:solidFill>
                  <a:schemeClr val="tx1"/>
                </a:solidFill>
              </a:defRPr>
            </a:lvl1pPr>
            <a:lvl2pPr marL="361942" indent="0">
              <a:buNone/>
              <a:defRPr sz="3467" b="1">
                <a:solidFill>
                  <a:schemeClr val="bg1"/>
                </a:solidFill>
              </a:defRPr>
            </a:lvl2pPr>
            <a:lvl3pPr marL="711182" indent="0">
              <a:buNone/>
              <a:defRPr sz="3467" b="1">
                <a:solidFill>
                  <a:schemeClr val="bg1"/>
                </a:solidFill>
              </a:defRPr>
            </a:lvl3pPr>
            <a:lvl4pPr marL="1087939" indent="0">
              <a:buNone/>
              <a:defRPr sz="3467" b="1">
                <a:solidFill>
                  <a:schemeClr val="bg1"/>
                </a:solidFill>
              </a:defRPr>
            </a:lvl4pPr>
            <a:lvl5pPr marL="1473163" indent="0">
              <a:buNone/>
              <a:defRPr sz="3467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2378" y="316146"/>
            <a:ext cx="999577" cy="95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0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75787" y="3937840"/>
            <a:ext cx="10497013" cy="9649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9333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2378" y="316146"/>
            <a:ext cx="999577" cy="95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94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75787" y="3671678"/>
            <a:ext cx="10497013" cy="1231106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1219170" rtl="0" eaLnBrk="1" fontAlgn="auto" latinLnBrk="0" hangingPunct="1">
              <a:lnSpc>
                <a:spcPts val="96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9333" dirty="0">
                <a:solidFill>
                  <a:schemeClr val="accent4"/>
                </a:solidFill>
              </a:rPr>
              <a:t>Pe</a:t>
            </a:r>
            <a:r>
              <a:rPr lang="en-US" sz="9333" spc="667" baseline="0" dirty="0">
                <a:solidFill>
                  <a:schemeClr val="accent4"/>
                </a:solidFill>
              </a:rPr>
              <a:t>r</a:t>
            </a:r>
            <a:r>
              <a:rPr lang="en-US" sz="9333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2378" y="316146"/>
            <a:ext cx="999577" cy="95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7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95361" y="3203154"/>
            <a:ext cx="6723193" cy="889132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3467"/>
              </a:lnSpc>
              <a:defRPr sz="3467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361" y="4570120"/>
            <a:ext cx="6723193" cy="42056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718" y="316145"/>
            <a:ext cx="1952861" cy="96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43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75787" y="3937840"/>
            <a:ext cx="10497013" cy="9649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9333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2378" y="316146"/>
            <a:ext cx="999577" cy="95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1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95361" y="1479613"/>
            <a:ext cx="6723192" cy="889132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3467"/>
              </a:lnSpc>
              <a:defRPr sz="3467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361" y="2846576"/>
            <a:ext cx="6679881" cy="42056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718" y="316145"/>
            <a:ext cx="1952861" cy="96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4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478870" y="1589851"/>
            <a:ext cx="11231033" cy="409340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78869" y="924738"/>
            <a:ext cx="10104000" cy="369332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133" i="0">
                <a:latin typeface="+mn-lt"/>
              </a:defRPr>
            </a:lvl1pPr>
            <a:lvl2pPr marL="361942" indent="0">
              <a:buNone/>
              <a:defRPr/>
            </a:lvl2pPr>
            <a:lvl3pPr marL="711182" indent="0">
              <a:buNone/>
              <a:defRPr/>
            </a:lvl3pPr>
            <a:lvl4pPr marL="1087939" indent="0">
              <a:buNone/>
              <a:defRPr/>
            </a:lvl4pPr>
            <a:lvl5pPr marL="1473163" indent="0">
              <a:buNone/>
              <a:defRPr/>
            </a:lvl5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78869" y="5670297"/>
            <a:ext cx="11232000" cy="25654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1067" baseline="0"/>
            </a:lvl1pPr>
            <a:lvl2pPr marL="357542" indent="0">
              <a:buNone/>
              <a:defRPr sz="1067"/>
            </a:lvl2pPr>
            <a:lvl3pPr marL="719982" indent="0">
              <a:buNone/>
              <a:defRPr sz="1067"/>
            </a:lvl3pPr>
            <a:lvl4pPr marL="1081424" indent="0">
              <a:buNone/>
              <a:defRPr sz="1067"/>
            </a:lvl4pPr>
            <a:lvl5pPr marL="1439964" indent="0">
              <a:buNone/>
              <a:defRPr sz="1067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8870" y="384852"/>
            <a:ext cx="10102852" cy="451405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97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480001" y="2052914"/>
            <a:ext cx="11224684" cy="3638805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78870" y="1588948"/>
            <a:ext cx="11224684" cy="420564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2133" b="1">
                <a:solidFill>
                  <a:schemeClr val="accent1"/>
                </a:solidFill>
              </a:defRPr>
            </a:lvl1pPr>
            <a:lvl2pPr marL="361942" indent="0">
              <a:buNone/>
              <a:defRPr/>
            </a:lvl2pPr>
            <a:lvl3pPr marL="711182" indent="0">
              <a:buNone/>
              <a:defRPr/>
            </a:lvl3pPr>
            <a:lvl4pPr marL="1087939" indent="0">
              <a:buNone/>
              <a:defRPr/>
            </a:lvl4pPr>
            <a:lvl5pPr marL="1473163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78869" y="924738"/>
            <a:ext cx="10104000" cy="369332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133" i="0">
                <a:latin typeface="+mn-lt"/>
              </a:defRPr>
            </a:lvl1pPr>
            <a:lvl2pPr marL="361942" indent="0">
              <a:buNone/>
              <a:defRPr/>
            </a:lvl2pPr>
            <a:lvl3pPr marL="711182" indent="0">
              <a:buNone/>
              <a:defRPr/>
            </a:lvl3pPr>
            <a:lvl4pPr marL="1087939" indent="0">
              <a:buNone/>
              <a:defRPr/>
            </a:lvl4pPr>
            <a:lvl5pPr marL="1473163" indent="0">
              <a:buNone/>
              <a:defRPr/>
            </a:lvl5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78869" y="5670297"/>
            <a:ext cx="11232000" cy="25654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067" baseline="0"/>
            </a:lvl1pPr>
            <a:lvl2pPr marL="357542" indent="0">
              <a:buNone/>
              <a:defRPr sz="1067"/>
            </a:lvl2pPr>
            <a:lvl3pPr marL="719982" indent="0">
              <a:buNone/>
              <a:defRPr sz="1067"/>
            </a:lvl3pPr>
            <a:lvl4pPr marL="1081424" indent="0">
              <a:buNone/>
              <a:defRPr sz="1067"/>
            </a:lvl4pPr>
            <a:lvl5pPr marL="1439964" indent="0">
              <a:buNone/>
              <a:defRPr sz="1067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51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0000" y="924738"/>
            <a:ext cx="10104000" cy="369332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133" i="0">
                <a:latin typeface="+mn-lt"/>
              </a:defRPr>
            </a:lvl1pPr>
            <a:lvl2pPr marL="361942" indent="0">
              <a:buNone/>
              <a:defRPr/>
            </a:lvl2pPr>
            <a:lvl3pPr marL="711182" indent="0">
              <a:buNone/>
              <a:defRPr/>
            </a:lvl3pPr>
            <a:lvl4pPr marL="1087939" indent="0">
              <a:buNone/>
              <a:defRPr/>
            </a:lvl4pPr>
            <a:lvl5pPr marL="1473163" indent="0">
              <a:buNone/>
              <a:defRPr/>
            </a:lvl5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0000" y="5670297"/>
            <a:ext cx="11232000" cy="256545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1067" baseline="0"/>
            </a:lvl1pPr>
            <a:lvl2pPr marL="357542" indent="0">
              <a:buNone/>
              <a:defRPr sz="1067"/>
            </a:lvl2pPr>
            <a:lvl3pPr marL="719982" indent="0">
              <a:buNone/>
              <a:defRPr sz="1067"/>
            </a:lvl3pPr>
            <a:lvl4pPr marL="1081424" indent="0">
              <a:buNone/>
              <a:defRPr sz="1067"/>
            </a:lvl4pPr>
            <a:lvl5pPr marL="1439964" indent="0">
              <a:buNone/>
              <a:defRPr sz="1067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480001" y="384852"/>
            <a:ext cx="10102852" cy="451405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480001" y="1589852"/>
            <a:ext cx="11231033" cy="4101867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35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6407151" y="1591734"/>
            <a:ext cx="5304367" cy="408728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8870" y="384852"/>
            <a:ext cx="10102852" cy="451405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78869" y="924738"/>
            <a:ext cx="10104000" cy="369332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133" i="0">
                <a:latin typeface="+mn-lt"/>
              </a:defRPr>
            </a:lvl1pPr>
            <a:lvl2pPr marL="361942" indent="0">
              <a:buNone/>
              <a:defRPr/>
            </a:lvl2pPr>
            <a:lvl3pPr marL="711182" indent="0">
              <a:buNone/>
              <a:defRPr/>
            </a:lvl3pPr>
            <a:lvl4pPr marL="1087939" indent="0">
              <a:buNone/>
              <a:defRPr/>
            </a:lvl4pPr>
            <a:lvl5pPr marL="1473163" indent="0">
              <a:buNone/>
              <a:defRPr/>
            </a:lvl5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78870" y="5670297"/>
            <a:ext cx="5305981" cy="256545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1067" baseline="0"/>
            </a:lvl1pPr>
            <a:lvl2pPr marL="357542" indent="0">
              <a:buNone/>
              <a:defRPr sz="1067"/>
            </a:lvl2pPr>
            <a:lvl3pPr marL="719982" indent="0">
              <a:buNone/>
              <a:defRPr sz="1067"/>
            </a:lvl3pPr>
            <a:lvl4pPr marL="1081424" indent="0">
              <a:buNone/>
              <a:defRPr sz="1067"/>
            </a:lvl4pPr>
            <a:lvl5pPr marL="1439964" indent="0">
              <a:buNone/>
              <a:defRPr sz="1067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396289" y="5670297"/>
            <a:ext cx="5328000" cy="256545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1067" baseline="0"/>
            </a:lvl1pPr>
            <a:lvl2pPr marL="357542" indent="0">
              <a:buNone/>
              <a:defRPr sz="1067"/>
            </a:lvl2pPr>
            <a:lvl3pPr marL="719982" indent="0">
              <a:buNone/>
              <a:defRPr sz="1067"/>
            </a:lvl3pPr>
            <a:lvl4pPr marL="1081424" indent="0">
              <a:buNone/>
              <a:defRPr sz="1067"/>
            </a:lvl4pPr>
            <a:lvl5pPr marL="1439964" indent="0">
              <a:buNone/>
              <a:defRPr sz="1067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480001" y="1591734"/>
            <a:ext cx="5298500" cy="408728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1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480001" y="1592272"/>
            <a:ext cx="5298500" cy="42056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2133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6407151" y="1592273"/>
            <a:ext cx="5304367" cy="42056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133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001" y="384852"/>
            <a:ext cx="10102852" cy="451405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480001" y="2021979"/>
            <a:ext cx="5298500" cy="365703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6407151" y="2021979"/>
            <a:ext cx="5304367" cy="3661272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480001" y="5670297"/>
            <a:ext cx="5298500" cy="256545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1067" baseline="0"/>
            </a:lvl1pPr>
            <a:lvl2pPr marL="357542" indent="0">
              <a:buNone/>
              <a:defRPr sz="1067"/>
            </a:lvl2pPr>
            <a:lvl3pPr marL="719982" indent="0">
              <a:buNone/>
              <a:defRPr sz="1067"/>
            </a:lvl3pPr>
            <a:lvl4pPr marL="1081424" indent="0">
              <a:buNone/>
              <a:defRPr sz="1067"/>
            </a:lvl4pPr>
            <a:lvl5pPr marL="1439964" indent="0">
              <a:buNone/>
              <a:defRPr sz="1067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398400" y="5670297"/>
            <a:ext cx="5313117" cy="256545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1067" baseline="0"/>
            </a:lvl1pPr>
            <a:lvl2pPr marL="357542" indent="0">
              <a:buNone/>
              <a:defRPr sz="1067"/>
            </a:lvl2pPr>
            <a:lvl3pPr marL="719982" indent="0">
              <a:buNone/>
              <a:defRPr sz="1067"/>
            </a:lvl3pPr>
            <a:lvl4pPr marL="1081424" indent="0">
              <a:buNone/>
              <a:defRPr sz="1067"/>
            </a:lvl4pPr>
            <a:lvl5pPr marL="1439964" indent="0">
              <a:buNone/>
              <a:defRPr sz="1067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0000" y="924738"/>
            <a:ext cx="10104000" cy="369332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133" i="0">
                <a:latin typeface="+mn-lt"/>
              </a:defRPr>
            </a:lvl1pPr>
            <a:lvl2pPr marL="361942" indent="0">
              <a:buNone/>
              <a:defRPr/>
            </a:lvl2pPr>
            <a:lvl3pPr marL="711182" indent="0">
              <a:buNone/>
              <a:defRPr/>
            </a:lvl3pPr>
            <a:lvl4pPr marL="1087939" indent="0">
              <a:buNone/>
              <a:defRPr/>
            </a:lvl4pPr>
            <a:lvl5pPr marL="1473163" indent="0">
              <a:buNone/>
              <a:defRPr/>
            </a:lvl5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21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3151200" y="1591734"/>
            <a:ext cx="5889600" cy="4415367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0000" y="924738"/>
            <a:ext cx="10104000" cy="369332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133" i="0">
                <a:latin typeface="+mn-lt"/>
              </a:defRPr>
            </a:lvl1pPr>
            <a:lvl2pPr marL="361942" indent="0">
              <a:buNone/>
              <a:defRPr/>
            </a:lvl2pPr>
            <a:lvl3pPr marL="711182" indent="0">
              <a:buNone/>
              <a:defRPr/>
            </a:lvl3pPr>
            <a:lvl4pPr marL="1087939" indent="0">
              <a:buNone/>
              <a:defRPr/>
            </a:lvl4pPr>
            <a:lvl5pPr marL="1473163" indent="0">
              <a:buNone/>
              <a:defRPr/>
            </a:lvl5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95537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69" y="6272002"/>
            <a:ext cx="342003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>
                <a:solidFill>
                  <a:schemeClr val="tx1"/>
                </a:solidFill>
              </a:defRPr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04039" y="6272002"/>
            <a:ext cx="1106831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78870" y="384852"/>
            <a:ext cx="10102852" cy="451405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3980329" y="6272002"/>
            <a:ext cx="4219640" cy="365125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1067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78869" y="6132244"/>
            <a:ext cx="1123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78869" y="1438055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2378" y="316146"/>
            <a:ext cx="999577" cy="95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933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59991" indent="-359991" algn="l" defTabSz="121917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Font typeface="Arial" pitchFamily="34" charset="0"/>
        <a:buChar char="–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717533" indent="-359991" algn="l" defTabSz="1219170" rtl="0" eaLnBrk="1" latinLnBrk="0" hangingPunct="1">
        <a:spcBef>
          <a:spcPts val="0"/>
        </a:spcBef>
        <a:spcAft>
          <a:spcPts val="800"/>
        </a:spcAft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1079973" indent="-359991" algn="l" defTabSz="1219170" rtl="0" eaLnBrk="1" latinLnBrk="0" hangingPunct="1">
        <a:spcBef>
          <a:spcPts val="0"/>
        </a:spcBef>
        <a:spcAft>
          <a:spcPts val="80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15" indent="-359991" algn="l" defTabSz="1219170" rtl="0" eaLnBrk="1" latinLnBrk="0" hangingPunct="1">
        <a:spcBef>
          <a:spcPts val="0"/>
        </a:spcBef>
        <a:spcAft>
          <a:spcPts val="80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99955" indent="-359991" algn="l" defTabSz="1219170" rtl="0" eaLnBrk="1" latinLnBrk="0" hangingPunct="1">
        <a:spcBef>
          <a:spcPts val="0"/>
        </a:spcBef>
        <a:spcAft>
          <a:spcPts val="800"/>
        </a:spcAft>
        <a:buFont typeface="Arial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159946" indent="-359991" algn="l" defTabSz="1219170" rtl="0" eaLnBrk="1" latinLnBrk="0" hangingPunct="1">
        <a:spcBef>
          <a:spcPts val="0"/>
        </a:spcBef>
        <a:spcAft>
          <a:spcPts val="80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9940" indent="-359991" algn="l" defTabSz="1219170" rtl="0" eaLnBrk="1" latinLnBrk="0" hangingPunct="1">
        <a:spcBef>
          <a:spcPts val="0"/>
        </a:spcBef>
        <a:spcAft>
          <a:spcPts val="80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59931" indent="-359991" algn="l" defTabSz="1219170" rtl="0" eaLnBrk="1" latinLnBrk="0" hangingPunct="1">
        <a:spcBef>
          <a:spcPts val="0"/>
        </a:spcBef>
        <a:spcAft>
          <a:spcPts val="80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19922" indent="-359991" algn="l" defTabSz="1219170" rtl="0" eaLnBrk="1" latinLnBrk="0" hangingPunct="1">
        <a:spcBef>
          <a:spcPts val="0"/>
        </a:spcBef>
        <a:spcAft>
          <a:spcPts val="80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.xlsx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emf"/><Relationship Id="rId4" Type="http://schemas.openxmlformats.org/officeDocument/2006/relationships/diagramLayout" Target="../diagrams/layout1.xml"/><Relationship Id="rId9" Type="http://schemas.openxmlformats.org/officeDocument/2006/relationships/package" Target="../embeddings/Microsoft_Excel_Worksheet3.xls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package" Target="../embeddings/Microsoft_Excel_Worksheet4.xlsx"/><Relationship Id="rId7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Excel_Worksheet5.xlsx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4211A4-140F-4981-9FDE-A3D06F952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362" y="3643445"/>
            <a:ext cx="3835980" cy="448841"/>
          </a:xfrm>
        </p:spPr>
        <p:txBody>
          <a:bodyPr/>
          <a:lstStyle/>
          <a:p>
            <a:r>
              <a:rPr lang="en-US" dirty="0"/>
              <a:t>ILT – Feb’22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69142BD-5739-4594-A792-660F7B93E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7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 196">
            <a:extLst>
              <a:ext uri="{FF2B5EF4-FFF2-40B4-BE49-F238E27FC236}">
                <a16:creationId xmlns:a16="http://schemas.microsoft.com/office/drawing/2014/main" id="{DA42ADB8-DA1A-4B3F-8143-42E6932050EE}"/>
              </a:ext>
            </a:extLst>
          </p:cNvPr>
          <p:cNvGrpSpPr/>
          <p:nvPr/>
        </p:nvGrpSpPr>
        <p:grpSpPr>
          <a:xfrm>
            <a:off x="194622" y="1588760"/>
            <a:ext cx="4742021" cy="3527425"/>
            <a:chOff x="304010" y="1518904"/>
            <a:chExt cx="3350886" cy="2633845"/>
          </a:xfrm>
        </p:grpSpPr>
        <p:graphicFrame>
          <p:nvGraphicFramePr>
            <p:cNvPr id="199" name="Chart 198">
              <a:extLst>
                <a:ext uri="{FF2B5EF4-FFF2-40B4-BE49-F238E27FC236}">
                  <a16:creationId xmlns:a16="http://schemas.microsoft.com/office/drawing/2014/main" id="{EBD201F1-E854-46FB-A623-2F131BBF6362}"/>
                </a:ext>
              </a:extLst>
            </p:cNvPr>
            <p:cNvGraphicFramePr/>
            <p:nvPr/>
          </p:nvGraphicFramePr>
          <p:xfrm>
            <a:off x="304010" y="1518904"/>
            <a:ext cx="3350886" cy="263384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0B70969-73AC-4A56-BF81-D3A1B39F12CB}"/>
                </a:ext>
              </a:extLst>
            </p:cNvPr>
            <p:cNvSpPr txBox="1"/>
            <p:nvPr/>
          </p:nvSpPr>
          <p:spPr>
            <a:xfrm>
              <a:off x="491945" y="1696411"/>
              <a:ext cx="601259" cy="206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sz="1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EXECUTED</a:t>
              </a:r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C2C9B5C0-5AC1-4287-9E46-69D86AA258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92378" y="2653337"/>
              <a:ext cx="149204" cy="9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F78E1A74-FF51-4835-AD8B-5F7851EEAD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306" y="1925295"/>
              <a:ext cx="0" cy="369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2A7FDC76-87C1-476C-AAF3-745470D5AD54}"/>
                </a:ext>
              </a:extLst>
            </p:cNvPr>
            <p:cNvSpPr txBox="1"/>
            <p:nvPr/>
          </p:nvSpPr>
          <p:spPr>
            <a:xfrm>
              <a:off x="1247242" y="2522894"/>
              <a:ext cx="565464" cy="206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sz="1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PLANNED</a:t>
              </a: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3B9EFD02-D68A-4646-BB5D-23633392D1F6}"/>
              </a:ext>
            </a:extLst>
          </p:cNvPr>
          <p:cNvSpPr txBox="1"/>
          <p:nvPr/>
        </p:nvSpPr>
        <p:spPr>
          <a:xfrm>
            <a:off x="1836370" y="4152630"/>
            <a:ext cx="1950132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chemeClr val="tx1"/>
              </a:buClr>
            </a:pPr>
            <a:r>
              <a:rPr lang="en-US" sz="1067" b="1" dirty="0">
                <a:latin typeface="Calibri" panose="020F0502020204030204" pitchFamily="34" charset="0"/>
                <a:cs typeface="Calibri" panose="020F0502020204030204" pitchFamily="34" charset="0"/>
              </a:rPr>
              <a:t>Jan’22 Planned : 45.9 Cr</a:t>
            </a:r>
          </a:p>
          <a:p>
            <a:pPr algn="r">
              <a:buClr>
                <a:schemeClr val="tx1"/>
              </a:buClr>
            </a:pPr>
            <a:r>
              <a:rPr lang="en-US" sz="1067" b="1" dirty="0">
                <a:latin typeface="Calibri" panose="020F0502020204030204" pitchFamily="34" charset="0"/>
                <a:cs typeface="Calibri" panose="020F0502020204030204" pitchFamily="34" charset="0"/>
              </a:rPr>
              <a:t>Jan’22 Executed : 44.1 Cr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3D5166-E754-4611-AAA0-19D6EDC0A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46" y="616322"/>
            <a:ext cx="10102852" cy="45140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Monthly Media Dashboard – Jan 2022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F882437-4785-4869-A0B1-59C0E70AEE45}"/>
              </a:ext>
            </a:extLst>
          </p:cNvPr>
          <p:cNvSpPr/>
          <p:nvPr/>
        </p:nvSpPr>
        <p:spPr bwMode="auto">
          <a:xfrm>
            <a:off x="6056011" y="5012363"/>
            <a:ext cx="703584" cy="219456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buClr>
                <a:srgbClr val="544F40"/>
              </a:buClr>
              <a:defRPr/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PILOTS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2DF94DF-EADF-4026-8843-77B92BB86579}"/>
              </a:ext>
            </a:extLst>
          </p:cNvPr>
          <p:cNvSpPr/>
          <p:nvPr/>
        </p:nvSpPr>
        <p:spPr bwMode="auto">
          <a:xfrm>
            <a:off x="4974243" y="5012363"/>
            <a:ext cx="1000989" cy="219456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buClr>
                <a:srgbClr val="544F40"/>
              </a:buClr>
              <a:defRPr/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YTD %DIG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D62FC16-732B-49E7-BDAA-FF421668892B}"/>
              </a:ext>
            </a:extLst>
          </p:cNvPr>
          <p:cNvSpPr/>
          <p:nvPr/>
        </p:nvSpPr>
        <p:spPr bwMode="auto">
          <a:xfrm>
            <a:off x="4956103" y="4735932"/>
            <a:ext cx="1097280" cy="243840"/>
          </a:xfrm>
          <a:prstGeom prst="rect">
            <a:avLst/>
          </a:prstGeom>
          <a:solidFill>
            <a:srgbClr val="FF680A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eaLnBrk="0" hangingPunct="0">
              <a:buClr>
                <a:srgbClr val="FFFFFF"/>
              </a:buClr>
            </a:pPr>
            <a:r>
              <a:rPr lang="en-US" sz="1400" b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--%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9EC20B8-B22D-4B17-A40A-83D8D2AA1B36}"/>
              </a:ext>
            </a:extLst>
          </p:cNvPr>
          <p:cNvSpPr/>
          <p:nvPr/>
        </p:nvSpPr>
        <p:spPr bwMode="auto">
          <a:xfrm>
            <a:off x="6099010" y="4735932"/>
            <a:ext cx="3252865" cy="243840"/>
          </a:xfrm>
          <a:prstGeom prst="rect">
            <a:avLst/>
          </a:prstGeom>
          <a:solidFill>
            <a:srgbClr val="FF680A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eaLnBrk="0" hangingPunct="0">
              <a:buClr>
                <a:srgbClr val="FFFFFF"/>
              </a:buClr>
              <a:defRPr/>
            </a:pPr>
            <a:r>
              <a:rPr lang="en-US" sz="1400" b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EFFECTIVENESS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017719A-5226-4D92-A2E5-8BC9158AFAB1}"/>
              </a:ext>
            </a:extLst>
          </p:cNvPr>
          <p:cNvSpPr/>
          <p:nvPr/>
        </p:nvSpPr>
        <p:spPr bwMode="auto">
          <a:xfrm>
            <a:off x="6858189" y="5012363"/>
            <a:ext cx="765596" cy="219456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buClr>
                <a:srgbClr val="544F40"/>
              </a:buClr>
              <a:defRPr/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Viewability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0247ABB-939E-4AEB-9D5F-71229B73B60C}"/>
              </a:ext>
            </a:extLst>
          </p:cNvPr>
          <p:cNvSpPr/>
          <p:nvPr/>
        </p:nvSpPr>
        <p:spPr bwMode="auto">
          <a:xfrm>
            <a:off x="7730417" y="5012363"/>
            <a:ext cx="765595" cy="219456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buClr>
                <a:srgbClr val="544F40"/>
              </a:buClr>
              <a:defRPr/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Brand Safety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D6F99A3-30C7-41CB-BEE3-3A4F8E832573}"/>
              </a:ext>
            </a:extLst>
          </p:cNvPr>
          <p:cNvSpPr/>
          <p:nvPr/>
        </p:nvSpPr>
        <p:spPr bwMode="auto">
          <a:xfrm>
            <a:off x="8548963" y="5012363"/>
            <a:ext cx="785943" cy="219456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buClr>
                <a:srgbClr val="544F40"/>
              </a:buClr>
              <a:defRPr/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Invalid Traffic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E8E689B-5606-44D2-B057-E1A9A16350AD}"/>
              </a:ext>
            </a:extLst>
          </p:cNvPr>
          <p:cNvSpPr/>
          <p:nvPr/>
        </p:nvSpPr>
        <p:spPr bwMode="auto">
          <a:xfrm>
            <a:off x="357753" y="1473592"/>
            <a:ext cx="3153391" cy="268224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eaLnBrk="0" hangingPunct="0">
              <a:buClr>
                <a:srgbClr val="FFFFFF"/>
              </a:buClr>
              <a:defRPr/>
            </a:pPr>
            <a:r>
              <a:rPr lang="en-US" sz="1400" b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 SPENDS TRACKER (Jan’22)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67F70D1-D9FF-445E-96F0-517CDB33BBE5}"/>
              </a:ext>
            </a:extLst>
          </p:cNvPr>
          <p:cNvSpPr/>
          <p:nvPr/>
        </p:nvSpPr>
        <p:spPr bwMode="auto">
          <a:xfrm>
            <a:off x="4431789" y="1473592"/>
            <a:ext cx="6204852" cy="266907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eaLnBrk="0" hangingPunct="0">
              <a:buClr>
                <a:srgbClr val="FFFFFF"/>
              </a:buClr>
              <a:defRPr/>
            </a:pPr>
            <a:r>
              <a:rPr lang="en-US" sz="1400" b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INDIA REACH KPI MONTHLY TRACKER 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17545F7-A14A-40CA-9088-B007B5C48F02}"/>
              </a:ext>
            </a:extLst>
          </p:cNvPr>
          <p:cNvSpPr/>
          <p:nvPr/>
        </p:nvSpPr>
        <p:spPr bwMode="auto">
          <a:xfrm rot="16200000">
            <a:off x="4266083" y="5193073"/>
            <a:ext cx="1097280" cy="243840"/>
          </a:xfrm>
          <a:prstGeom prst="rect">
            <a:avLst/>
          </a:prstGeom>
          <a:solidFill>
            <a:schemeClr val="tx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eaLnBrk="0" hangingPunct="0">
              <a:buClr>
                <a:srgbClr val="FFFFFF"/>
              </a:buClr>
              <a:defRPr/>
            </a:pPr>
            <a:r>
              <a:rPr lang="en-US" sz="1400" b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</a:t>
            </a:r>
          </a:p>
        </p:txBody>
      </p:sp>
      <p:sp>
        <p:nvSpPr>
          <p:cNvPr id="128" name="Text Placeholder 8">
            <a:extLst>
              <a:ext uri="{FF2B5EF4-FFF2-40B4-BE49-F238E27FC236}">
                <a16:creationId xmlns:a16="http://schemas.microsoft.com/office/drawing/2014/main" id="{7067D435-1874-4AE8-B699-2162863024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1786" y="1018395"/>
            <a:ext cx="11391791" cy="38202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 note: News GRPs not reported since Oct ’20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61351356-D0CE-441C-9E1A-68D7CE2F5B56}"/>
              </a:ext>
            </a:extLst>
          </p:cNvPr>
          <p:cNvSpPr/>
          <p:nvPr/>
        </p:nvSpPr>
        <p:spPr bwMode="auto">
          <a:xfrm>
            <a:off x="240454" y="1766711"/>
            <a:ext cx="3449895" cy="2842684"/>
          </a:xfrm>
          <a:prstGeom prst="rect">
            <a:avLst/>
          </a:prstGeom>
          <a:noFill/>
          <a:ln>
            <a:solidFill>
              <a:schemeClr val="bg2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00" tIns="96000" rIns="96000" bIns="9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41294" indent="-241294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6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3A701B0-F42D-40AB-9CCF-46540C6E71D2}"/>
              </a:ext>
            </a:extLst>
          </p:cNvPr>
          <p:cNvSpPr/>
          <p:nvPr/>
        </p:nvSpPr>
        <p:spPr bwMode="auto">
          <a:xfrm rot="16200000">
            <a:off x="4253224" y="5261060"/>
            <a:ext cx="609600" cy="162267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buClr>
                <a:srgbClr val="544F40"/>
              </a:buClr>
              <a:defRPr/>
            </a:pPr>
            <a:r>
              <a:rPr lang="en-US" sz="9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YTD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B3825A3-1BDD-4318-8BFD-52079F1A1448}"/>
              </a:ext>
            </a:extLst>
          </p:cNvPr>
          <p:cNvGrpSpPr/>
          <p:nvPr/>
        </p:nvGrpSpPr>
        <p:grpSpPr>
          <a:xfrm>
            <a:off x="6082741" y="5333056"/>
            <a:ext cx="676855" cy="682752"/>
            <a:chOff x="2191791" y="2517915"/>
            <a:chExt cx="1008613" cy="1035976"/>
          </a:xfrm>
          <a:solidFill>
            <a:srgbClr val="B6E8CD"/>
          </a:solidFill>
        </p:grpSpPr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C4FCB8C2-3F27-43D0-BC13-52351D7D227B}"/>
                </a:ext>
              </a:extLst>
            </p:cNvPr>
            <p:cNvSpPr/>
            <p:nvPr/>
          </p:nvSpPr>
          <p:spPr bwMode="auto">
            <a:xfrm>
              <a:off x="2191791" y="2517915"/>
              <a:ext cx="1008613" cy="1035976"/>
            </a:xfrm>
            <a:prstGeom prst="ellipse">
              <a:avLst/>
            </a:prstGeom>
            <a:grpFill/>
            <a:ln w="19050"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0" indent="-180970" algn="ctr" defTabSz="914377" eaLnBrk="0" hangingPunct="0">
                <a:buClr>
                  <a:srgbClr val="FFFFFF"/>
                </a:buClr>
                <a:buFont typeface="Arial" pitchFamily="34" charset="0"/>
                <a:buChar char="–"/>
                <a:defRPr/>
              </a:pPr>
              <a:endParaRPr lang="en-US" sz="1333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767ABFF-8FEE-4A65-A430-83CD96E9F903}"/>
                </a:ext>
              </a:extLst>
            </p:cNvPr>
            <p:cNvSpPr/>
            <p:nvPr/>
          </p:nvSpPr>
          <p:spPr bwMode="auto">
            <a:xfrm>
              <a:off x="2307516" y="2785538"/>
              <a:ext cx="735860" cy="503009"/>
            </a:xfrm>
            <a:prstGeom prst="rect">
              <a:avLst/>
            </a:prstGeom>
            <a:grpFill/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 eaLnBrk="0" hangingPunct="0">
                <a:buClr>
                  <a:srgbClr val="FFFFFF"/>
                </a:buClr>
                <a:defRPr/>
              </a:pPr>
              <a:r>
                <a:rPr lang="en-US" sz="1333" b="1" kern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0BA7E8E-D37D-4C7B-83EB-7D798A49BF61}"/>
              </a:ext>
            </a:extLst>
          </p:cNvPr>
          <p:cNvGrpSpPr/>
          <p:nvPr/>
        </p:nvGrpSpPr>
        <p:grpSpPr>
          <a:xfrm>
            <a:off x="6884923" y="5295828"/>
            <a:ext cx="676853" cy="682752"/>
            <a:chOff x="2191791" y="2517915"/>
            <a:chExt cx="1008613" cy="1035976"/>
          </a:xfrm>
          <a:solidFill>
            <a:srgbClr val="B6E8CD"/>
          </a:solidFill>
        </p:grpSpPr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F267F95F-4507-4DB5-9D40-4E6E88A427DD}"/>
                </a:ext>
              </a:extLst>
            </p:cNvPr>
            <p:cNvSpPr/>
            <p:nvPr/>
          </p:nvSpPr>
          <p:spPr bwMode="auto">
            <a:xfrm>
              <a:off x="2191791" y="2517915"/>
              <a:ext cx="1008613" cy="1035976"/>
            </a:xfrm>
            <a:prstGeom prst="ellipse">
              <a:avLst/>
            </a:prstGeom>
            <a:grpFill/>
            <a:ln w="19050">
              <a:solidFill>
                <a:srgbClr val="B6E8CD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0" indent="-180970" algn="ctr" defTabSz="914377" eaLnBrk="0" hangingPunct="0">
                <a:buClr>
                  <a:srgbClr val="FFFFFF"/>
                </a:buClr>
                <a:buFont typeface="Arial" pitchFamily="34" charset="0"/>
                <a:buChar char="–"/>
                <a:defRPr/>
              </a:pPr>
              <a:endParaRPr lang="en-US" sz="1333" b="1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489F2D1-EAA3-4ECE-9D7C-96977F52D1FD}"/>
                </a:ext>
              </a:extLst>
            </p:cNvPr>
            <p:cNvSpPr/>
            <p:nvPr/>
          </p:nvSpPr>
          <p:spPr bwMode="auto">
            <a:xfrm>
              <a:off x="2217622" y="2907796"/>
              <a:ext cx="982038" cy="292716"/>
            </a:xfrm>
            <a:prstGeom prst="rect">
              <a:avLst/>
            </a:prstGeom>
            <a:noFill/>
            <a:ln>
              <a:solidFill>
                <a:srgbClr val="B6E8CD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 eaLnBrk="0" hangingPunct="0">
                <a:buClr>
                  <a:srgbClr val="FFFFFF"/>
                </a:buClr>
                <a:defRPr/>
              </a:pPr>
              <a:r>
                <a:rPr lang="en-US" sz="1333" b="1" kern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87.09%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187E1BD9-05B0-4C7E-BE6C-DDFC7ECC8B91}"/>
              </a:ext>
            </a:extLst>
          </p:cNvPr>
          <p:cNvGrpSpPr/>
          <p:nvPr/>
        </p:nvGrpSpPr>
        <p:grpSpPr>
          <a:xfrm>
            <a:off x="7762796" y="5333056"/>
            <a:ext cx="700833" cy="682752"/>
            <a:chOff x="5783579" y="1414306"/>
            <a:chExt cx="659328" cy="629774"/>
          </a:xfrm>
          <a:solidFill>
            <a:srgbClr val="00B050"/>
          </a:solidFill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729E5578-5546-494F-A9A7-31B5F15E9259}"/>
                </a:ext>
              </a:extLst>
            </p:cNvPr>
            <p:cNvSpPr/>
            <p:nvPr/>
          </p:nvSpPr>
          <p:spPr bwMode="auto">
            <a:xfrm>
              <a:off x="5794857" y="1414306"/>
              <a:ext cx="636769" cy="629774"/>
            </a:xfrm>
            <a:prstGeom prst="ellipse">
              <a:avLst/>
            </a:prstGeom>
            <a:grpFill/>
            <a:ln w="19050">
              <a:solidFill>
                <a:srgbClr val="00B05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 eaLnBrk="0" hangingPunct="0">
                <a:buClr>
                  <a:srgbClr val="FFFFFF"/>
                </a:buClr>
                <a:defRPr/>
              </a:pPr>
              <a:endParaRPr lang="en-US" sz="1333" b="1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10584B1B-FDE7-4A84-BDCB-98BDA0F0AB8B}"/>
                </a:ext>
              </a:extLst>
            </p:cNvPr>
            <p:cNvSpPr/>
            <p:nvPr/>
          </p:nvSpPr>
          <p:spPr>
            <a:xfrm>
              <a:off x="5783579" y="1595768"/>
              <a:ext cx="659328" cy="2743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 defTabSz="914377" eaLnBrk="0" hangingPunct="0">
                <a:buClr>
                  <a:srgbClr val="FFFFFF"/>
                </a:buClr>
                <a:defRPr/>
              </a:pPr>
              <a:r>
                <a:rPr lang="en-US" sz="1333" b="1" kern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99.93%</a:t>
              </a: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A9F3752D-7674-4AEC-9FBC-89ABD12BB32C}"/>
              </a:ext>
            </a:extLst>
          </p:cNvPr>
          <p:cNvGrpSpPr/>
          <p:nvPr/>
        </p:nvGrpSpPr>
        <p:grpSpPr>
          <a:xfrm>
            <a:off x="8629277" y="5333056"/>
            <a:ext cx="682751" cy="682752"/>
            <a:chOff x="7477454" y="1395054"/>
            <a:chExt cx="765594" cy="599807"/>
          </a:xfrm>
          <a:solidFill>
            <a:srgbClr val="B6E8CD"/>
          </a:solidFill>
        </p:grpSpPr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FAF141B0-F1B5-44A7-BE74-4F0F5CBF417F}"/>
                </a:ext>
              </a:extLst>
            </p:cNvPr>
            <p:cNvSpPr/>
            <p:nvPr/>
          </p:nvSpPr>
          <p:spPr bwMode="auto">
            <a:xfrm>
              <a:off x="7477454" y="1395054"/>
              <a:ext cx="765594" cy="599807"/>
            </a:xfrm>
            <a:prstGeom prst="ellipse">
              <a:avLst/>
            </a:prstGeom>
            <a:grpFill/>
            <a:ln w="19050"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 eaLnBrk="0" hangingPunct="0">
                <a:buClr>
                  <a:srgbClr val="FFFFFF"/>
                </a:buClr>
                <a:defRPr/>
              </a:pPr>
              <a:endParaRPr lang="en-US" sz="1333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56628AD-5B93-45A1-87F5-CF2616144EE8}"/>
                </a:ext>
              </a:extLst>
            </p:cNvPr>
            <p:cNvSpPr/>
            <p:nvPr/>
          </p:nvSpPr>
          <p:spPr>
            <a:xfrm>
              <a:off x="7531193" y="1564300"/>
              <a:ext cx="688804" cy="26131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 defTabSz="914377" eaLnBrk="0" hangingPunct="0">
                <a:buClr>
                  <a:srgbClr val="FFFFFF"/>
                </a:buClr>
                <a:defRPr/>
              </a:pPr>
              <a:r>
                <a:rPr lang="en-US" sz="1333" b="1" kern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0.04%</a:t>
              </a: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84AC385-0DD8-4B22-8ECA-C36CE3F58639}"/>
              </a:ext>
            </a:extLst>
          </p:cNvPr>
          <p:cNvSpPr/>
          <p:nvPr/>
        </p:nvSpPr>
        <p:spPr bwMode="auto">
          <a:xfrm rot="16200000">
            <a:off x="196696" y="5195455"/>
            <a:ext cx="1097280" cy="239077"/>
          </a:xfrm>
          <a:prstGeom prst="rect">
            <a:avLst/>
          </a:prstGeom>
          <a:solidFill>
            <a:schemeClr val="tx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eaLnBrk="0" hangingPunct="0">
              <a:buClr>
                <a:srgbClr val="FFFFFF"/>
              </a:buClr>
              <a:defRPr/>
            </a:pPr>
            <a:r>
              <a:rPr lang="en-US" sz="1400" b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TV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A366DDD-A55D-475B-91FF-0C25A2369F98}"/>
              </a:ext>
            </a:extLst>
          </p:cNvPr>
          <p:cNvSpPr/>
          <p:nvPr/>
        </p:nvSpPr>
        <p:spPr bwMode="auto">
          <a:xfrm rot="16200000">
            <a:off x="193727" y="5233860"/>
            <a:ext cx="614903" cy="162267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buClr>
                <a:srgbClr val="544F40"/>
              </a:buClr>
              <a:defRPr/>
            </a:pPr>
            <a:r>
              <a:rPr lang="en-US" sz="9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YTD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3CBDA17-B82E-42FD-97DA-40D44D197F5C}"/>
              </a:ext>
            </a:extLst>
          </p:cNvPr>
          <p:cNvSpPr/>
          <p:nvPr/>
        </p:nvSpPr>
        <p:spPr bwMode="auto">
          <a:xfrm>
            <a:off x="897855" y="4735931"/>
            <a:ext cx="2438400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eaLnBrk="0" hangingPunct="0">
              <a:buClr>
                <a:srgbClr val="FFFFFF"/>
              </a:buClr>
              <a:defRPr/>
            </a:pPr>
            <a:r>
              <a:rPr lang="en-US" sz="1333" b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TV BUYING KPIs (YTD Dec’21)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35E1541-21BB-41FF-9460-DE53D96B884F}"/>
              </a:ext>
            </a:extLst>
          </p:cNvPr>
          <p:cNvSpPr/>
          <p:nvPr/>
        </p:nvSpPr>
        <p:spPr bwMode="auto">
          <a:xfrm>
            <a:off x="981078" y="5012363"/>
            <a:ext cx="614903" cy="219456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buClr>
                <a:srgbClr val="544F40"/>
              </a:buClr>
              <a:defRPr/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CPRP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49A5B65-E031-411C-AE89-DB9EC3D7C443}"/>
              </a:ext>
            </a:extLst>
          </p:cNvPr>
          <p:cNvSpPr/>
          <p:nvPr/>
        </p:nvSpPr>
        <p:spPr bwMode="auto">
          <a:xfrm>
            <a:off x="1596492" y="5012363"/>
            <a:ext cx="838265" cy="219456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buClr>
                <a:srgbClr val="544F40"/>
              </a:buClr>
              <a:defRPr/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PRIME TIME%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9326D4A-D7EA-472B-9F4F-54908EECB1F4}"/>
              </a:ext>
            </a:extLst>
          </p:cNvPr>
          <p:cNvSpPr/>
          <p:nvPr/>
        </p:nvSpPr>
        <p:spPr bwMode="auto">
          <a:xfrm>
            <a:off x="2433703" y="5012363"/>
            <a:ext cx="853644" cy="219456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buClr>
                <a:srgbClr val="544F40"/>
              </a:buClr>
              <a:defRPr/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POSITN IN BRK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49DFA09-853C-4BDD-86CB-F0D0A5F1B702}"/>
              </a:ext>
            </a:extLst>
          </p:cNvPr>
          <p:cNvGrpSpPr/>
          <p:nvPr/>
        </p:nvGrpSpPr>
        <p:grpSpPr>
          <a:xfrm>
            <a:off x="1672314" y="5286523"/>
            <a:ext cx="723847" cy="682752"/>
            <a:chOff x="479212" y="2337878"/>
            <a:chExt cx="1146539" cy="1123125"/>
          </a:xfrm>
          <a:solidFill>
            <a:srgbClr val="FFECAF"/>
          </a:solidFill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F62CE03-6C64-4271-9B65-CA339E17C436}"/>
                </a:ext>
              </a:extLst>
            </p:cNvPr>
            <p:cNvSpPr/>
            <p:nvPr/>
          </p:nvSpPr>
          <p:spPr bwMode="auto">
            <a:xfrm>
              <a:off x="539960" y="2337878"/>
              <a:ext cx="1081447" cy="1123125"/>
            </a:xfrm>
            <a:prstGeom prst="ellipse">
              <a:avLst/>
            </a:prstGeom>
            <a:grpFill/>
            <a:ln w="19050"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0" indent="-180970" algn="ctr" defTabSz="914377" eaLnBrk="0" hangingPunct="0">
                <a:buClr>
                  <a:srgbClr val="FFFFFF"/>
                </a:buClr>
                <a:buFont typeface="Arial" pitchFamily="34" charset="0"/>
                <a:buChar char="–"/>
                <a:defRPr/>
              </a:pPr>
              <a:endParaRPr lang="en-US" sz="1333" b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6C95D65-8539-4628-A8CD-29BEFF55099C}"/>
                </a:ext>
              </a:extLst>
            </p:cNvPr>
            <p:cNvSpPr/>
            <p:nvPr/>
          </p:nvSpPr>
          <p:spPr bwMode="auto">
            <a:xfrm>
              <a:off x="479212" y="2740297"/>
              <a:ext cx="1146539" cy="334511"/>
            </a:xfrm>
            <a:prstGeom prst="rect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 eaLnBrk="0" hangingPunct="0">
                <a:buClr>
                  <a:srgbClr val="FFFFFF"/>
                </a:buClr>
                <a:defRPr/>
              </a:pPr>
              <a:r>
                <a:rPr lang="en-US" sz="1333" b="1" kern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-4.4%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7CD5097-B7C9-45C2-A1EF-21DA9466EDD9}"/>
              </a:ext>
            </a:extLst>
          </p:cNvPr>
          <p:cNvGrpSpPr/>
          <p:nvPr/>
        </p:nvGrpSpPr>
        <p:grpSpPr>
          <a:xfrm>
            <a:off x="2516626" y="5295829"/>
            <a:ext cx="737913" cy="682752"/>
            <a:chOff x="8499816" y="2093634"/>
            <a:chExt cx="553435" cy="512064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7228D36-D64C-4CE7-89C1-03DE7BC4241C}"/>
                </a:ext>
              </a:extLst>
            </p:cNvPr>
            <p:cNvSpPr/>
            <p:nvPr/>
          </p:nvSpPr>
          <p:spPr bwMode="auto">
            <a:xfrm>
              <a:off x="8499816" y="2093634"/>
              <a:ext cx="512064" cy="512064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0" indent="-180970" algn="ctr" defTabSz="914377" eaLnBrk="0" hangingPunct="0">
                <a:buClr>
                  <a:srgbClr val="FFFFFF"/>
                </a:buClr>
                <a:buFont typeface="Arial" pitchFamily="34" charset="0"/>
                <a:buChar char="–"/>
                <a:defRPr/>
              </a:pPr>
              <a:endParaRPr lang="en-US" sz="1333" b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73BA2B5-AD97-4928-9643-1CB6BD7CBBC6}"/>
                </a:ext>
              </a:extLst>
            </p:cNvPr>
            <p:cNvSpPr/>
            <p:nvPr/>
          </p:nvSpPr>
          <p:spPr bwMode="auto">
            <a:xfrm>
              <a:off x="8519542" y="2221104"/>
              <a:ext cx="533709" cy="244358"/>
            </a:xfrm>
            <a:prstGeom prst="rect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 eaLnBrk="0" hangingPunct="0">
                <a:buClr>
                  <a:srgbClr val="FFFFFF"/>
                </a:buClr>
                <a:defRPr/>
              </a:pPr>
              <a:r>
                <a:rPr lang="en-US" sz="1333" b="1" kern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5.83%</a:t>
              </a:r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C079C2E-DE64-4A8E-8B86-7504EDCE91FA}"/>
              </a:ext>
            </a:extLst>
          </p:cNvPr>
          <p:cNvSpPr/>
          <p:nvPr/>
        </p:nvSpPr>
        <p:spPr bwMode="auto">
          <a:xfrm>
            <a:off x="11072875" y="1473592"/>
            <a:ext cx="975360" cy="268224"/>
          </a:xfrm>
          <a:prstGeom prst="rect">
            <a:avLst/>
          </a:prstGeom>
          <a:solidFill>
            <a:schemeClr val="accent4"/>
          </a:solidFill>
          <a:ln>
            <a:noFill/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eaLnBrk="0" hangingPunct="0">
              <a:buClr>
                <a:srgbClr val="FFFFFF"/>
              </a:buClr>
              <a:defRPr/>
            </a:pPr>
            <a:r>
              <a:rPr lang="en-US" sz="1400" b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KPIs 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BF04554-385F-43FF-9C9E-661C3006201D}"/>
              </a:ext>
            </a:extLst>
          </p:cNvPr>
          <p:cNvSpPr/>
          <p:nvPr/>
        </p:nvSpPr>
        <p:spPr bwMode="auto">
          <a:xfrm>
            <a:off x="11078798" y="1843645"/>
            <a:ext cx="565167" cy="25420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377">
              <a:buClr>
                <a:srgbClr val="544F40"/>
              </a:buClr>
              <a:defRPr/>
            </a:pPr>
            <a:r>
              <a:rPr lang="en-US" sz="1067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</a:t>
            </a:r>
            <a:endParaRPr lang="en-US" sz="933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034FD52-9428-4113-9B74-F7B602CC5EF1}"/>
              </a:ext>
            </a:extLst>
          </p:cNvPr>
          <p:cNvSpPr/>
          <p:nvPr/>
        </p:nvSpPr>
        <p:spPr bwMode="auto">
          <a:xfrm>
            <a:off x="11661469" y="1842413"/>
            <a:ext cx="386767" cy="256032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buClr>
                <a:srgbClr val="544F40"/>
              </a:buClr>
              <a:defRPr/>
            </a:pPr>
            <a:r>
              <a:rPr lang="en-US" sz="1067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BLS</a:t>
            </a:r>
            <a:endParaRPr lang="en-US" sz="667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5D87790-4043-4E82-A0AF-C84DAE13A4AB}"/>
              </a:ext>
            </a:extLst>
          </p:cNvPr>
          <p:cNvSpPr/>
          <p:nvPr/>
        </p:nvSpPr>
        <p:spPr bwMode="auto">
          <a:xfrm>
            <a:off x="3455668" y="5012363"/>
            <a:ext cx="871821" cy="219456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buClr>
                <a:srgbClr val="544F40"/>
              </a:buClr>
              <a:defRPr/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CPRP (</a:t>
            </a:r>
            <a:r>
              <a:rPr lang="en-US" sz="9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</a:t>
            </a: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84BED8D-8D99-4AD3-9956-C502F43E6DD8}"/>
              </a:ext>
            </a:extLst>
          </p:cNvPr>
          <p:cNvGrpSpPr/>
          <p:nvPr/>
        </p:nvGrpSpPr>
        <p:grpSpPr>
          <a:xfrm>
            <a:off x="3550203" y="5314443"/>
            <a:ext cx="682752" cy="682752"/>
            <a:chOff x="8499816" y="2093634"/>
            <a:chExt cx="512064" cy="512064"/>
          </a:xfrm>
          <a:solidFill>
            <a:srgbClr val="FFECAF"/>
          </a:solidFill>
        </p:grpSpPr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47AE3D9-BA58-4AF0-BFDB-3B4EE6FDEF17}"/>
                </a:ext>
              </a:extLst>
            </p:cNvPr>
            <p:cNvSpPr/>
            <p:nvPr/>
          </p:nvSpPr>
          <p:spPr bwMode="auto">
            <a:xfrm>
              <a:off x="8499816" y="2093634"/>
              <a:ext cx="512064" cy="512064"/>
            </a:xfrm>
            <a:prstGeom prst="ellipse">
              <a:avLst/>
            </a:prstGeom>
            <a:grpFill/>
            <a:ln w="19050">
              <a:solidFill>
                <a:srgbClr val="FFECAF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0" indent="-180970" algn="ctr" defTabSz="914377" eaLnBrk="0" hangingPunct="0">
                <a:buClr>
                  <a:srgbClr val="FFFFFF"/>
                </a:buClr>
                <a:buFont typeface="Arial" pitchFamily="34" charset="0"/>
                <a:buChar char="–"/>
                <a:defRPr/>
              </a:pPr>
              <a:endParaRPr lang="en-US" sz="1333" b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4F0A2052-BEE0-4391-A731-CACF2C5FE433}"/>
                </a:ext>
              </a:extLst>
            </p:cNvPr>
            <p:cNvSpPr/>
            <p:nvPr/>
          </p:nvSpPr>
          <p:spPr bwMode="auto">
            <a:xfrm>
              <a:off x="8514051" y="2272751"/>
              <a:ext cx="454683" cy="133685"/>
            </a:xfrm>
            <a:prstGeom prst="rect">
              <a:avLst/>
            </a:prstGeom>
            <a:grpFill/>
            <a:ln>
              <a:solidFill>
                <a:srgbClr val="FFECAF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 eaLnBrk="0" hangingPunct="0">
                <a:buClr>
                  <a:srgbClr val="FFFFFF"/>
                </a:buClr>
                <a:defRPr/>
              </a:pPr>
              <a:r>
                <a:rPr lang="en-US" sz="1333" b="1" kern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4%</a:t>
              </a:r>
            </a:p>
          </p:txBody>
        </p:sp>
      </p:grpSp>
      <p:sp>
        <p:nvSpPr>
          <p:cNvPr id="215" name="Rectangle 214">
            <a:extLst>
              <a:ext uri="{FF2B5EF4-FFF2-40B4-BE49-F238E27FC236}">
                <a16:creationId xmlns:a16="http://schemas.microsoft.com/office/drawing/2014/main" id="{06D1D79D-5F34-452E-907B-7A5934CF2285}"/>
              </a:ext>
            </a:extLst>
          </p:cNvPr>
          <p:cNvSpPr/>
          <p:nvPr/>
        </p:nvSpPr>
        <p:spPr bwMode="auto">
          <a:xfrm>
            <a:off x="3373885" y="4735931"/>
            <a:ext cx="1068555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eaLnBrk="0" hangingPunct="0">
              <a:buClr>
                <a:srgbClr val="FFFFFF"/>
              </a:buClr>
              <a:defRPr/>
            </a:pPr>
            <a:r>
              <a:rPr lang="en-US" sz="1333" b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FY 2021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BC2A34FC-8092-4A99-8A8F-608A48027B9D}"/>
              </a:ext>
            </a:extLst>
          </p:cNvPr>
          <p:cNvSpPr/>
          <p:nvPr/>
        </p:nvSpPr>
        <p:spPr bwMode="auto">
          <a:xfrm>
            <a:off x="9384060" y="5012363"/>
            <a:ext cx="703584" cy="219456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buClr>
                <a:srgbClr val="544F40"/>
              </a:buClr>
              <a:defRPr/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Opti 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8CF1BBE-BAEF-47DB-A167-92A2D63A0558}"/>
              </a:ext>
            </a:extLst>
          </p:cNvPr>
          <p:cNvSpPr/>
          <p:nvPr/>
        </p:nvSpPr>
        <p:spPr bwMode="auto">
          <a:xfrm>
            <a:off x="9424635" y="4735931"/>
            <a:ext cx="2438400" cy="243840"/>
          </a:xfrm>
          <a:prstGeom prst="rect">
            <a:avLst/>
          </a:prstGeom>
          <a:solidFill>
            <a:srgbClr val="FF680A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eaLnBrk="0" hangingPunct="0">
              <a:buClr>
                <a:srgbClr val="FFFFFF"/>
              </a:buClr>
              <a:defRPr/>
            </a:pPr>
            <a:r>
              <a:rPr lang="en-US" sz="1400" b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37F725F0-B373-4A84-BC37-9329326621CE}"/>
              </a:ext>
            </a:extLst>
          </p:cNvPr>
          <p:cNvSpPr/>
          <p:nvPr/>
        </p:nvSpPr>
        <p:spPr bwMode="auto">
          <a:xfrm>
            <a:off x="10153282" y="5012363"/>
            <a:ext cx="849517" cy="219456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buClr>
                <a:srgbClr val="544F40"/>
              </a:buClr>
              <a:defRPr/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Quality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D6038384-446B-4293-BA94-60903C2CAD60}"/>
              </a:ext>
            </a:extLst>
          </p:cNvPr>
          <p:cNvSpPr/>
          <p:nvPr/>
        </p:nvSpPr>
        <p:spPr bwMode="auto">
          <a:xfrm>
            <a:off x="11002799" y="5012363"/>
            <a:ext cx="861032" cy="219456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buClr>
                <a:srgbClr val="544F40"/>
              </a:buClr>
              <a:defRPr/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GMP Maturity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1E6B2E8C-6E72-46B5-A422-93FE910C3F33}"/>
              </a:ext>
            </a:extLst>
          </p:cNvPr>
          <p:cNvGrpSpPr/>
          <p:nvPr/>
        </p:nvGrpSpPr>
        <p:grpSpPr>
          <a:xfrm>
            <a:off x="9397426" y="5333056"/>
            <a:ext cx="676855" cy="682752"/>
            <a:chOff x="2191791" y="2517915"/>
            <a:chExt cx="1008613" cy="986680"/>
          </a:xfrm>
          <a:solidFill>
            <a:srgbClr val="00B050"/>
          </a:solidFill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69E68455-29CC-429E-911F-86112367BF68}"/>
                </a:ext>
              </a:extLst>
            </p:cNvPr>
            <p:cNvSpPr/>
            <p:nvPr/>
          </p:nvSpPr>
          <p:spPr bwMode="auto">
            <a:xfrm>
              <a:off x="2191791" y="2517915"/>
              <a:ext cx="1008613" cy="986680"/>
            </a:xfrm>
            <a:prstGeom prst="ellipse">
              <a:avLst/>
            </a:prstGeom>
            <a:grpFill/>
            <a:ln w="19050"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0" indent="-180970" algn="ctr" defTabSz="914377" eaLnBrk="0" hangingPunct="0">
                <a:buClr>
                  <a:srgbClr val="FFFFFF"/>
                </a:buClr>
                <a:buFont typeface="Arial" pitchFamily="34" charset="0"/>
                <a:buChar char="–"/>
                <a:defRPr/>
              </a:pPr>
              <a:endParaRPr lang="en-US" sz="1333" b="1" kern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C2F77E29-4F28-4BF0-AB4F-D2DA51E03B5D}"/>
                </a:ext>
              </a:extLst>
            </p:cNvPr>
            <p:cNvSpPr/>
            <p:nvPr/>
          </p:nvSpPr>
          <p:spPr bwMode="auto">
            <a:xfrm>
              <a:off x="2251504" y="2764799"/>
              <a:ext cx="875070" cy="443517"/>
            </a:xfrm>
            <a:prstGeom prst="rect">
              <a:avLst/>
            </a:prstGeom>
            <a:grpFill/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 eaLnBrk="0" hangingPunct="0">
                <a:buClr>
                  <a:srgbClr val="FFFFFF"/>
                </a:buClr>
                <a:defRPr/>
              </a:pPr>
              <a:r>
                <a:rPr lang="en-US" sz="1333" b="1" kern="0" dirty="0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99%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E2A38D4E-5E49-45B0-9F60-3D81FBE58D11}"/>
              </a:ext>
            </a:extLst>
          </p:cNvPr>
          <p:cNvGrpSpPr/>
          <p:nvPr/>
        </p:nvGrpSpPr>
        <p:grpSpPr>
          <a:xfrm>
            <a:off x="10239614" y="5333056"/>
            <a:ext cx="676853" cy="682752"/>
            <a:chOff x="2191789" y="2519046"/>
            <a:chExt cx="1008613" cy="986680"/>
          </a:xfrm>
          <a:solidFill>
            <a:srgbClr val="FFECAF"/>
          </a:solidFill>
        </p:grpSpPr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B80E6364-09A4-43B1-B6FB-185319AC32A0}"/>
                </a:ext>
              </a:extLst>
            </p:cNvPr>
            <p:cNvSpPr/>
            <p:nvPr/>
          </p:nvSpPr>
          <p:spPr bwMode="auto">
            <a:xfrm>
              <a:off x="2191789" y="2519046"/>
              <a:ext cx="1008613" cy="986680"/>
            </a:xfrm>
            <a:prstGeom prst="ellipse">
              <a:avLst/>
            </a:prstGeom>
            <a:grpFill/>
            <a:ln w="19050">
              <a:solidFill>
                <a:srgbClr val="FFECAF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0" indent="-180970" algn="ctr" defTabSz="914377" eaLnBrk="0" hangingPunct="0">
                <a:buClr>
                  <a:srgbClr val="FFFFFF"/>
                </a:buClr>
                <a:buFont typeface="Arial" pitchFamily="34" charset="0"/>
                <a:buChar char="–"/>
                <a:defRPr/>
              </a:pPr>
              <a:endParaRPr lang="en-US" sz="1333" b="1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ED622613-B634-46F2-862E-40201229D192}"/>
                </a:ext>
              </a:extLst>
            </p:cNvPr>
            <p:cNvSpPr/>
            <p:nvPr/>
          </p:nvSpPr>
          <p:spPr bwMode="auto">
            <a:xfrm>
              <a:off x="2330782" y="2735433"/>
              <a:ext cx="792666" cy="524257"/>
            </a:xfrm>
            <a:prstGeom prst="rect">
              <a:avLst/>
            </a:prstGeom>
            <a:grpFill/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 eaLnBrk="0" hangingPunct="0">
                <a:buClr>
                  <a:srgbClr val="FFFFFF"/>
                </a:buClr>
                <a:defRPr/>
              </a:pPr>
              <a:r>
                <a:rPr lang="en-US" sz="1333" b="1" kern="0" dirty="0">
                  <a:solidFill>
                    <a:srgbClr val="19201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4.4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03568" y="6173747"/>
            <a:ext cx="797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800" dirty="0"/>
              <a:t>TV Reach &amp; GRPs includes IPL/Top up </a:t>
            </a:r>
            <a:r>
              <a:rPr lang="en-US" sz="800" dirty="0" err="1"/>
              <a:t>etc</a:t>
            </a:r>
            <a:endParaRPr lang="en-US" sz="800" dirty="0"/>
          </a:p>
          <a:p>
            <a:pPr>
              <a:buClr>
                <a:schemeClr val="tx1"/>
              </a:buClr>
            </a:pPr>
            <a:r>
              <a:rPr lang="en-US" sz="800" dirty="0"/>
              <a:t>Executed spends on Digital wasn’t properly captured through DCM Tracker</a:t>
            </a:r>
          </a:p>
          <a:p>
            <a:pPr>
              <a:buClr>
                <a:schemeClr val="tx1"/>
              </a:buClr>
            </a:pPr>
            <a:r>
              <a:rPr lang="en-US" sz="800" dirty="0"/>
              <a:t>Digital plan and executions were stand alone based on digital universe and targeting parameters</a:t>
            </a:r>
          </a:p>
          <a:p>
            <a:pPr>
              <a:buClr>
                <a:schemeClr val="tx1"/>
              </a:buClr>
            </a:pPr>
            <a:r>
              <a:rPr lang="en-US" sz="800" dirty="0"/>
              <a:t>Digital is incremental audiences over TV is arrived through Sainsbury method of duplication</a:t>
            </a:r>
          </a:p>
          <a:p>
            <a:pPr>
              <a:buClr>
                <a:schemeClr val="tx1"/>
              </a:buClr>
            </a:pPr>
            <a:r>
              <a:rPr lang="en-US" sz="800" dirty="0"/>
              <a:t>*Alignment pending with agency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419B8630-FAC5-4F78-ACEC-D0DE1318C6AB}"/>
              </a:ext>
            </a:extLst>
          </p:cNvPr>
          <p:cNvSpPr/>
          <p:nvPr/>
        </p:nvSpPr>
        <p:spPr bwMode="auto">
          <a:xfrm>
            <a:off x="11216444" y="2520587"/>
            <a:ext cx="239453" cy="243840"/>
          </a:xfrm>
          <a:prstGeom prst="ellipse">
            <a:avLst/>
          </a:prstGeom>
          <a:solidFill>
            <a:srgbClr val="C5E0B4"/>
          </a:solidFill>
          <a:ln>
            <a:solidFill>
              <a:srgbClr val="00B05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00" tIns="96000" rIns="96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bg1"/>
              </a:buClr>
            </a:pPr>
            <a:endParaRPr lang="en-US" sz="1600" b="1" kern="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8212178-9D2C-4CC7-86B4-938F50329BE6}"/>
              </a:ext>
            </a:extLst>
          </p:cNvPr>
          <p:cNvSpPr/>
          <p:nvPr/>
        </p:nvSpPr>
        <p:spPr bwMode="auto">
          <a:xfrm>
            <a:off x="11216444" y="3226673"/>
            <a:ext cx="239453" cy="243840"/>
          </a:xfrm>
          <a:prstGeom prst="ellipse">
            <a:avLst/>
          </a:prstGeom>
          <a:solidFill>
            <a:srgbClr val="C5E0B4"/>
          </a:solidFill>
          <a:ln>
            <a:solidFill>
              <a:srgbClr val="00B05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00" tIns="96000" rIns="96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bg1"/>
              </a:buClr>
            </a:pPr>
            <a:endParaRPr lang="en-US" sz="1600" b="1" kern="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650486A-E293-47A5-A0DA-8C4B87365766}"/>
              </a:ext>
            </a:extLst>
          </p:cNvPr>
          <p:cNvSpPr/>
          <p:nvPr/>
        </p:nvSpPr>
        <p:spPr bwMode="auto">
          <a:xfrm>
            <a:off x="11751198" y="2520587"/>
            <a:ext cx="239453" cy="243840"/>
          </a:xfrm>
          <a:prstGeom prst="ellipse">
            <a:avLst/>
          </a:prstGeom>
          <a:solidFill>
            <a:srgbClr val="C5E0B4"/>
          </a:solidFill>
          <a:ln>
            <a:solidFill>
              <a:srgbClr val="00B05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00" tIns="96000" rIns="96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bg1"/>
              </a:buClr>
            </a:pPr>
            <a:endParaRPr lang="en-US" sz="1600" b="1" kern="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D6DBC32B-559A-4524-B98C-620BC64A86AA}"/>
              </a:ext>
            </a:extLst>
          </p:cNvPr>
          <p:cNvSpPr/>
          <p:nvPr/>
        </p:nvSpPr>
        <p:spPr bwMode="auto">
          <a:xfrm>
            <a:off x="11751198" y="3226673"/>
            <a:ext cx="239453" cy="243840"/>
          </a:xfrm>
          <a:prstGeom prst="ellipse">
            <a:avLst/>
          </a:prstGeom>
          <a:solidFill>
            <a:srgbClr val="C5E0B4"/>
          </a:solidFill>
          <a:ln>
            <a:solidFill>
              <a:srgbClr val="00B05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00" tIns="96000" rIns="96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bg1"/>
              </a:buClr>
            </a:pPr>
            <a:endParaRPr lang="en-US" sz="1600" b="1" kern="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EA1562A9-BE5D-440E-81AF-2651E4D73DC0}"/>
              </a:ext>
            </a:extLst>
          </p:cNvPr>
          <p:cNvSpPr/>
          <p:nvPr/>
        </p:nvSpPr>
        <p:spPr bwMode="auto">
          <a:xfrm>
            <a:off x="11216444" y="4301616"/>
            <a:ext cx="239453" cy="243840"/>
          </a:xfrm>
          <a:prstGeom prst="ellipse">
            <a:avLst/>
          </a:prstGeom>
          <a:solidFill>
            <a:srgbClr val="C5E0B4"/>
          </a:solidFill>
          <a:ln>
            <a:solidFill>
              <a:srgbClr val="00B05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00" tIns="96000" rIns="96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bg1"/>
              </a:buClr>
            </a:pPr>
            <a:endParaRPr lang="en-US" sz="1600" b="1" kern="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05EF22D4-5A05-4DE4-9743-D3E9F5B415E1}"/>
              </a:ext>
            </a:extLst>
          </p:cNvPr>
          <p:cNvSpPr/>
          <p:nvPr/>
        </p:nvSpPr>
        <p:spPr bwMode="auto">
          <a:xfrm>
            <a:off x="11751198" y="4301616"/>
            <a:ext cx="239453" cy="243840"/>
          </a:xfrm>
          <a:prstGeom prst="ellipse">
            <a:avLst/>
          </a:prstGeom>
          <a:solidFill>
            <a:srgbClr val="C5E0B4"/>
          </a:solidFill>
          <a:ln>
            <a:solidFill>
              <a:srgbClr val="00B05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00" tIns="96000" rIns="96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bg1"/>
              </a:buClr>
            </a:pPr>
            <a:endParaRPr lang="en-US" sz="1600" b="1" kern="0" dirty="0">
              <a:solidFill>
                <a:schemeClr val="tx1"/>
              </a:solidFill>
              <a:latin typeface="Arial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76A5DA8-4734-4A02-9721-0CB060AFED87}"/>
              </a:ext>
            </a:extLst>
          </p:cNvPr>
          <p:cNvGrpSpPr/>
          <p:nvPr/>
        </p:nvGrpSpPr>
        <p:grpSpPr>
          <a:xfrm>
            <a:off x="7901223" y="6165595"/>
            <a:ext cx="3897772" cy="294085"/>
            <a:chOff x="2896634" y="4573754"/>
            <a:chExt cx="2923329" cy="220564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9434DE0-EAE4-4E5E-87F1-DC5E1C75F28D}"/>
                </a:ext>
              </a:extLst>
            </p:cNvPr>
            <p:cNvGrpSpPr/>
            <p:nvPr/>
          </p:nvGrpSpPr>
          <p:grpSpPr>
            <a:xfrm>
              <a:off x="3614788" y="4573754"/>
              <a:ext cx="2205175" cy="219485"/>
              <a:chOff x="1845683" y="2062807"/>
              <a:chExt cx="1402358" cy="35085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2CDF7824-6E55-46F6-A270-5615A7EA88F5}"/>
                  </a:ext>
                </a:extLst>
              </p:cNvPr>
              <p:cNvSpPr/>
              <p:nvPr/>
            </p:nvSpPr>
            <p:spPr bwMode="auto">
              <a:xfrm>
                <a:off x="1861209" y="2116490"/>
                <a:ext cx="458404" cy="254841"/>
              </a:xfrm>
              <a:prstGeom prst="rect">
                <a:avLst/>
              </a:prstGeom>
              <a:solidFill>
                <a:srgbClr val="FFECAF"/>
              </a:solidFill>
              <a:ln>
                <a:solidFill>
                  <a:srgbClr val="FFCC3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77" eaLnBrk="0" hangingPunct="0">
                  <a:buClr>
                    <a:srgbClr val="FFFFFF"/>
                  </a:buClr>
                  <a:defRPr/>
                </a:pPr>
                <a:endParaRPr lang="en-US" sz="651" kern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A0683104-5EB3-44B1-B4C4-8120A7E00B95}"/>
                  </a:ext>
                </a:extLst>
              </p:cNvPr>
              <p:cNvSpPr/>
              <p:nvPr/>
            </p:nvSpPr>
            <p:spPr bwMode="auto">
              <a:xfrm>
                <a:off x="2319613" y="2116490"/>
                <a:ext cx="449447" cy="254840"/>
              </a:xfrm>
              <a:prstGeom prst="rect">
                <a:avLst/>
              </a:prstGeom>
              <a:solidFill>
                <a:srgbClr val="B6E8CD"/>
              </a:solidFill>
              <a:ln>
                <a:solidFill>
                  <a:srgbClr val="00B05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77" eaLnBrk="0" hangingPunct="0">
                  <a:buClr>
                    <a:srgbClr val="FFFFFF"/>
                  </a:buClr>
                  <a:defRPr/>
                </a:pPr>
                <a:endParaRPr lang="en-US" sz="651" kern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4D09FC04-A23E-4F4F-B0BA-B744AD531FC5}"/>
                  </a:ext>
                </a:extLst>
              </p:cNvPr>
              <p:cNvSpPr/>
              <p:nvPr/>
            </p:nvSpPr>
            <p:spPr bwMode="auto">
              <a:xfrm>
                <a:off x="2769060" y="2116488"/>
                <a:ext cx="456043" cy="25484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75000"/>
                  </a:schemeClr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77" eaLnBrk="0" hangingPunct="0">
                  <a:buClr>
                    <a:srgbClr val="FFFFFF"/>
                  </a:buClr>
                  <a:defRPr/>
                </a:pPr>
                <a:endParaRPr lang="en-US" sz="651" kern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AEAF4E8D-E33F-4B6C-AD60-FAB6DAAC1A31}"/>
                  </a:ext>
                </a:extLst>
              </p:cNvPr>
              <p:cNvGrpSpPr/>
              <p:nvPr/>
            </p:nvGrpSpPr>
            <p:grpSpPr>
              <a:xfrm>
                <a:off x="1845683" y="2062807"/>
                <a:ext cx="1402358" cy="350857"/>
                <a:chOff x="396120" y="2062807"/>
                <a:chExt cx="2876021" cy="350857"/>
              </a:xfrm>
            </p:grpSpPr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DDB662D6-7A7C-4AF3-9870-0580AA14B95F}"/>
                    </a:ext>
                  </a:extLst>
                </p:cNvPr>
                <p:cNvSpPr/>
                <p:nvPr/>
              </p:nvSpPr>
              <p:spPr>
                <a:xfrm>
                  <a:off x="2228500" y="2062807"/>
                  <a:ext cx="1043641" cy="35085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651" b="1" kern="0" dirty="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10% HIGHER THAN TARGET</a:t>
                  </a:r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6BA0DB34-0B33-49BC-B9E7-328687C83F6F}"/>
                    </a:ext>
                  </a:extLst>
                </p:cNvPr>
                <p:cNvSpPr/>
                <p:nvPr/>
              </p:nvSpPr>
              <p:spPr>
                <a:xfrm>
                  <a:off x="396120" y="2062811"/>
                  <a:ext cx="1009422" cy="35085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651" b="1" kern="0" dirty="0">
                      <a:solidFill>
                        <a:srgbClr val="0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5%-10% LOWER THAN TARGET</a:t>
                  </a: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8CA43E3A-DB5C-4618-93D2-963E48B28FE5}"/>
                    </a:ext>
                  </a:extLst>
                </p:cNvPr>
                <p:cNvSpPr/>
                <p:nvPr/>
              </p:nvSpPr>
              <p:spPr>
                <a:xfrm>
                  <a:off x="1256971" y="2062807"/>
                  <a:ext cx="1150974" cy="3508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651" b="1" kern="0" dirty="0">
                      <a:solidFill>
                        <a:srgbClr val="0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ON OR CLOSE TO </a:t>
                  </a:r>
                  <a:br>
                    <a:rPr lang="en-US" sz="651" b="1" kern="0" dirty="0">
                      <a:solidFill>
                        <a:srgbClr val="0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</a:br>
                  <a:r>
                    <a:rPr lang="en-US" sz="651" b="1" kern="0" dirty="0">
                      <a:solidFill>
                        <a:srgbClr val="0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TARGET</a:t>
                  </a:r>
                </a:p>
              </p:txBody>
            </p:sp>
          </p:grpSp>
        </p:grp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C3F8025-9FA7-40EF-B30B-11667D2AD8FA}"/>
                </a:ext>
              </a:extLst>
            </p:cNvPr>
            <p:cNvSpPr/>
            <p:nvPr/>
          </p:nvSpPr>
          <p:spPr bwMode="auto">
            <a:xfrm>
              <a:off x="2921048" y="4608415"/>
              <a:ext cx="720830" cy="159420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accent1">
                  <a:lumMod val="75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 eaLnBrk="0" hangingPunct="0">
                <a:buClr>
                  <a:srgbClr val="FFFFFF"/>
                </a:buClr>
                <a:defRPr/>
              </a:pPr>
              <a:endParaRPr lang="en-US" sz="651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41178FF-EB44-4A56-A4C6-C0DC297414E2}"/>
                </a:ext>
              </a:extLst>
            </p:cNvPr>
            <p:cNvSpPr/>
            <p:nvPr/>
          </p:nvSpPr>
          <p:spPr>
            <a:xfrm>
              <a:off x="2896634" y="4574835"/>
              <a:ext cx="773969" cy="2194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>
                <a:defRPr/>
              </a:pPr>
              <a:r>
                <a:rPr lang="en-US" sz="651" kern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10% LOWER THAN TARGET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B3825A3-1BDD-4318-8BFD-52079F1A1448}"/>
              </a:ext>
            </a:extLst>
          </p:cNvPr>
          <p:cNvGrpSpPr/>
          <p:nvPr/>
        </p:nvGrpSpPr>
        <p:grpSpPr>
          <a:xfrm>
            <a:off x="5136311" y="5333056"/>
            <a:ext cx="676855" cy="682752"/>
            <a:chOff x="2191791" y="2517915"/>
            <a:chExt cx="1008613" cy="1035976"/>
          </a:xfrm>
          <a:solidFill>
            <a:srgbClr val="D8EEC0"/>
          </a:solidFill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4FCB8C2-3F27-43D0-BC13-52351D7D227B}"/>
                </a:ext>
              </a:extLst>
            </p:cNvPr>
            <p:cNvSpPr/>
            <p:nvPr/>
          </p:nvSpPr>
          <p:spPr bwMode="auto">
            <a:xfrm>
              <a:off x="2191791" y="2517915"/>
              <a:ext cx="1008613" cy="1035976"/>
            </a:xfrm>
            <a:prstGeom prst="ellipse">
              <a:avLst/>
            </a:prstGeom>
            <a:solidFill>
              <a:srgbClr val="B6E8CD"/>
            </a:solidFill>
            <a:ln w="19050"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0" indent="-180970" algn="ctr" defTabSz="914377" eaLnBrk="0" hangingPunct="0">
                <a:buClr>
                  <a:srgbClr val="FFFFFF"/>
                </a:buClr>
                <a:buFont typeface="Arial" pitchFamily="34" charset="0"/>
                <a:buChar char="–"/>
                <a:defRPr/>
              </a:pPr>
              <a:endParaRPr lang="en-US" sz="1333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767ABFF-8FEE-4A65-A430-83CD96E9F903}"/>
                </a:ext>
              </a:extLst>
            </p:cNvPr>
            <p:cNvSpPr/>
            <p:nvPr/>
          </p:nvSpPr>
          <p:spPr bwMode="auto">
            <a:xfrm>
              <a:off x="2229307" y="2841397"/>
              <a:ext cx="932127" cy="385155"/>
            </a:xfrm>
            <a:prstGeom prst="rect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 eaLnBrk="0" hangingPunct="0">
                <a:buClr>
                  <a:srgbClr val="FFFFFF"/>
                </a:buClr>
                <a:defRPr/>
              </a:pPr>
              <a:r>
                <a:rPr lang="en-US" sz="1333" b="1" kern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17.9 %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B17450C-AD75-456B-ADB7-642DDD925AFD}"/>
              </a:ext>
            </a:extLst>
          </p:cNvPr>
          <p:cNvGrpSpPr/>
          <p:nvPr/>
        </p:nvGrpSpPr>
        <p:grpSpPr>
          <a:xfrm>
            <a:off x="11094889" y="5333056"/>
            <a:ext cx="676855" cy="682752"/>
            <a:chOff x="5794857" y="1414306"/>
            <a:chExt cx="636769" cy="599807"/>
          </a:xfrm>
          <a:solidFill>
            <a:srgbClr val="FFECAF"/>
          </a:solidFill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6AE9AF5-56B8-48E7-B276-BCD1CD8DFE9F}"/>
                </a:ext>
              </a:extLst>
            </p:cNvPr>
            <p:cNvSpPr/>
            <p:nvPr/>
          </p:nvSpPr>
          <p:spPr bwMode="auto">
            <a:xfrm>
              <a:off x="5794857" y="1414306"/>
              <a:ext cx="636769" cy="599807"/>
            </a:xfrm>
            <a:prstGeom prst="ellipse">
              <a:avLst/>
            </a:prstGeom>
            <a:grpFill/>
            <a:ln w="19050"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 eaLnBrk="0" hangingPunct="0">
                <a:buClr>
                  <a:srgbClr val="FFFFFF"/>
                </a:buClr>
                <a:defRPr/>
              </a:pPr>
              <a:endParaRPr lang="en-US" sz="1333" b="1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38C5457-7A09-4020-942D-23F7FEA3E5EE}"/>
                </a:ext>
              </a:extLst>
            </p:cNvPr>
            <p:cNvSpPr/>
            <p:nvPr/>
          </p:nvSpPr>
          <p:spPr>
            <a:xfrm>
              <a:off x="5923828" y="1565700"/>
              <a:ext cx="378826" cy="26131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 defTabSz="914377" eaLnBrk="0" hangingPunct="0">
                <a:buClr>
                  <a:srgbClr val="FFFFFF"/>
                </a:buClr>
                <a:defRPr/>
              </a:pPr>
              <a:r>
                <a:rPr lang="en-US" sz="1333" b="1" kern="0" dirty="0">
                  <a:solidFill>
                    <a:srgbClr val="19201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2.3</a:t>
              </a:r>
            </a:p>
          </p:txBody>
        </p:sp>
      </p:grpSp>
      <p:sp>
        <p:nvSpPr>
          <p:cNvPr id="109" name="Oval 108">
            <a:extLst>
              <a:ext uri="{FF2B5EF4-FFF2-40B4-BE49-F238E27FC236}">
                <a16:creationId xmlns:a16="http://schemas.microsoft.com/office/drawing/2014/main" id="{5A5B1AD1-8390-4CA1-8DDA-7A2932EE1646}"/>
              </a:ext>
            </a:extLst>
          </p:cNvPr>
          <p:cNvSpPr/>
          <p:nvPr/>
        </p:nvSpPr>
        <p:spPr bwMode="auto">
          <a:xfrm>
            <a:off x="11216444" y="3582273"/>
            <a:ext cx="239453" cy="243840"/>
          </a:xfrm>
          <a:prstGeom prst="ellipse">
            <a:avLst/>
          </a:prstGeom>
          <a:solidFill>
            <a:srgbClr val="C5E0B4"/>
          </a:solidFill>
          <a:ln>
            <a:solidFill>
              <a:srgbClr val="00B05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00" tIns="96000" rIns="96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bg1"/>
              </a:buClr>
            </a:pPr>
            <a:endParaRPr lang="en-US" sz="1600" b="1" kern="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D55E830-A960-4D46-A233-FDDBA08A9DAB}"/>
              </a:ext>
            </a:extLst>
          </p:cNvPr>
          <p:cNvSpPr/>
          <p:nvPr/>
        </p:nvSpPr>
        <p:spPr bwMode="auto">
          <a:xfrm>
            <a:off x="11751198" y="3582273"/>
            <a:ext cx="239453" cy="243840"/>
          </a:xfrm>
          <a:prstGeom prst="ellipse">
            <a:avLst/>
          </a:prstGeom>
          <a:solidFill>
            <a:srgbClr val="C5E0B4"/>
          </a:solidFill>
          <a:ln>
            <a:solidFill>
              <a:srgbClr val="00B05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00" tIns="96000" rIns="96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bg1"/>
              </a:buClr>
            </a:pPr>
            <a:endParaRPr lang="en-US" sz="1600" b="1" kern="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419B8630-FAC5-4F78-ACEC-D0DE1318C6AB}"/>
              </a:ext>
            </a:extLst>
          </p:cNvPr>
          <p:cNvSpPr/>
          <p:nvPr/>
        </p:nvSpPr>
        <p:spPr bwMode="auto">
          <a:xfrm>
            <a:off x="11205590" y="2174681"/>
            <a:ext cx="239453" cy="243840"/>
          </a:xfrm>
          <a:prstGeom prst="ellipse">
            <a:avLst/>
          </a:prstGeom>
          <a:solidFill>
            <a:srgbClr val="C5E0B4"/>
          </a:solidFill>
          <a:ln>
            <a:solidFill>
              <a:srgbClr val="00B05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00" tIns="96000" rIns="96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bg1"/>
              </a:buClr>
            </a:pPr>
            <a:endParaRPr lang="en-US" sz="1600" b="1" kern="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B650486A-E293-47A5-A0DA-8C4B87365766}"/>
              </a:ext>
            </a:extLst>
          </p:cNvPr>
          <p:cNvSpPr/>
          <p:nvPr/>
        </p:nvSpPr>
        <p:spPr bwMode="auto">
          <a:xfrm>
            <a:off x="11740343" y="2174681"/>
            <a:ext cx="239453" cy="243840"/>
          </a:xfrm>
          <a:prstGeom prst="ellipse">
            <a:avLst/>
          </a:prstGeom>
          <a:solidFill>
            <a:srgbClr val="C5E0B4"/>
          </a:solidFill>
          <a:ln>
            <a:solidFill>
              <a:srgbClr val="00B05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00" tIns="96000" rIns="96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bg1"/>
              </a:buClr>
            </a:pPr>
            <a:endParaRPr lang="en-US" sz="1600" b="1" kern="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19B8630-FAC5-4F78-ACEC-D0DE1318C6AB}"/>
              </a:ext>
            </a:extLst>
          </p:cNvPr>
          <p:cNvSpPr/>
          <p:nvPr/>
        </p:nvSpPr>
        <p:spPr bwMode="auto">
          <a:xfrm>
            <a:off x="11214894" y="2891309"/>
            <a:ext cx="239453" cy="243840"/>
          </a:xfrm>
          <a:prstGeom prst="ellipse">
            <a:avLst/>
          </a:prstGeom>
          <a:solidFill>
            <a:srgbClr val="C5E0B4"/>
          </a:solidFill>
          <a:ln>
            <a:solidFill>
              <a:srgbClr val="00B05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00" tIns="96000" rIns="96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bg1"/>
              </a:buClr>
            </a:pPr>
            <a:endParaRPr lang="en-US" sz="1600" b="1" kern="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650486A-E293-47A5-A0DA-8C4B87365766}"/>
              </a:ext>
            </a:extLst>
          </p:cNvPr>
          <p:cNvSpPr/>
          <p:nvPr/>
        </p:nvSpPr>
        <p:spPr bwMode="auto">
          <a:xfrm>
            <a:off x="11749647" y="2891309"/>
            <a:ext cx="239453" cy="243840"/>
          </a:xfrm>
          <a:prstGeom prst="ellipse">
            <a:avLst/>
          </a:prstGeom>
          <a:solidFill>
            <a:srgbClr val="C5E0B4"/>
          </a:solidFill>
          <a:ln>
            <a:solidFill>
              <a:srgbClr val="00B05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00" tIns="96000" rIns="96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bg1"/>
              </a:buClr>
            </a:pPr>
            <a:endParaRPr lang="en-US" sz="1600" b="1" kern="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B47AE3D9-BA58-4AF0-BFDB-3B4EE6FDEF17}"/>
              </a:ext>
            </a:extLst>
          </p:cNvPr>
          <p:cNvSpPr/>
          <p:nvPr/>
        </p:nvSpPr>
        <p:spPr bwMode="auto">
          <a:xfrm>
            <a:off x="922801" y="5274123"/>
            <a:ext cx="682752" cy="682752"/>
          </a:xfrm>
          <a:prstGeom prst="ellipse">
            <a:avLst/>
          </a:prstGeom>
          <a:solidFill>
            <a:srgbClr val="FFECAF"/>
          </a:solidFill>
          <a:ln w="19050">
            <a:solidFill>
              <a:srgbClr val="FFECAF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defTabSz="914377" eaLnBrk="0" hangingPunct="0">
              <a:buClr>
                <a:srgbClr val="FFFFFF"/>
              </a:buClr>
              <a:buFont typeface="Arial" pitchFamily="34" charset="0"/>
              <a:buChar char="–"/>
              <a:defRPr/>
            </a:pPr>
            <a:endParaRPr lang="en-US" sz="1333" b="1" kern="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F0A2052-BEE0-4391-A731-CACF2C5FE433}"/>
              </a:ext>
            </a:extLst>
          </p:cNvPr>
          <p:cNvSpPr/>
          <p:nvPr/>
        </p:nvSpPr>
        <p:spPr bwMode="auto">
          <a:xfrm>
            <a:off x="941782" y="5512946"/>
            <a:ext cx="606244" cy="178247"/>
          </a:xfrm>
          <a:prstGeom prst="rect">
            <a:avLst/>
          </a:prstGeom>
          <a:solidFill>
            <a:srgbClr val="FFECAF"/>
          </a:solidFill>
          <a:ln>
            <a:solidFill>
              <a:srgbClr val="FFECAF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eaLnBrk="0" hangingPunct="0">
              <a:buClr>
                <a:srgbClr val="FFFFFF"/>
              </a:buClr>
              <a:defRPr/>
            </a:pPr>
            <a:r>
              <a:rPr lang="en-US" sz="1333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4%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9E1CA23-81BF-4474-9835-50CFCB280D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121656"/>
              </p:ext>
            </p:extLst>
          </p:nvPr>
        </p:nvGraphicFramePr>
        <p:xfrm>
          <a:off x="4076392" y="1856875"/>
          <a:ext cx="6754431" cy="2679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4" imgW="7442249" imgH="2952881" progId="Excel.Sheet.12">
                  <p:embed/>
                </p:oleObj>
              </mc:Choice>
              <mc:Fallback>
                <p:oleObj name="Worksheet" r:id="rId4" imgW="7442249" imgH="2952881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09E1CA23-81BF-4474-9835-50CFCB280D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76392" y="1856875"/>
                        <a:ext cx="6754431" cy="2679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446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34540-7748-47E7-8205-509FA81A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Spends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0B014-4FF0-447D-AC5D-3AE50E2BD2F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333333"/>
                </a:solidFill>
                <a:latin typeface="Montserrat"/>
              </a:rPr>
              <a:t>15 Startups enter top 50 advertiser list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7FB50-64E5-445E-A6ED-ADD522F4CA94}"/>
              </a:ext>
            </a:extLst>
          </p:cNvPr>
          <p:cNvSpPr txBox="1"/>
          <p:nvPr/>
        </p:nvSpPr>
        <p:spPr>
          <a:xfrm>
            <a:off x="580390" y="5702519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200" dirty="0"/>
              <a:t>Source : Zenith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DB10FEE-8C4A-4E8C-A616-A9B3812D6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2735179"/>
              </p:ext>
            </p:extLst>
          </p:nvPr>
        </p:nvGraphicFramePr>
        <p:xfrm>
          <a:off x="6291623" y="4979987"/>
          <a:ext cx="4955497" cy="1199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503AF409-B35B-496A-8CBA-F75C7275119B}"/>
              </a:ext>
            </a:extLst>
          </p:cNvPr>
          <p:cNvSpPr/>
          <p:nvPr/>
        </p:nvSpPr>
        <p:spPr>
          <a:xfrm>
            <a:off x="529590" y="4245511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i="0" dirty="0">
                <a:solidFill>
                  <a:srgbClr val="333333"/>
                </a:solidFill>
                <a:effectLst/>
                <a:latin typeface="Montserrat"/>
              </a:rPr>
              <a:t>Growth </a:t>
            </a:r>
            <a:r>
              <a:rPr lang="en-US" sz="1400" b="1" dirty="0">
                <a:solidFill>
                  <a:srgbClr val="333333"/>
                </a:solidFill>
                <a:latin typeface="Montserrat"/>
              </a:rPr>
              <a:t>from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Montserrat"/>
              </a:rPr>
              <a:t>retail advertisement: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Montserrat"/>
              </a:rPr>
              <a:t>New player in F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Montserrat"/>
              </a:rPr>
              <a:t>ood and beverages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Montserrat"/>
              </a:rPr>
              <a:t>E-commerce contribution to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Montserrat"/>
              </a:rPr>
              <a:t>Adex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Montserrat"/>
              </a:rPr>
              <a:t> grew to 13% in 2021 from 8.5% in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Montserrat"/>
              </a:rPr>
              <a:t>Domestic companies testing out the waters.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Montserrat"/>
              </a:rPr>
              <a:t>Rural region is also a potentially profitable target.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D8D9F3-565C-404A-BAD4-BC83FF96DEF2}"/>
              </a:ext>
            </a:extLst>
          </p:cNvPr>
          <p:cNvSpPr/>
          <p:nvPr/>
        </p:nvSpPr>
        <p:spPr bwMode="auto">
          <a:xfrm>
            <a:off x="7752522" y="185530"/>
            <a:ext cx="3485321" cy="369332"/>
          </a:xfrm>
          <a:prstGeom prst="rect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Update numbers</a:t>
            </a:r>
          </a:p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5FC0F04-B78D-44F8-A743-ACC102F990E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247805" y="6314007"/>
            <a:ext cx="3073956" cy="21544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544F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 : BCG Report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9CFC58E3-A126-44AD-894E-1DA3E0BE18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3595997"/>
              </p:ext>
            </p:extLst>
          </p:nvPr>
        </p:nvGraphicFramePr>
        <p:xfrm>
          <a:off x="5801360" y="1893097"/>
          <a:ext cx="5810250" cy="2882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69A722F5-8E0C-40BB-97AA-E0C898841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781093"/>
              </p:ext>
            </p:extLst>
          </p:nvPr>
        </p:nvGraphicFramePr>
        <p:xfrm>
          <a:off x="956310" y="1589048"/>
          <a:ext cx="4000500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9" imgW="4000475" imgH="2584362" progId="Excel.Sheet.12">
                  <p:embed/>
                </p:oleObj>
              </mc:Choice>
              <mc:Fallback>
                <p:oleObj name="Worksheet" r:id="rId9" imgW="4000475" imgH="2584362" progId="Excel.Sheet.12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69A722F5-8E0C-40BB-97AA-E0C898841B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56310" y="1589048"/>
                        <a:ext cx="4000500" cy="258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56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FA34-A383-4535-B787-B05240DB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22" y="328548"/>
            <a:ext cx="10102852" cy="738664"/>
          </a:xfrm>
        </p:spPr>
        <p:txBody>
          <a:bodyPr/>
          <a:lstStyle/>
          <a:p>
            <a:r>
              <a:rPr lang="en-US" sz="2400" dirty="0"/>
              <a:t>Digital media vehicles like Gaming, OTT, Search &amp; Social are on growth trajectory and is expected to grow further in India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9D41A-7612-4127-9AF6-370496DAB94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7722" y="1124095"/>
            <a:ext cx="10104000" cy="369332"/>
          </a:xfrm>
        </p:spPr>
        <p:txBody>
          <a:bodyPr/>
          <a:lstStyle/>
          <a:p>
            <a:r>
              <a:rPr lang="en-US" sz="1600" dirty="0"/>
              <a:t>Major investments in content </a:t>
            </a:r>
            <a:r>
              <a:rPr lang="en-US" sz="1600" dirty="0" err="1"/>
              <a:t>esp</a:t>
            </a:r>
            <a:r>
              <a:rPr lang="en-US" sz="1600" dirty="0"/>
              <a:t> Gaming and Short form videos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1B8FC-9024-44C6-80EE-C7CF7D8B264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247805" y="6314007"/>
            <a:ext cx="3073956" cy="21544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544F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 : BCG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EAFCA-C9C5-4D3E-B382-04576ADFEE1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9F533D-B52E-4A2F-BF72-0ADD2D94BD75}" type="slidenum">
              <a:rPr kumimoji="0" lang="en-GB" sz="1067" b="0" i="0" u="none" strike="noStrike" kern="1200" cap="none" spc="0" normalizeH="0" baseline="0" noProof="0" smtClean="0">
                <a:ln>
                  <a:noFill/>
                </a:ln>
                <a:solidFill>
                  <a:srgbClr val="544F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067" b="0" i="0" u="none" strike="noStrike" kern="1200" cap="none" spc="0" normalizeH="0" baseline="0" noProof="0">
              <a:ln>
                <a:noFill/>
              </a:ln>
              <a:solidFill>
                <a:srgbClr val="544F4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597332-645A-4125-A5CF-849A6719B545}"/>
              </a:ext>
            </a:extLst>
          </p:cNvPr>
          <p:cNvGraphicFramePr>
            <a:graphicFrameLocks noGrp="1"/>
          </p:cNvGraphicFramePr>
          <p:nvPr/>
        </p:nvGraphicFramePr>
        <p:xfrm>
          <a:off x="137415" y="1890376"/>
          <a:ext cx="2986530" cy="265729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77654">
                  <a:extLst>
                    <a:ext uri="{9D8B030D-6E8A-4147-A177-3AD203B41FA5}">
                      <a16:colId xmlns:a16="http://schemas.microsoft.com/office/drawing/2014/main" val="897136331"/>
                    </a:ext>
                  </a:extLst>
                </a:gridCol>
                <a:gridCol w="452219">
                  <a:extLst>
                    <a:ext uri="{9D8B030D-6E8A-4147-A177-3AD203B41FA5}">
                      <a16:colId xmlns:a16="http://schemas.microsoft.com/office/drawing/2014/main" val="72827626"/>
                    </a:ext>
                  </a:extLst>
                </a:gridCol>
                <a:gridCol w="452219">
                  <a:extLst>
                    <a:ext uri="{9D8B030D-6E8A-4147-A177-3AD203B41FA5}">
                      <a16:colId xmlns:a16="http://schemas.microsoft.com/office/drawing/2014/main" val="3615017374"/>
                    </a:ext>
                  </a:extLst>
                </a:gridCol>
                <a:gridCol w="452219">
                  <a:extLst>
                    <a:ext uri="{9D8B030D-6E8A-4147-A177-3AD203B41FA5}">
                      <a16:colId xmlns:a16="http://schemas.microsoft.com/office/drawing/2014/main" val="3776578468"/>
                    </a:ext>
                  </a:extLst>
                </a:gridCol>
                <a:gridCol w="452219">
                  <a:extLst>
                    <a:ext uri="{9D8B030D-6E8A-4147-A177-3AD203B41FA5}">
                      <a16:colId xmlns:a16="http://schemas.microsoft.com/office/drawing/2014/main" val="1780919117"/>
                    </a:ext>
                  </a:extLst>
                </a:gridCol>
              </a:tblGrid>
              <a:tr h="240387"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2015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2019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2020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2021E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369311"/>
                  </a:ext>
                </a:extLst>
              </a:tr>
              <a:tr h="2403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TV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46%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76821928"/>
                  </a:ext>
                </a:extLst>
              </a:tr>
              <a:tr h="2403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Print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89635454"/>
                  </a:ext>
                </a:extLst>
              </a:tr>
              <a:tr h="2403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Gaming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569867"/>
                  </a:ext>
                </a:extLst>
              </a:tr>
              <a:tr h="2403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OTT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6%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9%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856374"/>
                  </a:ext>
                </a:extLst>
              </a:tr>
              <a:tr h="2403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Search &amp; Social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9%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583825"/>
                  </a:ext>
                </a:extLst>
              </a:tr>
              <a:tr h="2403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Audio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76859746"/>
                  </a:ext>
                </a:extLst>
              </a:tr>
              <a:tr h="2403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Cinema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9510031"/>
                  </a:ext>
                </a:extLst>
              </a:tr>
              <a:tr h="2534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Animation, Post prod.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96283883"/>
                  </a:ext>
                </a:extLst>
              </a:tr>
              <a:tr h="2403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OOH &amp; Others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42177743"/>
                  </a:ext>
                </a:extLst>
              </a:tr>
              <a:tr h="2403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Market Size ($Bn.)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437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66BDA1-0D42-4AAE-896E-52201B2D1C00}"/>
              </a:ext>
            </a:extLst>
          </p:cNvPr>
          <p:cNvSpPr txBox="1"/>
          <p:nvPr/>
        </p:nvSpPr>
        <p:spPr>
          <a:xfrm>
            <a:off x="45974" y="1613377"/>
            <a:ext cx="1874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4F40"/>
              </a:buClr>
              <a:buSzTx/>
              <a:buFontTx/>
              <a:buNone/>
              <a:tabLst/>
              <a:defRPr/>
            </a:pPr>
            <a:r>
              <a:rPr kumimoji="0" lang="en-US" sz="1050" b="0" i="0" u="sng" strike="noStrike" kern="1200" cap="none" spc="0" normalizeH="0" baseline="0" noProof="0" dirty="0">
                <a:ln>
                  <a:noFill/>
                </a:ln>
                <a:solidFill>
                  <a:srgbClr val="544F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Industry Market 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6A3CD-46CB-49BC-BDC4-0EF83FEAF0DA}"/>
              </a:ext>
            </a:extLst>
          </p:cNvPr>
          <p:cNvSpPr txBox="1"/>
          <p:nvPr/>
        </p:nvSpPr>
        <p:spPr>
          <a:xfrm>
            <a:off x="112217" y="4853324"/>
            <a:ext cx="3209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4F40"/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44F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M&amp;E Industry back on growth trajectory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FFC5F50-491E-4BD7-9D62-DDD74B9A2EC8}"/>
              </a:ext>
            </a:extLst>
          </p:cNvPr>
          <p:cNvGrpSpPr/>
          <p:nvPr/>
        </p:nvGrpSpPr>
        <p:grpSpPr>
          <a:xfrm>
            <a:off x="3123945" y="1584726"/>
            <a:ext cx="8688020" cy="4467383"/>
            <a:chOff x="3058225" y="1687742"/>
            <a:chExt cx="9031735" cy="401178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43E388-49FB-4F1D-B2A6-A632F7F5CA4B}"/>
                </a:ext>
              </a:extLst>
            </p:cNvPr>
            <p:cNvSpPr txBox="1"/>
            <p:nvPr/>
          </p:nvSpPr>
          <p:spPr>
            <a:xfrm>
              <a:off x="3058225" y="1687742"/>
              <a:ext cx="1874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4F40"/>
                </a:buClr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1200" cap="none" spc="0" normalizeH="0" baseline="0" noProof="0" dirty="0">
                  <a:ln>
                    <a:noFill/>
                  </a:ln>
                  <a:solidFill>
                    <a:srgbClr val="F366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GAMING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3E1DF3-D921-4D90-9A02-F07F04B5342A}"/>
                </a:ext>
              </a:extLst>
            </p:cNvPr>
            <p:cNvSpPr txBox="1"/>
            <p:nvPr/>
          </p:nvSpPr>
          <p:spPr>
            <a:xfrm>
              <a:off x="3175872" y="2154807"/>
              <a:ext cx="187452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Char char="o"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WinZO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(Social gaming app) to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support India’s gaming eco system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Char char="o"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44F4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Char char="o"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The Government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to build a ‘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National Centre Of Excellence’ for AVGC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(Animation, Visual effects, Gaming and Comic)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7CEB62-0B2B-4BB7-BE8A-EA77B7E9B0D1}"/>
                </a:ext>
              </a:extLst>
            </p:cNvPr>
            <p:cNvSpPr txBox="1"/>
            <p:nvPr/>
          </p:nvSpPr>
          <p:spPr>
            <a:xfrm>
              <a:off x="5118308" y="1697353"/>
              <a:ext cx="2312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4F40"/>
                </a:buClr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1200" cap="none" spc="0" normalizeH="0" baseline="0" noProof="0" dirty="0">
                  <a:ln>
                    <a:noFill/>
                  </a:ln>
                  <a:solidFill>
                    <a:srgbClr val="F366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BROADCASTERS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59CA72-F157-450A-8838-E73D2A1F3091}"/>
                </a:ext>
              </a:extLst>
            </p:cNvPr>
            <p:cNvSpPr txBox="1"/>
            <p:nvPr/>
          </p:nvSpPr>
          <p:spPr>
            <a:xfrm>
              <a:off x="5035297" y="2117571"/>
              <a:ext cx="2691383" cy="32899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 typeface="Courier New" panose="02070309020205020404" pitchFamily="49" charset="0"/>
                <a:buChar char="o"/>
                <a:tabLst>
                  <a:tab pos="457200" algn="l"/>
                </a:tabLst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Star &amp; Disney signed 1200 Cr. Deal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for the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ICC T20,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which is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3x time more than the last tournament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 typeface="Courier New" panose="02070309020205020404" pitchFamily="49" charset="0"/>
                <a:buChar char="o"/>
                <a:tabLst>
                  <a:tab pos="457200" algn="l"/>
                </a:tabLst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Times Network Launched – Time Now </a:t>
              </a:r>
              <a:r>
                <a:rPr kumimoji="0" lang="en-US" sz="1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Navbharat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News and ET Now Swadesh Business news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 typeface="Courier New" panose="02070309020205020404" pitchFamily="49" charset="0"/>
                <a:buChar char="o"/>
                <a:tabLst>
                  <a:tab pos="457200" algn="l"/>
                </a:tabLst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Zee Entertainment Enterprises merged with Sony Picture Networks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India with investment of 1.57 UD $ billion in the merged entity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 typeface="Courier New" panose="02070309020205020404" pitchFamily="49" charset="0"/>
                <a:buChar char="o"/>
                <a:tabLst>
                  <a:tab pos="457200" algn="l"/>
                </a:tabLst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 September 2021,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Netflix India signed a multi-year agreement with Excel Entertainment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to strengthen its original series share in India.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 typeface="Courier New" panose="02070309020205020404" pitchFamily="49" charset="0"/>
                <a:buChar char="o"/>
                <a:tabLst>
                  <a:tab pos="457200" algn="l"/>
                </a:tabLst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Reliance Entertainment signed a 10-film agreement with T-Series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at a transaction value of Rs. 1,000 Cr.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BF0E1D4-9C24-4370-AD1A-BF903242898E}"/>
                </a:ext>
              </a:extLst>
            </p:cNvPr>
            <p:cNvSpPr txBox="1"/>
            <p:nvPr/>
          </p:nvSpPr>
          <p:spPr>
            <a:xfrm>
              <a:off x="9867924" y="1697353"/>
              <a:ext cx="218520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1200" cap="none" spc="0" normalizeH="0" baseline="0" noProof="0" dirty="0">
                  <a:ln>
                    <a:noFill/>
                  </a:ln>
                  <a:solidFill>
                    <a:srgbClr val="F366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Funding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15A6CE-F6FE-4589-9E75-547ACC6EEA81}"/>
                </a:ext>
              </a:extLst>
            </p:cNvPr>
            <p:cNvSpPr txBox="1"/>
            <p:nvPr/>
          </p:nvSpPr>
          <p:spPr>
            <a:xfrm>
              <a:off x="10230534" y="2099997"/>
              <a:ext cx="1859426" cy="2092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Char char="o"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The Viral Fever (TVF),VOD &amp; OTT player, raised US$ 2 million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in debt from Mumbai-based venture debt firm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BlackSoil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44F4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Char char="o"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44F4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Char char="o"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Toch.ai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, a SaaS platform for the video content industry,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raised US$ 11.75 million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 Series A funding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to use AI to create short content from videos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BD3B84-EEC0-47C4-8621-15CFC6B7836D}"/>
                </a:ext>
              </a:extLst>
            </p:cNvPr>
            <p:cNvSpPr txBox="1"/>
            <p:nvPr/>
          </p:nvSpPr>
          <p:spPr>
            <a:xfrm>
              <a:off x="7853555" y="1697352"/>
              <a:ext cx="218520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1200" cap="none" spc="0" normalizeH="0" baseline="0" noProof="0" dirty="0">
                  <a:ln>
                    <a:noFill/>
                  </a:ln>
                  <a:solidFill>
                    <a:srgbClr val="F366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Digital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CA7188-E540-4C66-BDC3-1A7FBB7C5482}"/>
                </a:ext>
              </a:extLst>
            </p:cNvPr>
            <p:cNvSpPr txBox="1"/>
            <p:nvPr/>
          </p:nvSpPr>
          <p:spPr>
            <a:xfrm>
              <a:off x="7726680" y="2056339"/>
              <a:ext cx="2503855" cy="3323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Char char="o"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Rise in expansion activities by OEMs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for smart TV portfolio,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resulting in 65% increase in Smart TV shipment 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Char char="o"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44F4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Char char="o"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Leading Indian Telecom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– Bharti Airtel Launched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its Video platform as a service (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CPaaS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) ‘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Airtel IQ Video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’ by leveraging Airtel’s video cloud platform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Char char="o"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44F4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Char char="o"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Prasar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Bharati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decided to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monetise the content through sale to television and OTT platforms.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Char char="o"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44F4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Char char="o"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The Indian Broadcasting Foundation (IBF) to ne renamed as Indian Broadcasting and Digital Foundation (IBDF),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44F4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to include all digital and OTT platform under a single roof.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3A0E0BE-28DB-48DC-A585-0EEE19DF2949}"/>
                </a:ext>
              </a:extLst>
            </p:cNvPr>
            <p:cNvCxnSpPr>
              <a:cxnSpLocks/>
            </p:cNvCxnSpPr>
            <p:nvPr/>
          </p:nvCxnSpPr>
          <p:spPr>
            <a:xfrm>
              <a:off x="5046584" y="2154807"/>
              <a:ext cx="0" cy="3522998"/>
            </a:xfrm>
            <a:prstGeom prst="line">
              <a:avLst/>
            </a:prstGeom>
            <a:ln w="9525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AE173C9-39BB-4A50-B99D-A7E2110A21DA}"/>
                </a:ext>
              </a:extLst>
            </p:cNvPr>
            <p:cNvCxnSpPr>
              <a:cxnSpLocks/>
            </p:cNvCxnSpPr>
            <p:nvPr/>
          </p:nvCxnSpPr>
          <p:spPr>
            <a:xfrm>
              <a:off x="7726680" y="2176532"/>
              <a:ext cx="0" cy="3522998"/>
            </a:xfrm>
            <a:prstGeom prst="line">
              <a:avLst/>
            </a:prstGeom>
            <a:ln w="9525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73324A0-271D-44D8-AEB3-7FCDF0E90984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535" y="2154807"/>
              <a:ext cx="0" cy="3522998"/>
            </a:xfrm>
            <a:prstGeom prst="line">
              <a:avLst/>
            </a:prstGeom>
            <a:ln w="9525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523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663F-0106-432E-A2C9-A2952957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&amp; competition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F46A1-2E56-44EC-AF00-F99D0160320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8869" y="934898"/>
            <a:ext cx="10104000" cy="369332"/>
          </a:xfrm>
        </p:spPr>
        <p:txBody>
          <a:bodyPr/>
          <a:lstStyle/>
          <a:p>
            <a:r>
              <a:rPr lang="en-US" b="1" dirty="0"/>
              <a:t>Almost all key brands saw operating at lower GRPs level in Jan’22 vs Jan’21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E2EF1-DA35-49F2-B982-CDF2A3C9B57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76EBF-4C4F-4711-A669-C8127FEEE09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43CCE-0045-4F52-8703-2BE60FC53D56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4FBE43-D296-4FD0-B351-DFAB7BBB7152}"/>
              </a:ext>
            </a:extLst>
          </p:cNvPr>
          <p:cNvSpPr/>
          <p:nvPr/>
        </p:nvSpPr>
        <p:spPr bwMode="auto">
          <a:xfrm>
            <a:off x="6654892" y="103866"/>
            <a:ext cx="3949147" cy="451405"/>
          </a:xfrm>
          <a:prstGeom prst="rect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Create a slide form inferences file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48F5EA7-2ADE-4138-B3A9-5599AE8E21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650765"/>
              </p:ext>
            </p:extLst>
          </p:nvPr>
        </p:nvGraphicFramePr>
        <p:xfrm>
          <a:off x="1948712" y="1698967"/>
          <a:ext cx="3106158" cy="2029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Worksheet" r:id="rId3" imgW="2546510" imgH="1663656" progId="Excel.Sheet.12">
                  <p:embed/>
                </p:oleObj>
              </mc:Choice>
              <mc:Fallback>
                <p:oleObj name="Worksheet" r:id="rId3" imgW="2546510" imgH="1663656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048F5EA7-2ADE-4138-B3A9-5599AE8E21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8712" y="1698967"/>
                        <a:ext cx="3106158" cy="2029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646384F1-7BA1-46D7-B83C-17A8A5D388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423233"/>
              </p:ext>
            </p:extLst>
          </p:nvPr>
        </p:nvGraphicFramePr>
        <p:xfrm>
          <a:off x="478868" y="3817031"/>
          <a:ext cx="3106157" cy="2029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Worksheet" r:id="rId5" imgW="2546510" imgH="1663656" progId="Excel.Sheet.12">
                  <p:embed/>
                </p:oleObj>
              </mc:Choice>
              <mc:Fallback>
                <p:oleObj name="Worksheet" r:id="rId5" imgW="2546510" imgH="1663656" progId="Excel.Shee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646384F1-7BA1-46D7-B83C-17A8A5D388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868" y="3817031"/>
                        <a:ext cx="3106157" cy="2029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C8F9D99-E48E-471F-A191-2ED080754F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726602"/>
              </p:ext>
            </p:extLst>
          </p:nvPr>
        </p:nvGraphicFramePr>
        <p:xfrm>
          <a:off x="3672204" y="3817031"/>
          <a:ext cx="2765333" cy="2029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Worksheet" r:id="rId7" imgW="2266765" imgH="1663656" progId="Excel.Sheet.12">
                  <p:embed/>
                </p:oleObj>
              </mc:Choice>
              <mc:Fallback>
                <p:oleObj name="Worksheet" r:id="rId7" imgW="2266765" imgH="1663656" progId="Excel.Sheet.12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EC8F9D99-E48E-471F-A191-2ED080754F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72204" y="3817031"/>
                        <a:ext cx="2765333" cy="2029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ED27B3-9A7D-4900-9E7C-AB41CD80773D}"/>
              </a:ext>
            </a:extLst>
          </p:cNvPr>
          <p:cNvCxnSpPr/>
          <p:nvPr/>
        </p:nvCxnSpPr>
        <p:spPr>
          <a:xfrm>
            <a:off x="6817360" y="1698967"/>
            <a:ext cx="0" cy="414752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3C76A7-EB44-4D2B-B9E0-793711C195FD}"/>
              </a:ext>
            </a:extLst>
          </p:cNvPr>
          <p:cNvSpPr txBox="1"/>
          <p:nvPr/>
        </p:nvSpPr>
        <p:spPr>
          <a:xfrm>
            <a:off x="6969760" y="1940560"/>
            <a:ext cx="47410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HUL has almost halved their GRPs in Personal Care Hygiene category in Jan’22 vs STLY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Top advertised brand by HUL in Jan'22 Horlicks (7%), Clinic Plus Shampoo (6%), Surf Excel easy wash (6%)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Colgate has launched Gum Expert Plus in Jan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Focus on Vicks products increased in Jan due to season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473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7BB59CE-97A9-487C-A902-6D912AAC4A16}"/>
              </a:ext>
            </a:extLst>
          </p:cNvPr>
          <p:cNvSpPr txBox="1"/>
          <p:nvPr/>
        </p:nvSpPr>
        <p:spPr>
          <a:xfrm>
            <a:off x="60961" y="6091667"/>
            <a:ext cx="11814732" cy="74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544F40"/>
              </a:buClr>
            </a:pPr>
            <a:r>
              <a:rPr lang="en-US" sz="1067" dirty="0">
                <a:solidFill>
                  <a:srgbClr val="544F40"/>
                </a:solidFill>
                <a:latin typeface="Arial"/>
              </a:rPr>
              <a:t>*Crocin TV activity discontinued from Sep 2021</a:t>
            </a:r>
            <a:br>
              <a:rPr lang="en-US" sz="1067" dirty="0">
                <a:solidFill>
                  <a:srgbClr val="544F40"/>
                </a:solidFill>
                <a:latin typeface="Arial"/>
              </a:rPr>
            </a:br>
            <a:r>
              <a:rPr lang="en-US" sz="1067" dirty="0">
                <a:solidFill>
                  <a:srgbClr val="544F40"/>
                </a:solidFill>
                <a:latin typeface="Arial"/>
              </a:rPr>
              <a:t>*TG change.in </a:t>
            </a:r>
            <a:r>
              <a:rPr lang="en-US" sz="1067" dirty="0" err="1">
                <a:solidFill>
                  <a:srgbClr val="544F40"/>
                </a:solidFill>
                <a:latin typeface="Arial"/>
              </a:rPr>
              <a:t>Otrivin</a:t>
            </a:r>
            <a:r>
              <a:rPr lang="en-US" sz="1067" dirty="0">
                <a:solidFill>
                  <a:srgbClr val="544F40"/>
                </a:solidFill>
                <a:latin typeface="Arial"/>
              </a:rPr>
              <a:t> -  In 2020 OFR was advertised hence on ABC – In 2021 (mostly OBC was advertised which was planned on NCCS A whose resultant on ABC is generally less)</a:t>
            </a:r>
          </a:p>
          <a:p>
            <a:pPr defTabSz="1219170">
              <a:buClr>
                <a:srgbClr val="544F40"/>
              </a:buClr>
            </a:pPr>
            <a:r>
              <a:rPr lang="en-US" sz="1067" dirty="0">
                <a:solidFill>
                  <a:srgbClr val="544F40"/>
                </a:solidFill>
                <a:latin typeface="Arial"/>
              </a:rPr>
              <a:t>**Bonus GRPs not meeting quality parameter has been rejected for CPRP KPI calculation</a:t>
            </a:r>
          </a:p>
          <a:p>
            <a:pPr defTabSz="1219170">
              <a:buClr>
                <a:srgbClr val="544F40"/>
              </a:buClr>
            </a:pPr>
            <a:r>
              <a:rPr lang="en-US" sz="1067" dirty="0">
                <a:solidFill>
                  <a:srgbClr val="544F40"/>
                </a:solidFill>
                <a:latin typeface="Arial"/>
              </a:rPr>
              <a:t>*OFR in 2021 is taken for last 4 months. it was off air from Feb to Aug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388-3EEC-47E8-9926-4D5096A24B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869" y="1066978"/>
            <a:ext cx="10104000" cy="369332"/>
          </a:xfrm>
        </p:spPr>
        <p:txBody>
          <a:bodyPr lIns="0" anchor="t" anchorCtr="0">
            <a:noAutofit/>
          </a:bodyPr>
          <a:lstStyle/>
          <a:p>
            <a:r>
              <a:rPr lang="en-US" dirty="0"/>
              <a:t>GSK brands have gained SOV at All India in 2021 over LY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A9D1ED-AB35-442A-8610-5F3503B6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70" y="577892"/>
            <a:ext cx="10102852" cy="451405"/>
          </a:xfrm>
        </p:spPr>
        <p:txBody>
          <a:bodyPr/>
          <a:lstStyle/>
          <a:p>
            <a:r>
              <a:rPr lang="en-US" dirty="0"/>
              <a:t>Competition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12554-5DCC-433E-9685-7CDC72B4C1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defTabSz="1219170"/>
            <a:fld id="{9F9F533D-B52E-4A2F-BF72-0ADD2D94BD75}" type="slidenum">
              <a:rPr lang="en-GB">
                <a:solidFill>
                  <a:srgbClr val="544F40"/>
                </a:solidFill>
                <a:latin typeface="Arial"/>
              </a:rPr>
              <a:pPr defTabSz="1219170"/>
              <a:t>6</a:t>
            </a:fld>
            <a:endParaRPr lang="en-GB">
              <a:solidFill>
                <a:srgbClr val="544F40"/>
              </a:solidFill>
              <a:latin typeface="Arial"/>
            </a:endParaRPr>
          </a:p>
        </p:txBody>
      </p:sp>
      <p:graphicFrame>
        <p:nvGraphicFramePr>
          <p:cNvPr id="11" name="Table 55">
            <a:extLst>
              <a:ext uri="{FF2B5EF4-FFF2-40B4-BE49-F238E27FC236}">
                <a16:creationId xmlns:a16="http://schemas.microsoft.com/office/drawing/2014/main" id="{4071E142-4E46-401A-8E4E-D0D8F8C8D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352045"/>
              </p:ext>
            </p:extLst>
          </p:nvPr>
        </p:nvGraphicFramePr>
        <p:xfrm>
          <a:off x="3135083" y="1607736"/>
          <a:ext cx="2960918" cy="2159265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349515">
                  <a:extLst>
                    <a:ext uri="{9D8B030D-6E8A-4147-A177-3AD203B41FA5}">
                      <a16:colId xmlns:a16="http://schemas.microsoft.com/office/drawing/2014/main" val="3635695158"/>
                    </a:ext>
                  </a:extLst>
                </a:gridCol>
                <a:gridCol w="1611403">
                  <a:extLst>
                    <a:ext uri="{9D8B030D-6E8A-4147-A177-3AD203B41FA5}">
                      <a16:colId xmlns:a16="http://schemas.microsoft.com/office/drawing/2014/main" val="748957858"/>
                    </a:ext>
                  </a:extLst>
                </a:gridCol>
              </a:tblGrid>
              <a:tr h="5312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Digestive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Jan’21 SOV (vs Jan’22)</a:t>
                      </a:r>
                      <a:endParaRPr lang="en-US" sz="1600" b="1" i="1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7" marR="8467" marT="8467" marB="0" anchor="ctr"/>
                </a:tc>
                <a:extLst>
                  <a:ext uri="{0D108BD9-81ED-4DB2-BD59-A6C34878D82A}">
                    <a16:rowId xmlns:a16="http://schemas.microsoft.com/office/drawing/2014/main" val="4253928951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effectLst/>
                        </a:rPr>
                        <a:t>Eno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63% (+6%)</a:t>
                      </a:r>
                      <a:endParaRPr lang="en-US" sz="1400" b="1" u="none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7" marR="8467" marT="8467" marB="0" anchor="b"/>
                </a:tc>
                <a:extLst>
                  <a:ext uri="{0D108BD9-81ED-4DB2-BD59-A6C34878D82A}">
                    <a16:rowId xmlns:a16="http://schemas.microsoft.com/office/drawing/2014/main" val="289361435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Dabur</a:t>
                      </a:r>
                      <a:endParaRPr lang="en-US" sz="1400" u="none" strike="noStrike" kern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2% (-1%)</a:t>
                      </a:r>
                      <a:endParaRPr lang="en-US" sz="1500" u="none" strike="noStrike" kern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7" marR="8467" marT="8467" marB="0" anchor="b"/>
                </a:tc>
                <a:extLst>
                  <a:ext uri="{0D108BD9-81ED-4DB2-BD59-A6C34878D82A}">
                    <a16:rowId xmlns:a16="http://schemas.microsoft.com/office/drawing/2014/main" val="3536885516"/>
                  </a:ext>
                </a:extLst>
              </a:tr>
              <a:tr h="2773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kern="1200" dirty="0">
                          <a:solidFill>
                            <a:schemeClr val="bg2"/>
                          </a:solidFill>
                          <a:effectLst/>
                        </a:rPr>
                        <a:t>Gas-o-Fast</a:t>
                      </a:r>
                      <a:endParaRPr lang="en-US" sz="1400" u="none" strike="noStrike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bg2"/>
                          </a:solidFill>
                          <a:effectLst/>
                        </a:rPr>
                        <a:t>5% (-7%)</a:t>
                      </a:r>
                      <a:endParaRPr lang="en-US" sz="1500" u="none" strike="noStrike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7" marR="8467" marT="8467" marB="0" anchor="b"/>
                </a:tc>
                <a:extLst>
                  <a:ext uri="{0D108BD9-81ED-4DB2-BD59-A6C34878D82A}">
                    <a16:rowId xmlns:a16="http://schemas.microsoft.com/office/drawing/2014/main" val="1580901989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kern="1200" dirty="0" err="1">
                          <a:effectLst/>
                        </a:rPr>
                        <a:t>Digene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25% (+2%)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7" marR="8467" marT="8467" marB="0" anchor="b"/>
                </a:tc>
                <a:extLst>
                  <a:ext uri="{0D108BD9-81ED-4DB2-BD59-A6C34878D82A}">
                    <a16:rowId xmlns:a16="http://schemas.microsoft.com/office/drawing/2014/main" val="1542538667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kern="1200" dirty="0" err="1">
                          <a:solidFill>
                            <a:schemeClr val="bg2"/>
                          </a:solidFill>
                          <a:effectLst/>
                        </a:rPr>
                        <a:t>Digene</a:t>
                      </a:r>
                      <a:r>
                        <a:rPr lang="en-US" sz="1400" u="none" strike="noStrike" kern="1200" dirty="0">
                          <a:solidFill>
                            <a:schemeClr val="bg2"/>
                          </a:solidFill>
                          <a:effectLst/>
                        </a:rPr>
                        <a:t> UF</a:t>
                      </a:r>
                      <a:endParaRPr lang="en-US" sz="1400" u="none" strike="noStrike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bg2"/>
                          </a:solidFill>
                          <a:effectLst/>
                        </a:rPr>
                        <a:t>2% (-3%)</a:t>
                      </a:r>
                      <a:endParaRPr lang="en-US" sz="1500" u="none" strike="noStrike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7" marR="8467" marT="8467" marB="0" anchor="b"/>
                </a:tc>
                <a:extLst>
                  <a:ext uri="{0D108BD9-81ED-4DB2-BD59-A6C34878D82A}">
                    <a16:rowId xmlns:a16="http://schemas.microsoft.com/office/drawing/2014/main" val="2089113743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kern="1200" dirty="0">
                          <a:effectLst/>
                        </a:rPr>
                        <a:t>Gaviscon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2% (+2%)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7" marR="8467" marT="8467" marB="0" anchor="b"/>
                </a:tc>
                <a:extLst>
                  <a:ext uri="{0D108BD9-81ED-4DB2-BD59-A6C34878D82A}">
                    <a16:rowId xmlns:a16="http://schemas.microsoft.com/office/drawing/2014/main" val="2467555847"/>
                  </a:ext>
                </a:extLst>
              </a:tr>
            </a:tbl>
          </a:graphicData>
        </a:graphic>
      </p:graphicFrame>
      <p:graphicFrame>
        <p:nvGraphicFramePr>
          <p:cNvPr id="12" name="Table 55">
            <a:extLst>
              <a:ext uri="{FF2B5EF4-FFF2-40B4-BE49-F238E27FC236}">
                <a16:creationId xmlns:a16="http://schemas.microsoft.com/office/drawing/2014/main" id="{137BE01E-9C12-4413-9B1A-09C04F43D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22161"/>
              </p:ext>
            </p:extLst>
          </p:nvPr>
        </p:nvGraphicFramePr>
        <p:xfrm>
          <a:off x="267956" y="1622243"/>
          <a:ext cx="2733152" cy="2716079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18604">
                  <a:extLst>
                    <a:ext uri="{9D8B030D-6E8A-4147-A177-3AD203B41FA5}">
                      <a16:colId xmlns:a16="http://schemas.microsoft.com/office/drawing/2014/main" val="3635695158"/>
                    </a:ext>
                  </a:extLst>
                </a:gridCol>
                <a:gridCol w="1314548">
                  <a:extLst>
                    <a:ext uri="{9D8B030D-6E8A-4147-A177-3AD203B41FA5}">
                      <a16:colId xmlns:a16="http://schemas.microsoft.com/office/drawing/2014/main" val="748957858"/>
                    </a:ext>
                  </a:extLst>
                </a:gridCol>
              </a:tblGrid>
              <a:tr h="5312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OHC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Jan’21 SOV (vs Jan’22)</a:t>
                      </a:r>
                      <a:endParaRPr lang="en-US" sz="1600" b="1" i="1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7" marR="8467" marT="8467" marB="0" anchor="ctr"/>
                </a:tc>
                <a:extLst>
                  <a:ext uri="{0D108BD9-81ED-4DB2-BD59-A6C34878D82A}">
                    <a16:rowId xmlns:a16="http://schemas.microsoft.com/office/drawing/2014/main" val="4253928951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kern="1200" dirty="0">
                          <a:effectLst/>
                        </a:rPr>
                        <a:t>Colgate (All)</a:t>
                      </a:r>
                      <a:endParaRPr lang="en-US" sz="1400" b="0" i="0" u="none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36% (0%)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extLst>
                  <a:ext uri="{0D108BD9-81ED-4DB2-BD59-A6C34878D82A}">
                    <a16:rowId xmlns:a16="http://schemas.microsoft.com/office/drawing/2014/main" val="289361435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kern="1200" dirty="0">
                          <a:effectLst/>
                        </a:rPr>
                        <a:t>Sensodyne</a:t>
                      </a:r>
                      <a:endParaRPr lang="en-US" sz="1400" b="0" i="0" u="none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28% (+6%) </a:t>
                      </a:r>
                      <a:endParaRPr lang="en-US" sz="15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extLst>
                  <a:ext uri="{0D108BD9-81ED-4DB2-BD59-A6C34878D82A}">
                    <a16:rowId xmlns:a16="http://schemas.microsoft.com/office/drawing/2014/main" val="3536885516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kern="1200" dirty="0">
                          <a:effectLst/>
                        </a:rPr>
                        <a:t>Close-Up</a:t>
                      </a:r>
                      <a:endParaRPr lang="en-US" sz="1400" b="0" i="0" u="none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17% (+1%)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extLst>
                  <a:ext uri="{0D108BD9-81ED-4DB2-BD59-A6C34878D82A}">
                    <a16:rowId xmlns:a16="http://schemas.microsoft.com/office/drawing/2014/main" val="1542538667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Dabur Red Paste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3% (-1%)</a:t>
                      </a:r>
                      <a:endParaRPr lang="en-US" sz="15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extLst>
                  <a:ext uri="{0D108BD9-81ED-4DB2-BD59-A6C34878D82A}">
                    <a16:rowId xmlns:a16="http://schemas.microsoft.com/office/drawing/2014/main" val="2089113743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kern="1200" dirty="0">
                          <a:solidFill>
                            <a:schemeClr val="bg2"/>
                          </a:solidFill>
                          <a:effectLst/>
                        </a:rPr>
                        <a:t>Pepsodent(All)</a:t>
                      </a:r>
                      <a:endParaRPr lang="en-US" sz="1400" b="0" i="0" u="none" strike="noStrike" kern="12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bg2"/>
                          </a:solidFill>
                          <a:effectLst/>
                        </a:rPr>
                        <a:t>5% (-4%)</a:t>
                      </a:r>
                      <a:endParaRPr lang="en-US" sz="1500" u="none" strike="noStrike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7" marR="8467" marT="8467" marB="0" anchor="b"/>
                </a:tc>
                <a:extLst>
                  <a:ext uri="{0D108BD9-81ED-4DB2-BD59-A6C34878D82A}">
                    <a16:rowId xmlns:a16="http://schemas.microsoft.com/office/drawing/2014/main" val="2467555847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kern="1200" dirty="0" err="1">
                          <a:effectLst/>
                        </a:rPr>
                        <a:t>Parodontex</a:t>
                      </a:r>
                      <a:endParaRPr lang="en-US" sz="1400" b="0" i="0" u="none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4% (New)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extLst>
                  <a:ext uri="{0D108BD9-81ED-4DB2-BD59-A6C34878D82A}">
                    <a16:rowId xmlns:a16="http://schemas.microsoft.com/office/drawing/2014/main" val="2363703858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kern="1200" dirty="0" err="1">
                          <a:effectLst/>
                        </a:rPr>
                        <a:t>Dant</a:t>
                      </a:r>
                      <a:r>
                        <a:rPr lang="en-US" sz="1400" u="none" strike="noStrike" kern="1200" dirty="0">
                          <a:effectLst/>
                        </a:rPr>
                        <a:t> </a:t>
                      </a:r>
                      <a:r>
                        <a:rPr lang="en-US" sz="1400" u="none" strike="noStrike" kern="1200" dirty="0" err="1">
                          <a:effectLst/>
                        </a:rPr>
                        <a:t>Kanti</a:t>
                      </a:r>
                      <a:endParaRPr lang="en-US" sz="1400" b="0" i="0" u="none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1% (+1%)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extLst>
                  <a:ext uri="{0D108BD9-81ED-4DB2-BD59-A6C34878D82A}">
                    <a16:rowId xmlns:a16="http://schemas.microsoft.com/office/drawing/2014/main" val="868670672"/>
                  </a:ext>
                </a:extLst>
              </a:tr>
              <a:tr h="29382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Vicco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1% (-4%)</a:t>
                      </a:r>
                      <a:endParaRPr lang="en-US" sz="15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extLst>
                  <a:ext uri="{0D108BD9-81ED-4DB2-BD59-A6C34878D82A}">
                    <a16:rowId xmlns:a16="http://schemas.microsoft.com/office/drawing/2014/main" val="374721806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EF7DD1B-A797-4612-9BCE-5A9A50091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42016"/>
              </p:ext>
            </p:extLst>
          </p:nvPr>
        </p:nvGraphicFramePr>
        <p:xfrm>
          <a:off x="6269466" y="1607737"/>
          <a:ext cx="2949917" cy="1325863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40613">
                  <a:extLst>
                    <a:ext uri="{9D8B030D-6E8A-4147-A177-3AD203B41FA5}">
                      <a16:colId xmlns:a16="http://schemas.microsoft.com/office/drawing/2014/main" val="3676292114"/>
                    </a:ext>
                  </a:extLst>
                </a:gridCol>
                <a:gridCol w="1509304">
                  <a:extLst>
                    <a:ext uri="{9D8B030D-6E8A-4147-A177-3AD203B41FA5}">
                      <a16:colId xmlns:a16="http://schemas.microsoft.com/office/drawing/2014/main" val="4042054508"/>
                    </a:ext>
                  </a:extLst>
                </a:gridCol>
              </a:tblGrid>
              <a:tr h="5912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PRS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Jan’21 SOV (vs Jan’22)</a:t>
                      </a:r>
                      <a:endParaRPr lang="en-US" sz="1600" b="1" i="1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60" marR="10160" marT="10160" marB="0" anchor="ctr"/>
                </a:tc>
                <a:extLst>
                  <a:ext uri="{0D108BD9-81ED-4DB2-BD59-A6C34878D82A}">
                    <a16:rowId xmlns:a16="http://schemas.microsoft.com/office/drawing/2014/main" val="1347660940"/>
                  </a:ext>
                </a:extLst>
              </a:tr>
              <a:tr h="2513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Iodex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35% (+6%)</a:t>
                      </a:r>
                      <a:endParaRPr lang="en-US" sz="14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7" marR="8467" marT="8467" marB="0" anchor="b"/>
                </a:tc>
                <a:extLst>
                  <a:ext uri="{0D108BD9-81ED-4DB2-BD59-A6C34878D82A}">
                    <a16:rowId xmlns:a16="http://schemas.microsoft.com/office/drawing/2014/main" val="831475864"/>
                  </a:ext>
                </a:extLst>
              </a:tr>
              <a:tr h="2416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Volini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31% (+12%)</a:t>
                      </a:r>
                      <a:endParaRPr lang="en-US" sz="1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extLst>
                  <a:ext uri="{0D108BD9-81ED-4DB2-BD59-A6C34878D82A}">
                    <a16:rowId xmlns:a16="http://schemas.microsoft.com/office/drawing/2014/main" val="1088825453"/>
                  </a:ext>
                </a:extLst>
              </a:tr>
              <a:tr h="2416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Moov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16% (-4%)</a:t>
                      </a:r>
                      <a:endParaRPr lang="en-US" sz="15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extLst>
                  <a:ext uri="{0D108BD9-81ED-4DB2-BD59-A6C34878D82A}">
                    <a16:rowId xmlns:a16="http://schemas.microsoft.com/office/drawing/2014/main" val="3026431412"/>
                  </a:ext>
                </a:extLst>
              </a:tr>
            </a:tbl>
          </a:graphicData>
        </a:graphic>
      </p:graphicFrame>
      <p:graphicFrame>
        <p:nvGraphicFramePr>
          <p:cNvPr id="15" name="Table 55">
            <a:extLst>
              <a:ext uri="{FF2B5EF4-FFF2-40B4-BE49-F238E27FC236}">
                <a16:creationId xmlns:a16="http://schemas.microsoft.com/office/drawing/2014/main" id="{349D2523-124C-4B74-BBEC-963AEE0D7891}"/>
              </a:ext>
            </a:extLst>
          </p:cNvPr>
          <p:cNvGraphicFramePr>
            <a:graphicFrameLocks noGrp="1"/>
          </p:cNvGraphicFramePr>
          <p:nvPr/>
        </p:nvGraphicFramePr>
        <p:xfrm>
          <a:off x="6269466" y="3030160"/>
          <a:ext cx="2949919" cy="1620882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376092">
                  <a:extLst>
                    <a:ext uri="{9D8B030D-6E8A-4147-A177-3AD203B41FA5}">
                      <a16:colId xmlns:a16="http://schemas.microsoft.com/office/drawing/2014/main" val="3635695158"/>
                    </a:ext>
                  </a:extLst>
                </a:gridCol>
                <a:gridCol w="1573827">
                  <a:extLst>
                    <a:ext uri="{9D8B030D-6E8A-4147-A177-3AD203B41FA5}">
                      <a16:colId xmlns:a16="http://schemas.microsoft.com/office/drawing/2014/main" val="748957858"/>
                    </a:ext>
                  </a:extLst>
                </a:gridCol>
              </a:tblGrid>
              <a:tr h="27014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OFR</a:t>
                      </a: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26% (0%)</a:t>
                      </a:r>
                    </a:p>
                  </a:txBody>
                  <a:tcPr marL="8467" marR="8467" marT="8467" marB="0" anchor="b"/>
                </a:tc>
                <a:extLst>
                  <a:ext uri="{0D108BD9-81ED-4DB2-BD59-A6C34878D82A}">
                    <a16:rowId xmlns:a16="http://schemas.microsoft.com/office/drawing/2014/main" val="289361435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OBC</a:t>
                      </a: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11% (New)</a:t>
                      </a:r>
                    </a:p>
                  </a:txBody>
                  <a:tcPr marL="8467" marR="8467" marT="8467" marB="0" anchor="b"/>
                </a:tc>
                <a:extLst>
                  <a:ext uri="{0D108BD9-81ED-4DB2-BD59-A6C34878D82A}">
                    <a16:rowId xmlns:a16="http://schemas.microsoft.com/office/drawing/2014/main" val="345615622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Vicks</a:t>
                      </a:r>
                      <a:r>
                        <a:rPr lang="en-US" sz="1400" u="none" strike="noStrike" baseline="0" dirty="0">
                          <a:effectLst/>
                        </a:rPr>
                        <a:t> </a:t>
                      </a:r>
                      <a:r>
                        <a:rPr lang="en-US" sz="1400" u="none" strike="noStrike" baseline="0" dirty="0" err="1">
                          <a:effectLst/>
                        </a:rPr>
                        <a:t>Vrub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49% (+5%)</a:t>
                      </a:r>
                      <a:endParaRPr lang="en-US" sz="1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extLst>
                  <a:ext uri="{0D108BD9-81ED-4DB2-BD59-A6C34878D82A}">
                    <a16:rowId xmlns:a16="http://schemas.microsoft.com/office/drawing/2014/main" val="3536885516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effectLst/>
                        </a:rPr>
                        <a:t> Vicks</a:t>
                      </a:r>
                      <a:r>
                        <a:rPr lang="en-US" sz="1400" u="none" strike="noStrike" baseline="0" dirty="0">
                          <a:solidFill>
                            <a:schemeClr val="bg2"/>
                          </a:solidFill>
                          <a:effectLst/>
                        </a:rPr>
                        <a:t> Inhaler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bg2"/>
                          </a:solidFill>
                          <a:effectLst/>
                        </a:rPr>
                        <a:t>11% (-9%)</a:t>
                      </a:r>
                      <a:endParaRPr lang="en-US" sz="1500" u="none" strike="noStrike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7" marR="8467" marT="8467" marB="0" anchor="b"/>
                </a:tc>
                <a:extLst>
                  <a:ext uri="{0D108BD9-81ED-4DB2-BD59-A6C34878D82A}">
                    <a16:rowId xmlns:a16="http://schemas.microsoft.com/office/drawing/2014/main" val="1542538667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Vicks</a:t>
                      </a:r>
                      <a:r>
                        <a:rPr lang="en-US" sz="1400" u="none" strike="noStrike" baseline="0" dirty="0">
                          <a:effectLst/>
                        </a:rPr>
                        <a:t> Action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15% (+3%)</a:t>
                      </a:r>
                      <a:endParaRPr lang="en-US" sz="1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extLst>
                  <a:ext uri="{0D108BD9-81ED-4DB2-BD59-A6C34878D82A}">
                    <a16:rowId xmlns:a16="http://schemas.microsoft.com/office/drawing/2014/main" val="2089113743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Nasivion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4% (+1%)</a:t>
                      </a:r>
                      <a:endParaRPr lang="en-US" sz="1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extLst>
                  <a:ext uri="{0D108BD9-81ED-4DB2-BD59-A6C34878D82A}">
                    <a16:rowId xmlns:a16="http://schemas.microsoft.com/office/drawing/2014/main" val="2467555847"/>
                  </a:ext>
                </a:extLst>
              </a:tr>
            </a:tbl>
          </a:graphicData>
        </a:graphic>
      </p:graphicFrame>
      <p:graphicFrame>
        <p:nvGraphicFramePr>
          <p:cNvPr id="16" name="Table 55">
            <a:extLst>
              <a:ext uri="{FF2B5EF4-FFF2-40B4-BE49-F238E27FC236}">
                <a16:creationId xmlns:a16="http://schemas.microsoft.com/office/drawing/2014/main" id="{6DCBBA7A-A909-4C9D-8D4B-546B39842F45}"/>
              </a:ext>
            </a:extLst>
          </p:cNvPr>
          <p:cNvGraphicFramePr>
            <a:graphicFrameLocks noGrp="1"/>
          </p:cNvGraphicFramePr>
          <p:nvPr/>
        </p:nvGraphicFramePr>
        <p:xfrm>
          <a:off x="6269465" y="4466635"/>
          <a:ext cx="2949920" cy="1350735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74960">
                  <a:extLst>
                    <a:ext uri="{9D8B030D-6E8A-4147-A177-3AD203B41FA5}">
                      <a16:colId xmlns:a16="http://schemas.microsoft.com/office/drawing/2014/main" val="3635695158"/>
                    </a:ext>
                  </a:extLst>
                </a:gridCol>
                <a:gridCol w="1474960">
                  <a:extLst>
                    <a:ext uri="{9D8B030D-6E8A-4147-A177-3AD203B41FA5}">
                      <a16:colId xmlns:a16="http://schemas.microsoft.com/office/drawing/2014/main" val="748957858"/>
                    </a:ext>
                  </a:extLst>
                </a:gridCol>
              </a:tblGrid>
              <a:tr h="27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Crocin</a:t>
                      </a:r>
                      <a:endParaRPr 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bg2"/>
                          </a:solidFill>
                          <a:effectLst/>
                        </a:rPr>
                        <a:t>15% (-14%)</a:t>
                      </a:r>
                      <a:endParaRPr lang="en-US" sz="1500" u="none" strike="noStrike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7" marR="8467" marT="8467" marB="0" anchor="b"/>
                </a:tc>
                <a:extLst>
                  <a:ext uri="{0D108BD9-81ED-4DB2-BD59-A6C34878D82A}">
                    <a16:rowId xmlns:a16="http://schemas.microsoft.com/office/drawing/2014/main" val="289361435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Disprin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bg2"/>
                          </a:solidFill>
                          <a:effectLst/>
                        </a:rPr>
                        <a:t>10% (-5%)</a:t>
                      </a:r>
                      <a:endParaRPr lang="en-US" sz="1500" u="none" strike="noStrike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7" marR="8467" marT="8467" marB="0" anchor="b"/>
                </a:tc>
                <a:extLst>
                  <a:ext uri="{0D108BD9-81ED-4DB2-BD59-A6C34878D82A}">
                    <a16:rowId xmlns:a16="http://schemas.microsoft.com/office/drawing/2014/main" val="3536885516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Saridon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10% (+3%)</a:t>
                      </a:r>
                      <a:endParaRPr lang="en-US" sz="1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extLst>
                  <a:ext uri="{0D108BD9-81ED-4DB2-BD59-A6C34878D82A}">
                    <a16:rowId xmlns:a16="http://schemas.microsoft.com/office/drawing/2014/main" val="1542538667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Combiflam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bg2"/>
                          </a:solidFill>
                          <a:effectLst/>
                        </a:rPr>
                        <a:t>7% (-27%)</a:t>
                      </a:r>
                      <a:endParaRPr lang="en-US" sz="1500" u="none" strike="noStrike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7" marR="8467" marT="8467" marB="0" anchor="b"/>
                </a:tc>
                <a:extLst>
                  <a:ext uri="{0D108BD9-81ED-4DB2-BD59-A6C34878D82A}">
                    <a16:rowId xmlns:a16="http://schemas.microsoft.com/office/drawing/2014/main" val="2089113743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Coldarin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16% (New)</a:t>
                      </a:r>
                      <a:endParaRPr lang="en-US" sz="1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/>
                </a:tc>
                <a:extLst>
                  <a:ext uri="{0D108BD9-81ED-4DB2-BD59-A6C34878D82A}">
                    <a16:rowId xmlns:a16="http://schemas.microsoft.com/office/drawing/2014/main" val="2467555847"/>
                  </a:ext>
                </a:extLst>
              </a:tr>
            </a:tbl>
          </a:graphicData>
        </a:graphic>
      </p:graphicFrame>
      <p:graphicFrame>
        <p:nvGraphicFramePr>
          <p:cNvPr id="17" name="Table 55">
            <a:extLst>
              <a:ext uri="{FF2B5EF4-FFF2-40B4-BE49-F238E27FC236}">
                <a16:creationId xmlns:a16="http://schemas.microsoft.com/office/drawing/2014/main" id="{47E55E2D-74D3-4E3D-B718-7575BC162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553942"/>
              </p:ext>
            </p:extLst>
          </p:nvPr>
        </p:nvGraphicFramePr>
        <p:xfrm>
          <a:off x="9372335" y="1607736"/>
          <a:ext cx="2699085" cy="1846882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171736">
                  <a:extLst>
                    <a:ext uri="{9D8B030D-6E8A-4147-A177-3AD203B41FA5}">
                      <a16:colId xmlns:a16="http://schemas.microsoft.com/office/drawing/2014/main" val="3635695158"/>
                    </a:ext>
                  </a:extLst>
                </a:gridCol>
                <a:gridCol w="1527349">
                  <a:extLst>
                    <a:ext uri="{9D8B030D-6E8A-4147-A177-3AD203B41FA5}">
                      <a16:colId xmlns:a16="http://schemas.microsoft.com/office/drawing/2014/main" val="748957858"/>
                    </a:ext>
                  </a:extLst>
                </a:gridCol>
              </a:tblGrid>
              <a:tr h="4961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VMS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Jan’21 SOV (vs Jan’22)</a:t>
                      </a:r>
                      <a:endParaRPr lang="en-US" sz="1600" b="1" i="1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7" marR="8467" marT="8467" marB="0" anchor="ctr"/>
                </a:tc>
                <a:extLst>
                  <a:ext uri="{0D108BD9-81ED-4DB2-BD59-A6C34878D82A}">
                    <a16:rowId xmlns:a16="http://schemas.microsoft.com/office/drawing/2014/main" val="4253928951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Ostocalcium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5% (+1%)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extLst>
                  <a:ext uri="{0D108BD9-81ED-4DB2-BD59-A6C34878D82A}">
                    <a16:rowId xmlns:a16="http://schemas.microsoft.com/office/drawing/2014/main" val="289361435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Horlicks</a:t>
                      </a:r>
                      <a:r>
                        <a:rPr lang="en-US" sz="1400" u="none" strike="noStrike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W</a:t>
                      </a:r>
                      <a:endParaRPr lang="en-US" sz="14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14% (-7%)</a:t>
                      </a:r>
                      <a:endParaRPr lang="en-US" sz="1500" u="none" strike="noStrike" kern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7" marR="8467" marT="8467" marB="0" anchor="ctr"/>
                </a:tc>
                <a:extLst>
                  <a:ext uri="{0D108BD9-81ED-4DB2-BD59-A6C34878D82A}">
                    <a16:rowId xmlns:a16="http://schemas.microsoft.com/office/drawing/2014/main" val="3536885516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Revital</a:t>
                      </a:r>
                      <a:r>
                        <a:rPr lang="en-US" sz="1400" u="none" strike="noStrike" baseline="0" dirty="0">
                          <a:solidFill>
                            <a:schemeClr val="bg2"/>
                          </a:solidFill>
                          <a:effectLst/>
                        </a:rPr>
                        <a:t> H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bg2"/>
                          </a:solidFill>
                          <a:effectLst/>
                        </a:rPr>
                        <a:t>9% (-2%)</a:t>
                      </a:r>
                      <a:endParaRPr lang="en-US" sz="1500" u="none" strike="noStrike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7" marR="8467" marT="8467" marB="0" anchor="ctr"/>
                </a:tc>
                <a:extLst>
                  <a:ext uri="{0D108BD9-81ED-4DB2-BD59-A6C34878D82A}">
                    <a16:rowId xmlns:a16="http://schemas.microsoft.com/office/drawing/2014/main" val="1542538667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Neurobion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6% (+6%)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extLst>
                  <a:ext uri="{0D108BD9-81ED-4DB2-BD59-A6C34878D82A}">
                    <a16:rowId xmlns:a16="http://schemas.microsoft.com/office/drawing/2014/main" val="2089113743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Ensure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17% (+7%)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/>
                </a:tc>
                <a:extLst>
                  <a:ext uri="{0D108BD9-81ED-4DB2-BD59-A6C34878D82A}">
                    <a16:rowId xmlns:a16="http://schemas.microsoft.com/office/drawing/2014/main" val="2467555847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3C90D1-5B98-40C2-8CC7-1DA2EB6604A1}"/>
              </a:ext>
            </a:extLst>
          </p:cNvPr>
          <p:cNvCxnSpPr/>
          <p:nvPr/>
        </p:nvCxnSpPr>
        <p:spPr>
          <a:xfrm>
            <a:off x="3068095" y="1607736"/>
            <a:ext cx="0" cy="4267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117E9D-5E1B-4955-B654-0A4CD794F6FC}"/>
              </a:ext>
            </a:extLst>
          </p:cNvPr>
          <p:cNvCxnSpPr/>
          <p:nvPr/>
        </p:nvCxnSpPr>
        <p:spPr>
          <a:xfrm>
            <a:off x="6165232" y="1596579"/>
            <a:ext cx="0" cy="4267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0F5516-0542-4773-A7D4-C2A672C75BB8}"/>
              </a:ext>
            </a:extLst>
          </p:cNvPr>
          <p:cNvCxnSpPr/>
          <p:nvPr/>
        </p:nvCxnSpPr>
        <p:spPr>
          <a:xfrm>
            <a:off x="9291951" y="1622243"/>
            <a:ext cx="0" cy="4267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8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11F951-EDC5-48FE-8D46-96BFCCC686E0}"/>
              </a:ext>
            </a:extLst>
          </p:cNvPr>
          <p:cNvSpPr/>
          <p:nvPr/>
        </p:nvSpPr>
        <p:spPr>
          <a:xfrm>
            <a:off x="478870" y="1588948"/>
            <a:ext cx="11224684" cy="451405"/>
          </a:xfrm>
          <a:prstGeom prst="rect">
            <a:avLst/>
          </a:prstGeom>
        </p:spPr>
        <p:txBody>
          <a:bodyPr lIns="0" anchor="t" anchorCtr="0">
            <a:normAutofit/>
          </a:bodyPr>
          <a:lstStyle/>
          <a:p>
            <a:pPr defTabSz="1219170">
              <a:spcAft>
                <a:spcPts val="800"/>
              </a:spcAft>
              <a:buClr>
                <a:srgbClr val="544F40"/>
              </a:buClr>
            </a:pPr>
            <a:endParaRPr lang="en-US" sz="2133" b="1" dirty="0">
              <a:solidFill>
                <a:srgbClr val="F36633"/>
              </a:solidFill>
              <a:latin typeface="Arial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79C1FA0-3CFF-4D94-B6CE-CD257D3EE1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869" y="1066978"/>
            <a:ext cx="10104000" cy="369332"/>
          </a:xfrm>
        </p:spPr>
        <p:txBody>
          <a:bodyPr/>
          <a:lstStyle/>
          <a:p>
            <a:r>
              <a:rPr lang="en-US" dirty="0"/>
              <a:t>Including Bonus, Impact almost all brands over delivered against planned in 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5880E-A1D8-4A0D-83FD-6EB5426C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70" y="588052"/>
            <a:ext cx="10102852" cy="451405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Marketwise </a:t>
            </a:r>
            <a:r>
              <a:rPr lang="en-US" dirty="0">
                <a:solidFill>
                  <a:schemeClr val="accent1"/>
                </a:solidFill>
              </a:rPr>
              <a:t>SOV Jan 2022 (+/- vs Jan 2021)</a:t>
            </a:r>
            <a:endParaRPr lang="en-US" dirty="0"/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326ED794-4734-4860-A7D9-8D8D3D0EAED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vert="horz" lIns="96000" tIns="0" rIns="0" bIns="0" rtlCol="0" anchor="t" anchorCtr="0">
            <a:normAutofit/>
          </a:bodyPr>
          <a:lstStyle/>
          <a:p>
            <a:pPr defTabSz="1219170">
              <a:spcAft>
                <a:spcPts val="800"/>
              </a:spcAft>
            </a:pPr>
            <a:fld id="{9F9F533D-B52E-4A2F-BF72-0ADD2D94BD75}" type="slidenum">
              <a:rPr lang="en-GB">
                <a:solidFill>
                  <a:srgbClr val="544F40"/>
                </a:solidFill>
                <a:latin typeface="Arial"/>
              </a:rPr>
              <a:pPr defTabSz="1219170">
                <a:spcAft>
                  <a:spcPts val="800"/>
                </a:spcAft>
              </a:pPr>
              <a:t>7</a:t>
            </a:fld>
            <a:endParaRPr lang="en-GB">
              <a:solidFill>
                <a:srgbClr val="544F4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E1F20A-D25A-409D-8796-0FB30DF832FE}"/>
              </a:ext>
            </a:extLst>
          </p:cNvPr>
          <p:cNvSpPr txBox="1"/>
          <p:nvPr/>
        </p:nvSpPr>
        <p:spPr>
          <a:xfrm>
            <a:off x="60961" y="6122147"/>
            <a:ext cx="11814732" cy="74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544F40"/>
              </a:buClr>
            </a:pPr>
            <a:r>
              <a:rPr lang="en-US" sz="1067" dirty="0">
                <a:solidFill>
                  <a:srgbClr val="544F40"/>
                </a:solidFill>
                <a:latin typeface="Arial"/>
              </a:rPr>
              <a:t>*All India Spot GRPs on planning TG</a:t>
            </a:r>
          </a:p>
          <a:p>
            <a:pPr defTabSz="1219170">
              <a:buClr>
                <a:srgbClr val="544F40"/>
              </a:buClr>
            </a:pPr>
            <a:r>
              <a:rPr lang="en-US" sz="1067" dirty="0">
                <a:solidFill>
                  <a:srgbClr val="544F40"/>
                </a:solidFill>
                <a:latin typeface="Arial"/>
              </a:rPr>
              <a:t>*Crocin TV activity discontinued from Sept 2021</a:t>
            </a:r>
            <a:br>
              <a:rPr lang="en-US" sz="1067" dirty="0">
                <a:solidFill>
                  <a:srgbClr val="544F40"/>
                </a:solidFill>
                <a:latin typeface="Arial"/>
              </a:rPr>
            </a:br>
            <a:r>
              <a:rPr lang="en-US" sz="1067" dirty="0">
                <a:solidFill>
                  <a:srgbClr val="544F40"/>
                </a:solidFill>
                <a:latin typeface="Arial"/>
              </a:rPr>
              <a:t>*TG change.in </a:t>
            </a:r>
            <a:r>
              <a:rPr lang="en-US" sz="1067" dirty="0" err="1">
                <a:solidFill>
                  <a:srgbClr val="544F40"/>
                </a:solidFill>
                <a:latin typeface="Arial"/>
              </a:rPr>
              <a:t>Otrivin</a:t>
            </a:r>
            <a:r>
              <a:rPr lang="en-US" sz="1067" dirty="0">
                <a:solidFill>
                  <a:srgbClr val="544F40"/>
                </a:solidFill>
                <a:latin typeface="Arial"/>
              </a:rPr>
              <a:t> -  In 2020 OFR was advertised hence on ABC – In 2021 (mostly OBC was advertised which was planned on NCCS A whose resultant on ABC is generally less)</a:t>
            </a:r>
          </a:p>
          <a:p>
            <a:pPr defTabSz="1219170">
              <a:buClr>
                <a:srgbClr val="544F40"/>
              </a:buClr>
            </a:pPr>
            <a:r>
              <a:rPr lang="en-US" sz="1067" dirty="0">
                <a:solidFill>
                  <a:srgbClr val="544F40"/>
                </a:solidFill>
                <a:latin typeface="Arial"/>
              </a:rPr>
              <a:t>**Bonus GRPs not meeting quality parameter has been rejected for CPRP KPI calculation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D38EE7B6-07F6-445E-A548-65E29350E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074118"/>
              </p:ext>
            </p:extLst>
          </p:nvPr>
        </p:nvGraphicFramePr>
        <p:xfrm>
          <a:off x="417330" y="1527988"/>
          <a:ext cx="11387244" cy="4534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150">
                  <a:extLst>
                    <a:ext uri="{9D8B030D-6E8A-4147-A177-3AD203B41FA5}">
                      <a16:colId xmlns:a16="http://schemas.microsoft.com/office/drawing/2014/main" val="1300061078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1354154289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1395502802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4040794658"/>
                    </a:ext>
                  </a:extLst>
                </a:gridCol>
                <a:gridCol w="1238810">
                  <a:extLst>
                    <a:ext uri="{9D8B030D-6E8A-4147-A177-3AD203B41FA5}">
                      <a16:colId xmlns:a16="http://schemas.microsoft.com/office/drawing/2014/main" val="3958293762"/>
                    </a:ext>
                  </a:extLst>
                </a:gridCol>
                <a:gridCol w="1280001">
                  <a:extLst>
                    <a:ext uri="{9D8B030D-6E8A-4147-A177-3AD203B41FA5}">
                      <a16:colId xmlns:a16="http://schemas.microsoft.com/office/drawing/2014/main" val="80015382"/>
                    </a:ext>
                  </a:extLst>
                </a:gridCol>
                <a:gridCol w="1280001">
                  <a:extLst>
                    <a:ext uri="{9D8B030D-6E8A-4147-A177-3AD203B41FA5}">
                      <a16:colId xmlns:a16="http://schemas.microsoft.com/office/drawing/2014/main" val="2869819180"/>
                    </a:ext>
                  </a:extLst>
                </a:gridCol>
                <a:gridCol w="1280001">
                  <a:extLst>
                    <a:ext uri="{9D8B030D-6E8A-4147-A177-3AD203B41FA5}">
                      <a16:colId xmlns:a16="http://schemas.microsoft.com/office/drawing/2014/main" val="1539965574"/>
                    </a:ext>
                  </a:extLst>
                </a:gridCol>
                <a:gridCol w="1280001">
                  <a:extLst>
                    <a:ext uri="{9D8B030D-6E8A-4147-A177-3AD203B41FA5}">
                      <a16:colId xmlns:a16="http://schemas.microsoft.com/office/drawing/2014/main" val="3864039575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Market</a:t>
                      </a:r>
                      <a:endParaRPr lang="en-US" sz="21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Sensodyne</a:t>
                      </a: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Eno</a:t>
                      </a: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OFR</a:t>
                      </a: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OBC</a:t>
                      </a: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Iodex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3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Ostocalcium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Crocin</a:t>
                      </a: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Pdx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7" marR="8467" marT="8467" marB="0" anchor="ctr"/>
                </a:tc>
                <a:extLst>
                  <a:ext uri="{0D108BD9-81ED-4DB2-BD59-A6C34878D82A}">
                    <a16:rowId xmlns:a16="http://schemas.microsoft.com/office/drawing/2014/main" val="426693103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NW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33% (+7%)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76% (+7%)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21% (+6%)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40% (+19%)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0% (-17%)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37769884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Maha</a:t>
                      </a:r>
                      <a:endParaRPr lang="en-US" sz="15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32% (8%)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76% (+12%)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22% (0%)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35% (+13%)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0% (-39%)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37635337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WB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36% (+12%)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57% (-4%)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33% (+7%)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35% (+2%)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0% (-47%)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38137379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TN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29% (+3%)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59% (-7%)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12% (-5%)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27% (+1%)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0% (-38%)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8% (+8%)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80492455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Kar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31% (+8%)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83% (+7%)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14% (+9%)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0% (-11%)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25% (+9%)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0% (-29%)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7% (+7%)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58277737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Ker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28% (-5%)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11% (+7%)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1% (-14%)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4% (-2%)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0% (-19%)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11% (+11%)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67697789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AP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34% (+9%)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62% (+3%)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12% (+11%)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0% (-7%)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13% (-13%)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0% (-29%)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11% (+11%)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615131815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/>
                        <a:t>All India GRPs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3086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1149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501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1171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397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157962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36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2F715-8757-43A2-8720-FEB432C071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0DC470-38FB-4AFB-9A38-CA29801691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9635F9D-47F4-45A7-9678-08283862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SOV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3EC2E-1E11-4854-8B48-BAAA062540C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 dirty="0"/>
              <a:t>Source : BARC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41B3D-9C58-468E-8198-E2B8F42EC96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99541-0172-4B97-A6D7-175CEBDBAF0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8</a:t>
            </a:fld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898822-BEF5-47C0-9E6F-1B7A33070F19}"/>
              </a:ext>
            </a:extLst>
          </p:cNvPr>
          <p:cNvCxnSpPr/>
          <p:nvPr/>
        </p:nvCxnSpPr>
        <p:spPr>
          <a:xfrm>
            <a:off x="6146800" y="1635760"/>
            <a:ext cx="0" cy="391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DCE921-5DAB-41F4-AE67-67077BE5A50C}"/>
              </a:ext>
            </a:extLst>
          </p:cNvPr>
          <p:cNvCxnSpPr/>
          <p:nvPr/>
        </p:nvCxnSpPr>
        <p:spPr>
          <a:xfrm>
            <a:off x="478869" y="3581400"/>
            <a:ext cx="112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220624FE-2CBE-4672-AB39-922C555EAF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1752842"/>
              </p:ext>
            </p:extLst>
          </p:nvPr>
        </p:nvGraphicFramePr>
        <p:xfrm>
          <a:off x="478869" y="1492504"/>
          <a:ext cx="5566329" cy="2088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9EB275C-D7FD-417E-B758-C67F42642F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4030515"/>
              </p:ext>
            </p:extLst>
          </p:nvPr>
        </p:nvGraphicFramePr>
        <p:xfrm>
          <a:off x="478868" y="3591560"/>
          <a:ext cx="5566329" cy="2088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904854E1-5EDC-4FC2-9BDE-FBB98A9044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5871024"/>
              </p:ext>
            </p:extLst>
          </p:nvPr>
        </p:nvGraphicFramePr>
        <p:xfrm>
          <a:off x="6145671" y="1492504"/>
          <a:ext cx="5566329" cy="2088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334B46BD-AFDE-474A-97FA-B270472A19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2047100"/>
              </p:ext>
            </p:extLst>
          </p:nvPr>
        </p:nvGraphicFramePr>
        <p:xfrm>
          <a:off x="6145670" y="3591560"/>
          <a:ext cx="5566329" cy="2088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9113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2F715-8757-43A2-8720-FEB432C071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0DC470-38FB-4AFB-9A38-CA29801691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9635F9D-47F4-45A7-9678-08283862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SOV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3EC2E-1E11-4854-8B48-BAAA062540C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 dirty="0"/>
              <a:t>Source : BARC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41B3D-9C58-468E-8198-E2B8F42EC96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99541-0172-4B97-A6D7-175CEBDBAF0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9</a:t>
            </a:fld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898822-BEF5-47C0-9E6F-1B7A33070F19}"/>
              </a:ext>
            </a:extLst>
          </p:cNvPr>
          <p:cNvCxnSpPr/>
          <p:nvPr/>
        </p:nvCxnSpPr>
        <p:spPr>
          <a:xfrm>
            <a:off x="6146800" y="1635760"/>
            <a:ext cx="0" cy="391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DCE921-5DAB-41F4-AE67-67077BE5A50C}"/>
              </a:ext>
            </a:extLst>
          </p:cNvPr>
          <p:cNvCxnSpPr/>
          <p:nvPr/>
        </p:nvCxnSpPr>
        <p:spPr>
          <a:xfrm>
            <a:off x="478869" y="3581400"/>
            <a:ext cx="112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220624FE-2CBE-4672-AB39-922C555EAF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3093858"/>
              </p:ext>
            </p:extLst>
          </p:nvPr>
        </p:nvGraphicFramePr>
        <p:xfrm>
          <a:off x="478869" y="1492504"/>
          <a:ext cx="5566329" cy="2088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E92C880-0707-4EB9-A4EE-E6A8712B9D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9253941"/>
              </p:ext>
            </p:extLst>
          </p:nvPr>
        </p:nvGraphicFramePr>
        <p:xfrm>
          <a:off x="6145671" y="3591560"/>
          <a:ext cx="5566329" cy="2088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696019"/>
      </p:ext>
    </p:extLst>
  </p:cSld>
  <p:clrMapOvr>
    <a:masterClrMapping/>
  </p:clrMapOvr>
</p:sld>
</file>

<file path=ppt/theme/theme1.xml><?xml version="1.0" encoding="utf-8"?>
<a:theme xmlns:a="http://schemas.openxmlformats.org/drawingml/2006/main" name="1_GSK 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16x9 PowerPoint_V1_20170629" id="{B8F049B3-8A91-4FD3-B156-B44F80C0BC27}" vid="{B103CDC2-14D8-4A5C-86DD-96EA2A18BF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1504</Words>
  <Application>Microsoft Office PowerPoint</Application>
  <PresentationFormat>Widescreen</PresentationFormat>
  <Paragraphs>328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Montserrat</vt:lpstr>
      <vt:lpstr>1_GSK </vt:lpstr>
      <vt:lpstr>Worksheet</vt:lpstr>
      <vt:lpstr>ILT – Feb’22</vt:lpstr>
      <vt:lpstr>Monthly Media Dashboard – Jan 2022</vt:lpstr>
      <vt:lpstr>Media Spends</vt:lpstr>
      <vt:lpstr>Digital media vehicles like Gaming, OTT, Search &amp; Social are on growth trajectory and is expected to grow further in India</vt:lpstr>
      <vt:lpstr>Category &amp; competition</vt:lpstr>
      <vt:lpstr>Competition </vt:lpstr>
      <vt:lpstr>Marketwise SOV Jan 2022 (+/- vs Jan 2021)</vt:lpstr>
      <vt:lpstr>Media SOV</vt:lpstr>
      <vt:lpstr>Media SOV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Shalini Kumar</dc:creator>
  <cp:lastModifiedBy>Akash Priyan</cp:lastModifiedBy>
  <cp:revision>13</cp:revision>
  <dcterms:created xsi:type="dcterms:W3CDTF">2022-02-12T11:42:18Z</dcterms:created>
  <dcterms:modified xsi:type="dcterms:W3CDTF">2022-03-14T12:51:17Z</dcterms:modified>
</cp:coreProperties>
</file>