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4630400" cy="8229600"/>
  <p:notesSz cx="8229600" cy="14630400"/>
  <p:embeddedFontLst>
    <p:embeddedFont>
      <p:font typeface="Barlow Bold" panose="00000800000000000000" pitchFamily="2" charset="0"/>
      <p:bold r:id="rId12"/>
    </p:embeddedFont>
    <p:embeddedFont>
      <p:font typeface="Montserrat" panose="00000500000000000000" pitchFamily="2" charset="0"/>
      <p:regular r:id="rId13"/>
    </p:embeddedFont>
    <p:embeddedFont>
      <p:font typeface="Montserrat Bold" panose="00000800000000000000" pitchFamily="2" charset="0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2706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99464" y="1610591"/>
            <a:ext cx="7772627" cy="1927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Data-analysis-chatbot </a:t>
            </a:r>
            <a:r>
              <a:rPr lang="en-US" sz="4450" b="1" dirty="0" err="1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Streamlit</a:t>
            </a: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 App with DevOps &amp; Jenkins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3863221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presentation covers a </a:t>
            </a:r>
            <a:r>
              <a:rPr lang="en-US" sz="18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Data-analysis-chatbot </a:t>
            </a: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 architecture.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6244709" y="4800362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Uses   </a:t>
            </a:r>
            <a:r>
              <a:rPr lang="en-US" sz="1700" dirty="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Streamlit</a:t>
            </a: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frontend, Python backend, and automated DevOps.</a:t>
            </a:r>
            <a:endParaRPr lang="en-US" sz="1700" dirty="0"/>
          </a:p>
        </p:txBody>
      </p:sp>
      <p:sp>
        <p:nvSpPr>
          <p:cNvPr id="6" name="Shape 3"/>
          <p:cNvSpPr/>
          <p:nvPr/>
        </p:nvSpPr>
        <p:spPr>
          <a:xfrm>
            <a:off x="6244709" y="5753695"/>
            <a:ext cx="346591" cy="346591"/>
          </a:xfrm>
          <a:prstGeom prst="roundRect">
            <a:avLst>
              <a:gd name="adj" fmla="val 26380043"/>
            </a:avLst>
          </a:prstGeom>
          <a:noFill/>
          <a:ln w="7620">
            <a:solidFill>
              <a:srgbClr val="4D4D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7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891715" y="5493782"/>
            <a:ext cx="1052577" cy="144154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203326" y="6605749"/>
            <a:ext cx="2136577" cy="3792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by Arindam Maji</a:t>
            </a:r>
            <a:endParaRPr lang="en-US" sz="2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44709" y="739140"/>
            <a:ext cx="661463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Folder Structure Overview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6244709" y="1776770"/>
            <a:ext cx="7627382" cy="1265992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6" name="Text 2"/>
          <p:cNvSpPr/>
          <p:nvPr/>
        </p:nvSpPr>
        <p:spPr>
          <a:xfrm>
            <a:off x="6461284" y="199334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</a:rPr>
              <a:t>.</a:t>
            </a:r>
            <a:r>
              <a:rPr lang="en-US" sz="2200" b="1" dirty="0" err="1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</a:rPr>
              <a:t>streamlit</a:t>
            </a: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</a:rPr>
              <a:t>/</a:t>
            </a:r>
            <a:r>
              <a:rPr lang="en-US" sz="2200" b="1" dirty="0" err="1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</a:rPr>
              <a:t>config.toml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6461284" y="2479477"/>
            <a:ext cx="719423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</a:rPr>
              <a:t>It is a configuration file  used by </a:t>
            </a:r>
            <a:r>
              <a:rPr lang="en-US" sz="1700" dirty="0" err="1">
                <a:solidFill>
                  <a:srgbClr val="EEEFF5"/>
                </a:solidFill>
                <a:latin typeface="Montserrat" pitchFamily="34" charset="0"/>
              </a:rPr>
              <a:t>Streamlit</a:t>
            </a:r>
            <a:r>
              <a:rPr lang="en-US" sz="1700" dirty="0">
                <a:solidFill>
                  <a:srgbClr val="EEEFF5"/>
                </a:solidFill>
                <a:latin typeface="Montserrat" pitchFamily="34" charset="0"/>
              </a:rPr>
              <a:t> to customize the app’s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</a:rPr>
              <a:t>Appearance, security, and </a:t>
            </a:r>
            <a:r>
              <a:rPr lang="en-US" sz="1700" dirty="0" err="1">
                <a:solidFill>
                  <a:srgbClr val="EEEFF5"/>
                </a:solidFill>
                <a:latin typeface="Montserrat" pitchFamily="34" charset="0"/>
              </a:rPr>
              <a:t>behaviour</a:t>
            </a:r>
            <a:r>
              <a:rPr lang="en-US" sz="1700" dirty="0">
                <a:solidFill>
                  <a:srgbClr val="EEEFF5"/>
                </a:solidFill>
                <a:latin typeface="Montserrat" pitchFamily="34" charset="0"/>
              </a:rPr>
              <a:t>.</a:t>
            </a:r>
            <a:endParaRPr lang="en-US" sz="1700" dirty="0"/>
          </a:p>
        </p:txBody>
      </p:sp>
      <p:sp>
        <p:nvSpPr>
          <p:cNvPr id="8" name="Shape 4"/>
          <p:cNvSpPr/>
          <p:nvPr/>
        </p:nvSpPr>
        <p:spPr>
          <a:xfrm>
            <a:off x="6244709" y="3259335"/>
            <a:ext cx="7627382" cy="1695615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9" name="Text 5"/>
          <p:cNvSpPr/>
          <p:nvPr/>
        </p:nvSpPr>
        <p:spPr>
          <a:xfrm>
            <a:off x="6461284" y="347591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</a:rPr>
              <a:t>App.py/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6461283" y="3854424"/>
            <a:ext cx="719423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Runs a </a:t>
            </a:r>
            <a:r>
              <a:rPr lang="en-US" sz="1600" dirty="0" err="1">
                <a:solidFill>
                  <a:schemeClr val="bg1"/>
                </a:solidFill>
              </a:rPr>
              <a:t>Streamlit</a:t>
            </a:r>
            <a:r>
              <a:rPr lang="en-US" sz="1600" dirty="0">
                <a:solidFill>
                  <a:schemeClr val="bg1"/>
                </a:solidFill>
              </a:rPr>
              <a:t>-based chatbot app where users can upload a data file (CSV, Excel, JSON)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, ask natural language questions about it, and receive automated analysis, visualizations,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 and insights using Hugging Face models and rule-based logic.</a:t>
            </a:r>
          </a:p>
        </p:txBody>
      </p:sp>
      <p:sp>
        <p:nvSpPr>
          <p:cNvPr id="11" name="Shape 7"/>
          <p:cNvSpPr/>
          <p:nvPr/>
        </p:nvSpPr>
        <p:spPr>
          <a:xfrm>
            <a:off x="6244709" y="5014985"/>
            <a:ext cx="7627382" cy="1265992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12" name="Text 8"/>
          <p:cNvSpPr/>
          <p:nvPr/>
        </p:nvSpPr>
        <p:spPr>
          <a:xfrm>
            <a:off x="6461283" y="513659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docker-compose.yml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6461284" y="5444609"/>
            <a:ext cx="719423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Configuration for multi-container Docker setup</a:t>
            </a:r>
            <a:endParaRPr lang="en-US" sz="1700" dirty="0"/>
          </a:p>
        </p:txBody>
      </p:sp>
      <p:sp>
        <p:nvSpPr>
          <p:cNvPr id="14" name="Shape 10"/>
          <p:cNvSpPr/>
          <p:nvPr/>
        </p:nvSpPr>
        <p:spPr>
          <a:xfrm>
            <a:off x="6244709" y="6640889"/>
            <a:ext cx="7627382" cy="1265992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IN" dirty="0"/>
          </a:p>
        </p:txBody>
      </p:sp>
      <p:sp>
        <p:nvSpPr>
          <p:cNvPr id="15" name="Text 11"/>
          <p:cNvSpPr/>
          <p:nvPr/>
        </p:nvSpPr>
        <p:spPr>
          <a:xfrm>
            <a:off x="6535712" y="671060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Jenkinsfile</a:t>
            </a:r>
            <a:endParaRPr lang="en-US" sz="2200" dirty="0"/>
          </a:p>
        </p:txBody>
      </p:sp>
      <p:sp>
        <p:nvSpPr>
          <p:cNvPr id="16" name="Text 12"/>
          <p:cNvSpPr/>
          <p:nvPr/>
        </p:nvSpPr>
        <p:spPr>
          <a:xfrm>
            <a:off x="6461284" y="7140148"/>
            <a:ext cx="719423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Defines CI/CD pipeline for automated building and deployment</a:t>
            </a:r>
            <a:endParaRPr lang="en-US" sz="17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420F0B-5E1F-DBD3-87C7-621C57A3A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540" y="1776769"/>
            <a:ext cx="2574087" cy="57136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288894" y="262257"/>
            <a:ext cx="6522839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 err="1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Dockerfile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44709" y="3163014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8288892" y="136296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Base Image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8288894" y="2026196"/>
            <a:ext cx="297430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Uses a lightweight Python 3.9 image to reduce size while retaining Python functionality.</a:t>
            </a:r>
            <a:endParaRPr lang="en-US" sz="1700" dirty="0"/>
          </a:p>
        </p:txBody>
      </p:sp>
      <p:sp>
        <p:nvSpPr>
          <p:cNvPr id="8" name="Text 5"/>
          <p:cNvSpPr/>
          <p:nvPr/>
        </p:nvSpPr>
        <p:spPr>
          <a:xfrm>
            <a:off x="11550314" y="136296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Build Process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1550314" y="2026196"/>
            <a:ext cx="2974300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Sets the working directory inside the container to /</a:t>
            </a:r>
            <a:r>
              <a:rPr lang="en-US" sz="1700" dirty="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app.Copies</a:t>
            </a: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requirements.txt and installs dependencies using </a:t>
            </a:r>
            <a:r>
              <a:rPr lang="en-US" sz="1700" dirty="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pip.Copies</a:t>
            </a: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all remaining project files (app.py, utils.py, etc.) into the container.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244709" y="5196959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8288891" y="508444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Expose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8288891" y="5577065"/>
            <a:ext cx="6522840" cy="10155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Declares port 8501 open, which is the default port used by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dirty="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Streamlit</a:t>
            </a: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so Docker knows which port to map to your 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host.</a:t>
            </a:r>
            <a:endParaRPr lang="en-US" sz="17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2187AB-FC6F-413E-7F10-FC16D5695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96863" cy="8229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C6B75B-E4CD-CB41-D7D0-DB5A430FAE05}"/>
              </a:ext>
            </a:extLst>
          </p:cNvPr>
          <p:cNvSpPr txBox="1"/>
          <p:nvPr/>
        </p:nvSpPr>
        <p:spPr>
          <a:xfrm>
            <a:off x="8193571" y="6503343"/>
            <a:ext cx="1582473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Run</a:t>
            </a: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25D4B3-D4C4-17CE-30B0-D00662592B15}"/>
              </a:ext>
            </a:extLst>
          </p:cNvPr>
          <p:cNvSpPr txBox="1"/>
          <p:nvPr/>
        </p:nvSpPr>
        <p:spPr>
          <a:xfrm>
            <a:off x="8174592" y="6775364"/>
            <a:ext cx="6226436" cy="1104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8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Starts the </a:t>
            </a:r>
            <a:r>
              <a:rPr lang="en-US" sz="1800" dirty="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Streamlit</a:t>
            </a:r>
            <a:r>
              <a:rPr lang="en-US" sz="18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application by running app.py.--</a:t>
            </a:r>
            <a:r>
              <a:rPr lang="en-US" sz="1800" dirty="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server.address</a:t>
            </a:r>
            <a:r>
              <a:rPr lang="en-US" sz="18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=0.0.0.0 ensures the app is accessible from outside the container (e.g., your browser).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58309" y="836176"/>
            <a:ext cx="5882640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Docker Compose Setup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758309" y="1873806"/>
            <a:ext cx="7627382" cy="4929188"/>
          </a:xfrm>
          <a:prstGeom prst="roundRect">
            <a:avLst>
              <a:gd name="adj" fmla="val 3956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Shape 2"/>
          <p:cNvSpPr/>
          <p:nvPr/>
        </p:nvSpPr>
        <p:spPr>
          <a:xfrm>
            <a:off x="765929" y="1881426"/>
            <a:ext cx="7612142" cy="96845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3"/>
          <p:cNvSpPr/>
          <p:nvPr/>
        </p:nvSpPr>
        <p:spPr>
          <a:xfrm>
            <a:off x="982742" y="2018943"/>
            <a:ext cx="146601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Service</a:t>
            </a:r>
            <a:endParaRPr lang="en-US" sz="1700" dirty="0"/>
          </a:p>
        </p:txBody>
      </p:sp>
      <p:sp>
        <p:nvSpPr>
          <p:cNvPr id="8" name="Text 4"/>
          <p:cNvSpPr/>
          <p:nvPr/>
        </p:nvSpPr>
        <p:spPr>
          <a:xfrm>
            <a:off x="2889528" y="2018943"/>
            <a:ext cx="146220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Description</a:t>
            </a:r>
            <a:endParaRPr lang="en-US" sz="1700" dirty="0"/>
          </a:p>
        </p:txBody>
      </p:sp>
      <p:sp>
        <p:nvSpPr>
          <p:cNvPr id="9" name="Text 5"/>
          <p:cNvSpPr/>
          <p:nvPr/>
        </p:nvSpPr>
        <p:spPr>
          <a:xfrm>
            <a:off x="4792504" y="2018943"/>
            <a:ext cx="146220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Ports</a:t>
            </a:r>
            <a:endParaRPr lang="en-US" sz="1700" dirty="0"/>
          </a:p>
        </p:txBody>
      </p:sp>
      <p:sp>
        <p:nvSpPr>
          <p:cNvPr id="10" name="Text 6"/>
          <p:cNvSpPr/>
          <p:nvPr/>
        </p:nvSpPr>
        <p:spPr>
          <a:xfrm>
            <a:off x="6695480" y="2018943"/>
            <a:ext cx="1466017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Dependencies</a:t>
            </a:r>
            <a:endParaRPr lang="en-US" sz="1700" dirty="0"/>
          </a:p>
        </p:txBody>
      </p:sp>
      <p:sp>
        <p:nvSpPr>
          <p:cNvPr id="11" name="Shape 7"/>
          <p:cNvSpPr/>
          <p:nvPr/>
        </p:nvSpPr>
        <p:spPr>
          <a:xfrm>
            <a:off x="765929" y="2849880"/>
            <a:ext cx="7612142" cy="131516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8"/>
          <p:cNvSpPr/>
          <p:nvPr/>
        </p:nvSpPr>
        <p:spPr>
          <a:xfrm>
            <a:off x="982742" y="2987397"/>
            <a:ext cx="146601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app.py</a:t>
            </a:r>
            <a:endParaRPr lang="en-US" sz="1700" dirty="0"/>
          </a:p>
        </p:txBody>
      </p:sp>
      <p:sp>
        <p:nvSpPr>
          <p:cNvPr id="13" name="Text 9"/>
          <p:cNvSpPr/>
          <p:nvPr/>
        </p:nvSpPr>
        <p:spPr>
          <a:xfrm>
            <a:off x="2889528" y="2987397"/>
            <a:ext cx="1462207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Python </a:t>
            </a:r>
            <a:r>
              <a:rPr lang="en-US" sz="1700" dirty="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Streamlit</a:t>
            </a: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container</a:t>
            </a:r>
            <a:endParaRPr lang="en-US" sz="1700" dirty="0"/>
          </a:p>
        </p:txBody>
      </p:sp>
      <p:sp>
        <p:nvSpPr>
          <p:cNvPr id="14" name="Text 10"/>
          <p:cNvSpPr/>
          <p:nvPr/>
        </p:nvSpPr>
        <p:spPr>
          <a:xfrm>
            <a:off x="4792504" y="2987397"/>
            <a:ext cx="146220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8501:8501</a:t>
            </a:r>
            <a:endParaRPr lang="en-US" sz="1700" dirty="0"/>
          </a:p>
        </p:txBody>
      </p:sp>
      <p:sp>
        <p:nvSpPr>
          <p:cNvPr id="15" name="Text 11"/>
          <p:cNvSpPr/>
          <p:nvPr/>
        </p:nvSpPr>
        <p:spPr>
          <a:xfrm>
            <a:off x="6695480" y="2987397"/>
            <a:ext cx="146601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server</a:t>
            </a:r>
            <a:endParaRPr lang="en-US" sz="1700" dirty="0"/>
          </a:p>
        </p:txBody>
      </p:sp>
      <p:sp>
        <p:nvSpPr>
          <p:cNvPr id="26" name="Text 22"/>
          <p:cNvSpPr/>
          <p:nvPr/>
        </p:nvSpPr>
        <p:spPr>
          <a:xfrm>
            <a:off x="758309" y="7046714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CEA9B0F-A04C-E0ED-D0A3-4AD1A5C02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966356"/>
            <a:ext cx="5008661" cy="58366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583775"/>
            <a:ext cx="679989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Docker Compose Workflow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83798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Build Containers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410788"/>
            <a:ext cx="2850713" cy="26377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Builds the Docker image using the </a:t>
            </a:r>
            <a:r>
              <a:rPr lang="en-US" sz="1700" dirty="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Dockerfile</a:t>
            </a: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in the current directory (.). </a:t>
            </a:r>
          </a:p>
          <a:p>
            <a:pPr marL="0" indent="0" algn="l">
              <a:lnSpc>
                <a:spcPts val="2700"/>
              </a:lnSpc>
              <a:buNone/>
            </a:pPr>
            <a:endParaRPr lang="en-US" sz="1700" dirty="0">
              <a:solidFill>
                <a:srgbClr val="EEEFF5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Equivalent to running: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docker build -t </a:t>
            </a:r>
            <a:r>
              <a:rPr lang="en-US" sz="1700" dirty="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data-analysis-chatbot:latest</a:t>
            </a: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.</a:t>
            </a:r>
          </a:p>
          <a:p>
            <a:pPr marL="0" indent="0" algn="l">
              <a:lnSpc>
                <a:spcPts val="2700"/>
              </a:lnSpc>
              <a:buNone/>
            </a:pPr>
            <a:endParaRPr lang="en-US" sz="1700" dirty="0">
              <a:solidFill>
                <a:srgbClr val="EEEFF5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4176474" y="383798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Image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176474" y="4410789"/>
            <a:ext cx="2881908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image: </a:t>
            </a:r>
            <a:r>
              <a:rPr lang="en-US" sz="1700" dirty="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data-analysis-chatbot:latest</a:t>
            </a:r>
            <a:endParaRPr lang="en-US" sz="1700" dirty="0">
              <a:solidFill>
                <a:srgbClr val="EEEFF5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594640" y="383798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Service Isolation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4640" y="4410789"/>
            <a:ext cx="2881908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Containers networked with dependencies and port mappings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11012805" y="383798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Access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2805" y="4410789"/>
            <a:ext cx="2881908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 frontend is accessible at localhost:3000 in browser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44709" y="996077"/>
            <a:ext cx="570761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Jenkins CI/CD Pipeline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709" y="2033707"/>
            <a:ext cx="1083231" cy="129992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52861" y="225028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Checkout Code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652861" y="2736413"/>
            <a:ext cx="62192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Pull latest repository commit for build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709" y="3333631"/>
            <a:ext cx="1083231" cy="129992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52861" y="355020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Build Images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652861" y="4036338"/>
            <a:ext cx="62192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Run docker-compose build to create containers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709" y="4633555"/>
            <a:ext cx="1083231" cy="129992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52861" y="485013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Run Containers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652861" y="5336262"/>
            <a:ext cx="62192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Deploy containers in detached mode</a:t>
            </a:r>
            <a:endParaRPr lang="en-US" sz="17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4709" y="5933480"/>
            <a:ext cx="1083231" cy="129992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652861" y="615005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Health Check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7652861" y="6636187"/>
            <a:ext cx="62192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Verify backend is responding on port 8501</a:t>
            </a:r>
            <a:endParaRPr lang="en-US" sz="17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F1F9501-B1C6-9E1B-FA3D-B9E6136A8F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6321"/>
            <a:ext cx="4603173" cy="81821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44709" y="146814"/>
            <a:ext cx="7310080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CI/CD Manual Execution Flow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194286" y="870391"/>
            <a:ext cx="3705463" cy="1612702"/>
          </a:xfrm>
          <a:prstGeom prst="roundRect">
            <a:avLst>
              <a:gd name="adj" fmla="val 12091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6461284" y="97796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Code Update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410860" y="1561937"/>
            <a:ext cx="3272314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Developer pushes changes to GitHub repository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10166747" y="870391"/>
            <a:ext cx="3705463" cy="1612702"/>
          </a:xfrm>
          <a:prstGeom prst="roundRect">
            <a:avLst>
              <a:gd name="adj" fmla="val 12091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10476840" y="99628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Manual Trigger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599777" y="1565089"/>
            <a:ext cx="3272314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Jenkins job is started manually by developer</a:t>
            </a:r>
            <a:endParaRPr lang="en-US" sz="1700" dirty="0"/>
          </a:p>
        </p:txBody>
      </p:sp>
      <p:sp>
        <p:nvSpPr>
          <p:cNvPr id="11" name="Text 8"/>
          <p:cNvSpPr/>
          <p:nvPr/>
        </p:nvSpPr>
        <p:spPr>
          <a:xfrm>
            <a:off x="6410860" y="261657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Pipeline Runs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410860" y="3001284"/>
            <a:ext cx="719423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Automates build, deployment, and health verification</a:t>
            </a:r>
            <a:endParaRPr lang="en-US" sz="17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B27217-927D-9EBF-CACC-046E811D6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0392"/>
            <a:ext cx="14630400" cy="52681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F3897B-23DA-AF85-B1A8-04D9501B2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461855"/>
            <a:ext cx="589680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DevOps Tools Summary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71606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Docker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288869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Containerizes app components for consistent environments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5312926" y="371606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Docker Compose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12926" y="4288869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Orchestrates multi-container application setup and networking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9867543" y="371606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Jenkins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67543" y="4288869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Automates CI/CD pipeline for building and deploying app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758309" y="5420916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Combined, they deliver reliable local and CI/CD deployments.</a:t>
            </a:r>
            <a:endParaRPr lang="en-US"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B70B83C-2BAC-E30F-391E-E16593010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4630400" cy="5557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5865874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Thank You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58309" y="6633340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Project by Arindam Maji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758309" y="6972419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GitHub: https://github.com/arindam-maji/data-analysis-chatbot</a:t>
            </a:r>
            <a:endParaRPr lang="en-US" sz="1700" dirty="0"/>
          </a:p>
        </p:txBody>
      </p:sp>
      <p:sp>
        <p:nvSpPr>
          <p:cNvPr id="6" name="Text 3"/>
          <p:cNvSpPr/>
          <p:nvPr/>
        </p:nvSpPr>
        <p:spPr>
          <a:xfrm>
            <a:off x="758309" y="7669768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LPU ID: 12208405</a:t>
            </a:r>
            <a:endParaRPr lang="en-US" sz="1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C2FE8-1893-EB91-1D1E-DD6476FBA325}"/>
              </a:ext>
            </a:extLst>
          </p:cNvPr>
          <p:cNvSpPr txBox="1"/>
          <p:nvPr/>
        </p:nvSpPr>
        <p:spPr>
          <a:xfrm>
            <a:off x="654628" y="7288399"/>
            <a:ext cx="7315200" cy="412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 link </a:t>
            </a:r>
            <a:r>
              <a:rPr lang="en-US" sz="18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: https://data-analysis-chatbot.streamlit.app/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</TotalTime>
  <Words>466</Words>
  <Application>Microsoft Office PowerPoint</Application>
  <PresentationFormat>Custom</PresentationFormat>
  <Paragraphs>86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Barlow Bold</vt:lpstr>
      <vt:lpstr>Montserrat</vt:lpstr>
      <vt:lpstr>Montserrat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Arindam Maji</cp:lastModifiedBy>
  <cp:revision>5</cp:revision>
  <dcterms:created xsi:type="dcterms:W3CDTF">2025-04-29T14:56:35Z</dcterms:created>
  <dcterms:modified xsi:type="dcterms:W3CDTF">2025-05-02T06:26:18Z</dcterms:modified>
</cp:coreProperties>
</file>