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8" r:id="rId3"/>
    <p:sldId id="311" r:id="rId4"/>
    <p:sldId id="310" r:id="rId5"/>
    <p:sldId id="287" r:id="rId6"/>
    <p:sldId id="263" r:id="rId7"/>
    <p:sldId id="297" r:id="rId8"/>
    <p:sldId id="301" r:id="rId9"/>
    <p:sldId id="302" r:id="rId10"/>
    <p:sldId id="303" r:id="rId11"/>
    <p:sldId id="309" r:id="rId12"/>
    <p:sldId id="260" r:id="rId13"/>
    <p:sldId id="279" r:id="rId14"/>
    <p:sldId id="278" r:id="rId15"/>
  </p:sldIdLst>
  <p:sldSz cx="9144000" cy="5143500" type="screen16x9"/>
  <p:notesSz cx="6858000" cy="9144000"/>
  <p:embeddedFontLst>
    <p:embeddedFont>
      <p:font typeface="Roboto Condensed Light" panose="020B0604020202020204" charset="0"/>
      <p:regular r:id="rId17"/>
      <p:bold r:id="rId18"/>
      <p:italic r:id="rId19"/>
      <p:boldItalic r:id="rId20"/>
    </p:embeddedFont>
    <p:embeddedFont>
      <p:font typeface="Arvo" panose="020B0604020202020204" charset="0"/>
      <p:regular r:id="rId21"/>
      <p:bold r:id="rId22"/>
      <p:italic r:id="rId23"/>
      <p:boldItalic r:id="rId24"/>
    </p:embeddedFont>
    <p:embeddedFont>
      <p:font typeface="Roboto Condensed"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29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021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46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39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ebaa7b3a2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ebaa7b3a2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16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17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033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dirty="0">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mail2arindam2003@yahoo.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github.com/arindam0310018" TargetMode="External"/><Relationship Id="rId7" Type="http://schemas.openxmlformats.org/officeDocument/2006/relationships/hyperlink" Target="https://twitter.com/arindam0310018" TargetMode="External"/><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linkedin.com/in/arindam-mitra-28981095/" TargetMode="External"/><Relationship Id="rId11" Type="http://schemas.openxmlformats.org/officeDocument/2006/relationships/image" Target="../media/image7.png"/><Relationship Id="rId5" Type="http://schemas.openxmlformats.org/officeDocument/2006/relationships/hyperlink" Target="https://sessionize.com/arindam0310018" TargetMode="External"/><Relationship Id="rId10" Type="http://schemas.openxmlformats.org/officeDocument/2006/relationships/image" Target="../media/image6.jpg"/><Relationship Id="rId4" Type="http://schemas.openxmlformats.org/officeDocument/2006/relationships/hyperlink" Target="https://dev.to/arindam0310018" TargetMode="External"/><Relationship Id="rId9" Type="http://schemas.openxmlformats.org/officeDocument/2006/relationships/image" Target="../media/image5.jp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hashicorp.com/resources/should-my-team-really-need-to-know-terrafor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www.hashicorp.com/resources/terraform-for-platform-team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INFRA-AS-CODE BLUEPRINTS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MITIGATION</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67;p18"/>
          <p:cNvSpPr txBox="1">
            <a:spLocks noGrp="1"/>
          </p:cNvSpPr>
          <p:nvPr>
            <p:ph type="body" idx="1"/>
          </p:nvPr>
        </p:nvSpPr>
        <p:spPr>
          <a:xfrm>
            <a:off x="340042" y="1451850"/>
            <a:ext cx="4195041" cy="3292429"/>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How IaC Blueprints Resolved the Identified Problem Statements</a:t>
            </a:r>
          </a:p>
          <a:p>
            <a:pPr marL="76200" lvl="0" indent="0">
              <a:spcBef>
                <a:spcPts val="0"/>
              </a:spcBef>
              <a:buSzPts val="2400"/>
              <a:buNone/>
            </a:pPr>
            <a:endParaRPr lang="en-US" sz="1000" dirty="0" smtClean="0"/>
          </a:p>
          <a:p>
            <a:pPr marL="247650" lvl="0" indent="-171450">
              <a:spcBef>
                <a:spcPts val="0"/>
              </a:spcBef>
              <a:buSzPts val="2400"/>
              <a:buFont typeface="Wingdings" panose="05000000000000000000" pitchFamily="2" charset="2"/>
              <a:buChar char="ü"/>
            </a:pPr>
            <a:r>
              <a:rPr lang="en-US" sz="1000" dirty="0" smtClean="0"/>
              <a:t>Reduces the requirement of skilled Devops Engineer. We can then onboard an resource in our Devops team with Limited to basic knowledge of IaC and Devops. It has advantages on both sides –</a:t>
            </a:r>
          </a:p>
          <a:p>
            <a:pPr marL="247650" lvl="0"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smtClean="0"/>
              <a:t>From Devops Team Perspective, hiring and onboarding is fast.</a:t>
            </a:r>
          </a:p>
          <a:p>
            <a:pPr marL="704850" lvl="1"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smtClean="0"/>
              <a:t>From Resource Perspective, delivery is more or less like other team members (Subject to little or No Support) using IaC without being overwhelmed.</a:t>
            </a:r>
          </a:p>
          <a:p>
            <a:pPr marL="533400" lvl="1" indent="0">
              <a:spcBef>
                <a:spcPts val="0"/>
              </a:spcBef>
              <a:buSzPts val="2400"/>
              <a:buNone/>
            </a:pPr>
            <a:r>
              <a:rPr lang="en-US" sz="1000" dirty="0" smtClean="0"/>
              <a:t> </a:t>
            </a:r>
            <a:endParaRPr lang="en-US" sz="1000" b="1" dirty="0" smtClean="0">
              <a:solidFill>
                <a:srgbClr val="7030A0"/>
              </a:solidFill>
            </a:endParaRPr>
          </a:p>
          <a:p>
            <a:pPr marL="247650" lvl="0" indent="-171450">
              <a:spcBef>
                <a:spcPts val="0"/>
              </a:spcBef>
              <a:buSzPts val="2400"/>
              <a:buFont typeface="Wingdings" panose="05000000000000000000" pitchFamily="2" charset="2"/>
              <a:buChar char="ü"/>
            </a:pPr>
            <a:r>
              <a:rPr lang="en-US" sz="1000" dirty="0" smtClean="0"/>
              <a:t>Less time in Knowledge Transfer and No Impact in delivery.</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Scalability of Team improves with time because based on Use cases, more IaC Blueprints gets added thereby allowing to use One Resource for Multiple Projects.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endParaRPr lang="en-US" sz="1000" dirty="0"/>
          </a:p>
        </p:txBody>
      </p:sp>
      <p:pic>
        <p:nvPicPr>
          <p:cNvPr id="3" name="Picture 2"/>
          <p:cNvPicPr>
            <a:picLocks noChangeAspect="1"/>
          </p:cNvPicPr>
          <p:nvPr/>
        </p:nvPicPr>
        <p:blipFill>
          <a:blip r:embed="rId3"/>
          <a:stretch>
            <a:fillRect/>
          </a:stretch>
        </p:blipFill>
        <p:spPr>
          <a:xfrm>
            <a:off x="4768473" y="1579657"/>
            <a:ext cx="4211756" cy="2737641"/>
          </a:xfrm>
          <a:prstGeom prst="rect">
            <a:avLst/>
          </a:prstGeom>
        </p:spPr>
      </p:pic>
    </p:spTree>
    <p:extLst>
      <p:ext uri="{BB962C8B-B14F-4D97-AF65-F5344CB8AC3E}">
        <p14:creationId xmlns:p14="http://schemas.microsoft.com/office/powerpoint/2010/main" val="3590168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4" y="392575"/>
            <a:ext cx="5878073"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DEMO TIME</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67;p18"/>
          <p:cNvSpPr txBox="1">
            <a:spLocks noGrp="1"/>
          </p:cNvSpPr>
          <p:nvPr>
            <p:ph type="body" idx="1"/>
          </p:nvPr>
        </p:nvSpPr>
        <p:spPr>
          <a:xfrm>
            <a:off x="340042" y="1451850"/>
            <a:ext cx="4195041" cy="3292429"/>
          </a:xfrm>
          <a:prstGeom prst="rect">
            <a:avLst/>
          </a:prstGeom>
        </p:spPr>
        <p:txBody>
          <a:bodyPr spcFirstLastPara="1" wrap="square" lIns="91425" tIns="91425" rIns="91425" bIns="91425" anchor="t" anchorCtr="0">
            <a:noAutofit/>
          </a:bodyPr>
          <a:lstStyle/>
          <a:p>
            <a:pPr marL="247650" lvl="0" indent="-171450">
              <a:spcBef>
                <a:spcPts val="0"/>
              </a:spcBef>
              <a:buSzPts val="2400"/>
              <a:buFont typeface="Wingdings" panose="05000000000000000000" pitchFamily="2" charset="2"/>
              <a:buChar char="ü"/>
            </a:pPr>
            <a:r>
              <a:rPr lang="en" sz="1000" dirty="0" smtClean="0">
                <a:solidFill>
                  <a:schemeClr val="dk2"/>
                </a:solidFill>
                <a:latin typeface="Roboto Condensed"/>
                <a:ea typeface="Roboto Condensed"/>
                <a:cs typeface="Roboto Condensed"/>
                <a:sym typeface="Roboto Condensed"/>
              </a:rPr>
              <a:t>We will now run 4 </a:t>
            </a:r>
            <a:r>
              <a:rPr lang="en" sz="1000" dirty="0">
                <a:solidFill>
                  <a:schemeClr val="dk2"/>
                </a:solidFill>
                <a:latin typeface="Roboto Condensed"/>
                <a:ea typeface="Roboto Condensed"/>
                <a:cs typeface="Roboto Condensed"/>
                <a:sym typeface="Roboto Condensed"/>
              </a:rPr>
              <a:t>Live demos covering 3 differ</a:t>
            </a:r>
            <a:r>
              <a:rPr lang="de-CH" sz="1000" dirty="0">
                <a:solidFill>
                  <a:schemeClr val="dk2"/>
                </a:solidFill>
                <a:latin typeface="Roboto Condensed"/>
                <a:ea typeface="Roboto Condensed"/>
                <a:cs typeface="Roboto Condensed"/>
                <a:sym typeface="Roboto Condensed"/>
              </a:rPr>
              <a:t>e</a:t>
            </a:r>
            <a:r>
              <a:rPr lang="en" sz="1000" dirty="0">
                <a:solidFill>
                  <a:schemeClr val="dk2"/>
                </a:solidFill>
                <a:latin typeface="Roboto Condensed"/>
                <a:ea typeface="Roboto Condensed"/>
                <a:cs typeface="Roboto Condensed"/>
                <a:sym typeface="Roboto Condensed"/>
              </a:rPr>
              <a:t>nt area of </a:t>
            </a:r>
            <a:r>
              <a:rPr lang="en" sz="1000" dirty="0" smtClean="0">
                <a:solidFill>
                  <a:schemeClr val="dk2"/>
                </a:solidFill>
                <a:latin typeface="Roboto Condensed"/>
                <a:ea typeface="Roboto Condensed"/>
                <a:cs typeface="Roboto Condensed"/>
                <a:sym typeface="Roboto Condensed"/>
              </a:rPr>
              <a:t>IaC Blueprints –</a:t>
            </a:r>
          </a:p>
          <a:p>
            <a:pPr marL="247650" lvl="0" indent="-171450">
              <a:spcBef>
                <a:spcPts val="0"/>
              </a:spcBef>
              <a:buSzPts val="2400"/>
              <a:buFont typeface="Wingdings" panose="05000000000000000000" pitchFamily="2" charset="2"/>
              <a:buChar char="ü"/>
            </a:pPr>
            <a:endParaRPr lang="en" sz="1000" dirty="0">
              <a:solidFill>
                <a:schemeClr val="dk2"/>
              </a:solidFill>
              <a:latin typeface="Roboto Condensed"/>
              <a:ea typeface="Roboto Condensed"/>
              <a:cs typeface="Roboto Condensed"/>
              <a:sym typeface="Roboto Condensed"/>
            </a:endParaRPr>
          </a:p>
          <a:p>
            <a:pPr marL="704850" lvl="1" indent="-171450">
              <a:spcBef>
                <a:spcPts val="0"/>
              </a:spcBef>
              <a:buSzPts val="2400"/>
              <a:buFont typeface="Wingdings" panose="05000000000000000000" pitchFamily="2" charset="2"/>
              <a:buChar char="§"/>
            </a:pPr>
            <a:r>
              <a:rPr lang="en" sz="1000" b="1" dirty="0" smtClean="0">
                <a:solidFill>
                  <a:schemeClr val="dk2"/>
                </a:solidFill>
                <a:latin typeface="Roboto Condensed"/>
                <a:ea typeface="Roboto Condensed"/>
                <a:cs typeface="Roboto Condensed"/>
                <a:sym typeface="Roboto Condensed"/>
              </a:rPr>
              <a:t>Resource Group Blueprint – </a:t>
            </a:r>
            <a:r>
              <a:rPr lang="de-CH" sz="1000" b="1" dirty="0">
                <a:solidFill>
                  <a:srgbClr val="7030A0"/>
                </a:solidFill>
                <a:latin typeface="Roboto Condensed"/>
                <a:ea typeface="Roboto Condensed"/>
                <a:cs typeface="Roboto Condensed"/>
                <a:sym typeface="Roboto Condensed"/>
              </a:rPr>
              <a:t>https://github.com/arindam0310018/13-May-2023__AZUG-MS-Global-Event</a:t>
            </a:r>
            <a:endParaRPr lang="en" sz="1000" b="1" dirty="0">
              <a:solidFill>
                <a:srgbClr val="7030A0"/>
              </a:solidFill>
              <a:latin typeface="Roboto Condensed"/>
              <a:ea typeface="Roboto Condensed"/>
              <a:cs typeface="Roboto Condensed"/>
              <a:sym typeface="Roboto Condensed"/>
            </a:endParaRPr>
          </a:p>
          <a:p>
            <a:pPr marL="704850" lvl="1" indent="-171450">
              <a:spcBef>
                <a:spcPts val="0"/>
              </a:spcBef>
              <a:buSzPts val="2400"/>
              <a:buFont typeface="Wingdings" panose="05000000000000000000" pitchFamily="2" charset="2"/>
              <a:buChar char="§"/>
            </a:pPr>
            <a:endParaRPr lang="en" sz="1000" b="1" dirty="0">
              <a:solidFill>
                <a:schemeClr val="dk2"/>
              </a:solidFill>
              <a:latin typeface="Roboto Condensed"/>
              <a:ea typeface="Roboto Condensed"/>
              <a:cs typeface="Roboto Condensed"/>
              <a:sym typeface="Roboto Condensed"/>
            </a:endParaRPr>
          </a:p>
          <a:p>
            <a:pPr marL="704850" lvl="1" indent="-171450">
              <a:spcBef>
                <a:spcPts val="0"/>
              </a:spcBef>
              <a:buSzPts val="2400"/>
              <a:buFont typeface="Wingdings" panose="05000000000000000000" pitchFamily="2" charset="2"/>
              <a:buChar char="§"/>
            </a:pPr>
            <a:r>
              <a:rPr lang="en" sz="1000" b="1" dirty="0">
                <a:solidFill>
                  <a:schemeClr val="dk2"/>
                </a:solidFill>
                <a:latin typeface="Roboto Condensed"/>
                <a:ea typeface="Roboto Condensed"/>
                <a:cs typeface="Roboto Condensed"/>
                <a:sym typeface="Roboto Condensed"/>
              </a:rPr>
              <a:t>Setup and Configure Devops Project – </a:t>
            </a:r>
            <a:r>
              <a:rPr lang="de-CH" sz="1000" b="1" dirty="0">
                <a:solidFill>
                  <a:srgbClr val="7030A0"/>
                </a:solidFill>
                <a:latin typeface="Roboto Condensed"/>
                <a:ea typeface="Roboto Condensed"/>
                <a:cs typeface="Roboto Condensed"/>
                <a:sym typeface="Roboto Condensed"/>
              </a:rPr>
              <a:t>https://github.com/arindam0310018/08-Apr-2022-DevOps__Power-Of-DevOps-CLI-And-REST-API</a:t>
            </a:r>
            <a:r>
              <a:rPr lang="en" sz="1000" b="1" dirty="0">
                <a:solidFill>
                  <a:srgbClr val="7030A0"/>
                </a:solidFill>
                <a:latin typeface="Roboto Condensed"/>
                <a:ea typeface="Roboto Condensed"/>
                <a:cs typeface="Roboto Condensed"/>
                <a:sym typeface="Roboto Condensed"/>
              </a:rPr>
              <a:t>  </a:t>
            </a:r>
          </a:p>
          <a:p>
            <a:pPr marL="704850" lvl="1" indent="-171450">
              <a:spcBef>
                <a:spcPts val="0"/>
              </a:spcBef>
              <a:buSzPts val="2400"/>
              <a:buFont typeface="Wingdings" panose="05000000000000000000" pitchFamily="2" charset="2"/>
              <a:buChar char="§"/>
            </a:pPr>
            <a:endParaRPr lang="en" sz="1000" b="1" dirty="0" smtClean="0">
              <a:solidFill>
                <a:schemeClr val="dk2"/>
              </a:solidFill>
              <a:latin typeface="Roboto Condensed"/>
              <a:ea typeface="Roboto Condensed"/>
              <a:cs typeface="Roboto Condensed"/>
              <a:sym typeface="Roboto Condensed"/>
            </a:endParaRPr>
          </a:p>
          <a:p>
            <a:pPr marL="704850" lvl="1" indent="-171450">
              <a:spcBef>
                <a:spcPts val="0"/>
              </a:spcBef>
              <a:buSzPts val="2400"/>
              <a:buFont typeface="Wingdings" panose="05000000000000000000" pitchFamily="2" charset="2"/>
              <a:buChar char="§"/>
            </a:pPr>
            <a:r>
              <a:rPr lang="en" sz="1000" b="1" dirty="0" smtClean="0">
                <a:solidFill>
                  <a:schemeClr val="dk2"/>
                </a:solidFill>
                <a:latin typeface="Roboto Condensed"/>
                <a:ea typeface="Roboto Condensed"/>
                <a:cs typeface="Roboto Condensed"/>
                <a:sym typeface="Roboto Condensed"/>
              </a:rPr>
              <a:t>App Management with AAD Graph and </a:t>
            </a:r>
            <a:r>
              <a:rPr lang="en" sz="1000" b="1" dirty="0">
                <a:solidFill>
                  <a:schemeClr val="dk2"/>
                </a:solidFill>
                <a:latin typeface="Roboto Condensed"/>
                <a:ea typeface="Roboto Condensed"/>
                <a:cs typeface="Roboto Condensed"/>
                <a:sym typeface="Roboto Condensed"/>
              </a:rPr>
              <a:t>Devops – </a:t>
            </a:r>
            <a:r>
              <a:rPr lang="de-CH" sz="1000" b="1" dirty="0">
                <a:solidFill>
                  <a:srgbClr val="7030A0"/>
                </a:solidFill>
                <a:latin typeface="Roboto Condensed"/>
                <a:ea typeface="Roboto Condensed"/>
                <a:cs typeface="Roboto Condensed"/>
                <a:sym typeface="Roboto Condensed"/>
              </a:rPr>
              <a:t>https://github.com/arindam0310018/24-Mar-2023-DevOps__Automate-App-Management-with-AAD-Graph</a:t>
            </a:r>
          </a:p>
          <a:p>
            <a:pPr marL="704850" lvl="1" indent="-171450">
              <a:spcBef>
                <a:spcPts val="0"/>
              </a:spcBef>
              <a:buSzPts val="2400"/>
              <a:buFont typeface="Wingdings" panose="05000000000000000000" pitchFamily="2" charset="2"/>
              <a:buChar char="§"/>
            </a:pPr>
            <a:endParaRPr lang="en" sz="1000" b="1" dirty="0" smtClean="0">
              <a:solidFill>
                <a:schemeClr val="dk2"/>
              </a:solidFill>
              <a:latin typeface="Roboto Condensed"/>
              <a:ea typeface="Roboto Condensed"/>
              <a:cs typeface="Roboto Condensed"/>
              <a:sym typeface="Roboto Condensed"/>
            </a:endParaRPr>
          </a:p>
          <a:p>
            <a:pPr marL="704850" lvl="1" indent="-171450">
              <a:spcBef>
                <a:spcPts val="0"/>
              </a:spcBef>
              <a:buSzPts val="2400"/>
              <a:buFont typeface="Wingdings" panose="05000000000000000000" pitchFamily="2" charset="2"/>
              <a:buChar char="§"/>
            </a:pPr>
            <a:r>
              <a:rPr lang="en" sz="1000" b="1" dirty="0" smtClean="0">
                <a:solidFill>
                  <a:schemeClr val="dk2"/>
                </a:solidFill>
                <a:latin typeface="Roboto Condensed"/>
                <a:ea typeface="Roboto Condensed"/>
                <a:cs typeface="Roboto Condensed"/>
                <a:sym typeface="Roboto Condensed"/>
              </a:rPr>
              <a:t>Entitlement Management | Catalog and Access Package –</a:t>
            </a:r>
            <a:r>
              <a:rPr lang="en" sz="1000" dirty="0" smtClean="0">
                <a:solidFill>
                  <a:schemeClr val="dk2"/>
                </a:solidFill>
                <a:latin typeface="Roboto Condensed"/>
                <a:ea typeface="Roboto Condensed"/>
                <a:cs typeface="Roboto Condensed"/>
                <a:sym typeface="Roboto Condensed"/>
              </a:rPr>
              <a:t> </a:t>
            </a:r>
            <a:r>
              <a:rPr lang="de-CH" sz="1000" b="1" dirty="0">
                <a:solidFill>
                  <a:srgbClr val="7030A0"/>
                </a:solidFill>
                <a:latin typeface="Roboto Condensed"/>
                <a:ea typeface="Roboto Condensed"/>
                <a:cs typeface="Roboto Condensed"/>
                <a:sym typeface="Roboto Condensed"/>
              </a:rPr>
              <a:t>https://</a:t>
            </a:r>
            <a:r>
              <a:rPr lang="de-CH" sz="1000" b="1" dirty="0" smtClean="0">
                <a:solidFill>
                  <a:srgbClr val="7030A0"/>
                </a:solidFill>
                <a:latin typeface="Roboto Condensed"/>
                <a:ea typeface="Roboto Condensed"/>
                <a:cs typeface="Roboto Condensed"/>
                <a:sym typeface="Roboto Condensed"/>
              </a:rPr>
              <a:t>github.com/arindam0310018/24-Feb-2023-Microsoft-Graph-Powershell_Create-Catalog-AccessPackage-Roles-Policies</a:t>
            </a:r>
          </a:p>
          <a:p>
            <a:pPr marL="704850" lvl="1" indent="-171450">
              <a:spcBef>
                <a:spcPts val="0"/>
              </a:spcBef>
              <a:buSzPts val="2400"/>
              <a:buFont typeface="Wingdings" panose="05000000000000000000" pitchFamily="2" charset="2"/>
              <a:buChar char="§"/>
            </a:pPr>
            <a:endParaRPr lang="de-CH" sz="1000" b="1" dirty="0">
              <a:solidFill>
                <a:srgbClr val="7030A0"/>
              </a:solidFill>
              <a:latin typeface="Roboto Condensed"/>
              <a:ea typeface="Roboto Condensed"/>
              <a:cs typeface="Roboto Condensed"/>
              <a:sym typeface="Roboto Condensed"/>
            </a:endParaRPr>
          </a:p>
          <a:p>
            <a:pPr marL="247650" lvl="0" indent="-171450">
              <a:spcBef>
                <a:spcPts val="0"/>
              </a:spcBef>
              <a:buSzPts val="2400"/>
              <a:buFont typeface="Wingdings" panose="05000000000000000000" pitchFamily="2" charset="2"/>
              <a:buChar char="ü"/>
            </a:pPr>
            <a:endParaRPr lang="en" sz="1000" dirty="0">
              <a:solidFill>
                <a:schemeClr val="dk2"/>
              </a:solidFill>
              <a:latin typeface="Roboto Condensed"/>
              <a:ea typeface="Roboto Condensed"/>
              <a:sym typeface="Roboto Condensed"/>
            </a:endParaRPr>
          </a:p>
          <a:p>
            <a:pPr marL="704850" lvl="1" indent="-171450">
              <a:spcBef>
                <a:spcPts val="0"/>
              </a:spcBef>
              <a:buSzPts val="2400"/>
              <a:buFont typeface="Wingdings" panose="05000000000000000000" pitchFamily="2" charset="2"/>
              <a:buChar char="§"/>
            </a:pPr>
            <a:endParaRPr lang="en-US" sz="1000" b="1" dirty="0">
              <a:solidFill>
                <a:srgbClr val="7030A0"/>
              </a:solidFill>
            </a:endParaRPr>
          </a:p>
        </p:txBody>
      </p:sp>
      <p:pic>
        <p:nvPicPr>
          <p:cNvPr id="3" name="Picture 2"/>
          <p:cNvPicPr>
            <a:picLocks noChangeAspect="1"/>
          </p:cNvPicPr>
          <p:nvPr/>
        </p:nvPicPr>
        <p:blipFill>
          <a:blip r:embed="rId3"/>
          <a:stretch>
            <a:fillRect/>
          </a:stretch>
        </p:blipFill>
        <p:spPr>
          <a:xfrm>
            <a:off x="4722123" y="1576801"/>
            <a:ext cx="3151320" cy="2842799"/>
          </a:xfrm>
          <a:prstGeom prst="rect">
            <a:avLst/>
          </a:prstGeom>
        </p:spPr>
      </p:pic>
    </p:spTree>
    <p:extLst>
      <p:ext uri="{BB962C8B-B14F-4D97-AF65-F5344CB8AC3E}">
        <p14:creationId xmlns:p14="http://schemas.microsoft.com/office/powerpoint/2010/main" val="82024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smtClean="0"/>
              <a:t>Any Questions please, happy to answer to the best of my knowledge.</a:t>
            </a:r>
            <a:endParaRPr sz="2400" b="1"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CREDITS</a:t>
            </a:r>
            <a:endParaRPr sz="3200" dirty="0"/>
          </a:p>
        </p:txBody>
      </p:sp>
      <p:sp>
        <p:nvSpPr>
          <p:cNvPr id="534" name="Google Shape;534;p34"/>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dirty="0"/>
              <a:t>Special </a:t>
            </a:r>
            <a:r>
              <a:rPr lang="en" sz="1800" b="1" dirty="0" smtClean="0"/>
              <a:t>THANK YOU</a:t>
            </a:r>
            <a:r>
              <a:rPr lang="en" sz="1800" dirty="0" smtClean="0"/>
              <a:t> to </a:t>
            </a:r>
            <a:r>
              <a:rPr lang="en" sz="1800" b="1" dirty="0" smtClean="0">
                <a:solidFill>
                  <a:srgbClr val="7030A0"/>
                </a:solidFill>
              </a:rPr>
              <a:t>THOMAS H</a:t>
            </a:r>
            <a:r>
              <a:rPr lang="en" sz="1800" dirty="0" smtClean="0">
                <a:solidFill>
                  <a:srgbClr val="7030A0"/>
                </a:solidFill>
              </a:rPr>
              <a:t> </a:t>
            </a:r>
            <a:r>
              <a:rPr lang="en" sz="1800" dirty="0" smtClean="0"/>
              <a:t>and </a:t>
            </a:r>
            <a:r>
              <a:rPr lang="en" sz="1800" b="1" dirty="0" smtClean="0">
                <a:solidFill>
                  <a:srgbClr val="7030A0"/>
                </a:solidFill>
              </a:rPr>
              <a:t>MANUEL M</a:t>
            </a:r>
            <a:r>
              <a:rPr lang="en" sz="1800" dirty="0" smtClean="0">
                <a:solidFill>
                  <a:srgbClr val="7030A0"/>
                </a:solidFill>
              </a:rPr>
              <a:t> </a:t>
            </a:r>
            <a:r>
              <a:rPr lang="en" sz="1800" dirty="0" smtClean="0"/>
              <a:t>for providing the opp</a:t>
            </a:r>
            <a:r>
              <a:rPr lang="de-CH" sz="1800" dirty="0" smtClean="0"/>
              <a:t>o</a:t>
            </a:r>
            <a:r>
              <a:rPr lang="en" sz="1800" dirty="0" smtClean="0"/>
              <a:t>rtunity to speak on behalf of </a:t>
            </a:r>
            <a:r>
              <a:rPr lang="en" sz="1800" b="1" dirty="0" smtClean="0">
                <a:solidFill>
                  <a:srgbClr val="0070C0"/>
                </a:solidFill>
              </a:rPr>
              <a:t>AZURE ZURICH USER GROUP (AZUG) </a:t>
            </a:r>
            <a:r>
              <a:rPr lang="en" sz="1800" dirty="0" smtClean="0"/>
              <a:t>in </a:t>
            </a:r>
            <a:r>
              <a:rPr lang="en" sz="1800" b="1" dirty="0">
                <a:solidFill>
                  <a:srgbClr val="0070C0"/>
                </a:solidFill>
              </a:rPr>
              <a:t>GLOBAL AZURE Event</a:t>
            </a:r>
            <a:r>
              <a:rPr lang="en" sz="1800" dirty="0" smtClean="0"/>
              <a:t>. </a:t>
            </a:r>
            <a:endParaRPr sz="1800" dirty="0">
              <a:solidFill>
                <a:srgbClr val="3F5378"/>
              </a:solidFill>
            </a:endParaRPr>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t>For any further questions</a:t>
            </a:r>
            <a:r>
              <a:rPr lang="en" sz="2000" b="1" dirty="0"/>
              <a:t>?</a:t>
            </a:r>
            <a:endParaRPr sz="2000" b="1" dirty="0"/>
          </a:p>
          <a:p>
            <a:pPr marL="0" lvl="0" indent="0" rtl="0">
              <a:spcBef>
                <a:spcPts val="0"/>
              </a:spcBef>
              <a:spcAft>
                <a:spcPts val="0"/>
              </a:spcAft>
              <a:buClr>
                <a:schemeClr val="dk1"/>
              </a:buClr>
              <a:buSzPts val="1100"/>
              <a:buFont typeface="Arial"/>
              <a:buNone/>
            </a:pPr>
            <a:r>
              <a:rPr lang="en" sz="1200" dirty="0"/>
              <a:t>	</a:t>
            </a:r>
            <a:r>
              <a:rPr lang="en" sz="1200" dirty="0" smtClean="0"/>
              <a:t>		You </a:t>
            </a:r>
            <a:r>
              <a:rPr lang="en" sz="1200" dirty="0"/>
              <a:t>can </a:t>
            </a:r>
            <a:r>
              <a:rPr lang="en" sz="1200" dirty="0" smtClean="0"/>
              <a:t>write </a:t>
            </a:r>
            <a:r>
              <a:rPr lang="en" sz="1200" dirty="0"/>
              <a:t>me </a:t>
            </a:r>
            <a:r>
              <a:rPr lang="en" sz="1200" dirty="0" smtClean="0"/>
              <a:t>at:</a:t>
            </a:r>
            <a:endParaRPr lang="en" sz="1200" dirty="0"/>
          </a:p>
          <a:p>
            <a:pPr marL="0" lvl="0" indent="0" rtl="0">
              <a:spcBef>
                <a:spcPts val="0"/>
              </a:spcBef>
              <a:spcAft>
                <a:spcPts val="0"/>
              </a:spcAft>
              <a:buClr>
                <a:schemeClr val="dk1"/>
              </a:buClr>
              <a:buSzPts val="1100"/>
              <a:buFont typeface="Arial"/>
              <a:buNone/>
            </a:pPr>
            <a:r>
              <a:rPr lang="en" sz="1200" dirty="0"/>
              <a:t>	</a:t>
            </a:r>
            <a:r>
              <a:rPr lang="en" sz="1200" dirty="0" smtClean="0"/>
              <a:t>		</a:t>
            </a:r>
            <a:r>
              <a:rPr lang="en" sz="900" u="sng" dirty="0" smtClean="0">
                <a:hlinkClick r:id="rId3"/>
              </a:rPr>
              <a:t>mail2arindam2003@yahoo.com</a:t>
            </a:r>
            <a:endParaRPr lang="en" sz="900" dirty="0"/>
          </a:p>
          <a:p>
            <a:pPr marL="0" lvl="0" indent="0" rtl="0">
              <a:spcBef>
                <a:spcPts val="0"/>
              </a:spcBef>
              <a:spcAft>
                <a:spcPts val="0"/>
              </a:spcAft>
              <a:buClr>
                <a:schemeClr val="dk1"/>
              </a:buClr>
              <a:buSzPts val="1100"/>
              <a:buFont typeface="Arial"/>
              <a:buNone/>
            </a:pPr>
            <a:r>
              <a:rPr lang="en" sz="900" dirty="0" smtClean="0"/>
              <a:t>			</a:t>
            </a:r>
            <a:r>
              <a:rPr lang="en" sz="900" u="sng" dirty="0" smtClean="0"/>
              <a:t>arindam0310018@gmail.com</a:t>
            </a:r>
            <a:endParaRPr sz="900" b="1" u="sng"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56160" y="4007632"/>
            <a:ext cx="314529" cy="32915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7" name="Picture 6"/>
          <p:cNvPicPr>
            <a:picLocks noChangeAspect="1"/>
          </p:cNvPicPr>
          <p:nvPr/>
        </p:nvPicPr>
        <p:blipFill>
          <a:blip r:embed="rId3"/>
          <a:stretch>
            <a:fillRect/>
          </a:stretch>
        </p:blipFill>
        <p:spPr>
          <a:xfrm>
            <a:off x="2853094" y="41440"/>
            <a:ext cx="3395099" cy="2530310"/>
          </a:xfrm>
          <a:prstGeom prst="rect">
            <a:avLst/>
          </a:prstGeom>
        </p:spPr>
      </p:pic>
      <p:pic>
        <p:nvPicPr>
          <p:cNvPr id="8" name="Picture 7"/>
          <p:cNvPicPr>
            <a:picLocks noChangeAspect="1"/>
          </p:cNvPicPr>
          <p:nvPr/>
        </p:nvPicPr>
        <p:blipFill>
          <a:blip r:embed="rId4"/>
          <a:stretch>
            <a:fillRect/>
          </a:stretch>
        </p:blipFill>
        <p:spPr>
          <a:xfrm>
            <a:off x="2925100" y="2628002"/>
            <a:ext cx="3457575" cy="21526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p:cNvPicPr>
            <a:picLocks noChangeAspect="1"/>
          </p:cNvPicPr>
          <p:nvPr/>
        </p:nvPicPr>
        <p:blipFill>
          <a:blip r:embed="rId3"/>
          <a:stretch>
            <a:fillRect/>
          </a:stretch>
        </p:blipFill>
        <p:spPr>
          <a:xfrm>
            <a:off x="688892" y="709684"/>
            <a:ext cx="7097156" cy="3708278"/>
          </a:xfrm>
          <a:prstGeom prst="rect">
            <a:avLst/>
          </a:prstGeom>
        </p:spPr>
      </p:pic>
    </p:spTree>
    <p:extLst>
      <p:ext uri="{BB962C8B-B14F-4D97-AF65-F5344CB8AC3E}">
        <p14:creationId xmlns:p14="http://schemas.microsoft.com/office/powerpoint/2010/main" val="232876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81776" y="1972679"/>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solidFill>
              </a:rPr>
              <a:t>HELLO!</a:t>
            </a:r>
            <a:endParaRPr sz="4800" dirty="0">
              <a:solidFill>
                <a:schemeClr val="accent5"/>
              </a:solidFill>
            </a:endParaRPr>
          </a:p>
        </p:txBody>
      </p:sp>
      <p:sp>
        <p:nvSpPr>
          <p:cNvPr id="214" name="Google Shape;214;p13"/>
          <p:cNvSpPr txBox="1">
            <a:spLocks noGrp="1"/>
          </p:cNvSpPr>
          <p:nvPr>
            <p:ph type="subTitle" idx="4294967295"/>
          </p:nvPr>
        </p:nvSpPr>
        <p:spPr>
          <a:xfrm>
            <a:off x="1460682" y="3730487"/>
            <a:ext cx="6593700" cy="795337"/>
          </a:xfrm>
          <a:prstGeom prst="rect">
            <a:avLst/>
          </a:prstGeom>
        </p:spPr>
        <p:txBody>
          <a:bodyPr spcFirstLastPara="1" wrap="square" lIns="91425" tIns="91425" rIns="91425" bIns="91425" anchor="ctr" anchorCtr="0">
            <a:noAutofit/>
          </a:bodyPr>
          <a:lstStyle/>
          <a:p>
            <a:pPr marL="0" lvl="0" indent="0" algn="ctr">
              <a:spcBef>
                <a:spcPts val="0"/>
              </a:spcBef>
              <a:buNone/>
            </a:pPr>
            <a:r>
              <a:rPr lang="en" sz="1400" b="1" dirty="0"/>
              <a:t>I am </a:t>
            </a:r>
            <a:r>
              <a:rPr lang="en" sz="1400" b="1" dirty="0" smtClean="0"/>
              <a:t>Arindam Mitra | </a:t>
            </a:r>
            <a:r>
              <a:rPr lang="de-CH" sz="1400" b="1" dirty="0" smtClean="0">
                <a:solidFill>
                  <a:srgbClr val="0070C0"/>
                </a:solidFill>
              </a:rPr>
              <a:t>Microsoft </a:t>
            </a:r>
            <a:r>
              <a:rPr lang="de-CH" sz="1400" b="1" dirty="0">
                <a:solidFill>
                  <a:srgbClr val="0070C0"/>
                </a:solidFill>
              </a:rPr>
              <a:t>MVP in Developer Technologies </a:t>
            </a:r>
            <a:r>
              <a:rPr lang="de-CH" sz="1400" b="1" dirty="0"/>
              <a:t>| Azure Cloud Solutions &amp; DevOps Architect | Technical Blogger | Speaker | Traveler | Citizen of the </a:t>
            </a:r>
            <a:r>
              <a:rPr lang="de-CH" sz="1400" b="1" dirty="0" smtClean="0"/>
              <a:t>World</a:t>
            </a:r>
            <a:endParaRPr sz="1400" b="1" dirty="0"/>
          </a:p>
          <a:p>
            <a:pPr marL="0" lvl="0" indent="0" algn="ctr" rtl="0">
              <a:spcBef>
                <a:spcPts val="0"/>
              </a:spcBef>
              <a:spcAft>
                <a:spcPts val="0"/>
              </a:spcAft>
              <a:buClr>
                <a:schemeClr val="dk1"/>
              </a:buClr>
              <a:buSzPts val="1100"/>
              <a:buFont typeface="Arial"/>
              <a:buNone/>
            </a:pPr>
            <a:endParaRPr lang="de-CH" sz="1200" dirty="0" smtClean="0"/>
          </a:p>
          <a:p>
            <a:pPr marL="0" lvl="0" indent="0" algn="ctr" rtl="0">
              <a:spcBef>
                <a:spcPts val="0"/>
              </a:spcBef>
              <a:spcAft>
                <a:spcPts val="0"/>
              </a:spcAft>
              <a:buClr>
                <a:schemeClr val="dk1"/>
              </a:buClr>
              <a:buSzPts val="1100"/>
              <a:buFont typeface="Arial"/>
              <a:buNone/>
            </a:pPr>
            <a:r>
              <a:rPr lang="de-CH" sz="1200" dirty="0" smtClean="0"/>
              <a:t>Today, I will be talking on </a:t>
            </a:r>
            <a:r>
              <a:rPr lang="en" sz="1200" b="1" dirty="0" smtClean="0">
                <a:solidFill>
                  <a:srgbClr val="0070C0"/>
                </a:solidFill>
              </a:rPr>
              <a:t>IaC Blueprints</a:t>
            </a:r>
            <a:r>
              <a:rPr lang="en" sz="1200" dirty="0" smtClean="0"/>
              <a:t>. </a:t>
            </a:r>
          </a:p>
          <a:p>
            <a:pPr marL="0" lvl="0" indent="0" algn="ctr" rtl="0">
              <a:spcBef>
                <a:spcPts val="0"/>
              </a:spcBef>
              <a:spcAft>
                <a:spcPts val="0"/>
              </a:spcAft>
              <a:buClr>
                <a:schemeClr val="dk1"/>
              </a:buClr>
              <a:buSzPts val="1100"/>
              <a:buFont typeface="Arial"/>
              <a:buNone/>
            </a:pPr>
            <a:endParaRPr sz="1200" dirty="0"/>
          </a:p>
          <a:p>
            <a:pPr marL="0" lvl="0" indent="0" algn="ctr" rtl="0">
              <a:spcBef>
                <a:spcPts val="0"/>
              </a:spcBef>
              <a:spcAft>
                <a:spcPts val="0"/>
              </a:spcAft>
              <a:buClr>
                <a:schemeClr val="dk1"/>
              </a:buClr>
              <a:buSzPts val="1100"/>
              <a:buFont typeface="Arial"/>
              <a:buNone/>
            </a:pPr>
            <a:r>
              <a:rPr lang="en" sz="1200" dirty="0" smtClean="0"/>
              <a:t>You </a:t>
            </a:r>
            <a:r>
              <a:rPr lang="en" sz="1200" dirty="0"/>
              <a:t>can </a:t>
            </a:r>
            <a:r>
              <a:rPr lang="en" sz="1200" dirty="0" smtClean="0"/>
              <a:t>look me at: </a:t>
            </a:r>
          </a:p>
          <a:p>
            <a:pPr marL="0" lvl="0" indent="0">
              <a:spcBef>
                <a:spcPts val="0"/>
              </a:spcBef>
              <a:buClr>
                <a:schemeClr val="dk1"/>
              </a:buClr>
              <a:buSzPts val="1100"/>
              <a:buNone/>
            </a:pPr>
            <a:r>
              <a:rPr lang="de-CH" sz="900" dirty="0" smtClean="0"/>
              <a:t>			: </a:t>
            </a:r>
            <a:r>
              <a:rPr lang="de-CH" sz="900" dirty="0">
                <a:hlinkClick r:id="rId3"/>
              </a:rPr>
              <a:t>https://</a:t>
            </a:r>
            <a:r>
              <a:rPr lang="de-CH" sz="900" dirty="0" smtClean="0">
                <a:hlinkClick r:id="rId3"/>
              </a:rPr>
              <a:t>github.com/arindam0310018</a:t>
            </a:r>
            <a:endParaRPr lang="de-CH" sz="900" dirty="0"/>
          </a:p>
          <a:p>
            <a:pPr marL="0" lvl="0" indent="0">
              <a:spcBef>
                <a:spcPts val="0"/>
              </a:spcBef>
              <a:buClr>
                <a:schemeClr val="dk1"/>
              </a:buClr>
              <a:buSzPts val="1100"/>
              <a:buNone/>
            </a:pPr>
            <a:r>
              <a:rPr lang="de-CH" sz="900" dirty="0" smtClean="0"/>
              <a:t>			: </a:t>
            </a:r>
            <a:r>
              <a:rPr lang="de-CH" sz="900" dirty="0">
                <a:hlinkClick r:id="rId4"/>
              </a:rPr>
              <a:t>https://</a:t>
            </a:r>
            <a:r>
              <a:rPr lang="de-CH" sz="900" dirty="0" smtClean="0">
                <a:hlinkClick r:id="rId4"/>
              </a:rPr>
              <a:t>dev.to/arindam0310018</a:t>
            </a:r>
            <a:endParaRPr lang="de-CH" sz="900" dirty="0" smtClean="0"/>
          </a:p>
          <a:p>
            <a:pPr marL="0" lvl="0" indent="0">
              <a:spcBef>
                <a:spcPts val="0"/>
              </a:spcBef>
              <a:buClr>
                <a:schemeClr val="dk1"/>
              </a:buClr>
              <a:buSzPts val="1100"/>
              <a:buNone/>
            </a:pPr>
            <a:r>
              <a:rPr lang="de-CH" sz="900" dirty="0"/>
              <a:t>	</a:t>
            </a:r>
            <a:r>
              <a:rPr lang="de-CH" sz="900" dirty="0" smtClean="0"/>
              <a:t>		: </a:t>
            </a:r>
            <a:r>
              <a:rPr lang="de-CH" sz="900" dirty="0">
                <a:hlinkClick r:id="rId5"/>
              </a:rPr>
              <a:t>https://sessionize.com/arindam0310018</a:t>
            </a:r>
            <a:r>
              <a:rPr lang="de-CH" sz="900" dirty="0" smtClean="0"/>
              <a:t> </a:t>
            </a:r>
          </a:p>
          <a:p>
            <a:pPr marL="0" lvl="0" indent="0">
              <a:spcBef>
                <a:spcPts val="0"/>
              </a:spcBef>
              <a:buClr>
                <a:schemeClr val="dk1"/>
              </a:buClr>
              <a:buSzPts val="1100"/>
              <a:buNone/>
            </a:pPr>
            <a:r>
              <a:rPr lang="de-CH" sz="900" dirty="0" smtClean="0"/>
              <a:t>			: </a:t>
            </a:r>
            <a:r>
              <a:rPr lang="de-CH" sz="900" dirty="0">
                <a:hlinkClick r:id="rId6"/>
              </a:rPr>
              <a:t>https://www.linkedin.com/in/arindam-mitra-28981095/</a:t>
            </a:r>
            <a:endParaRPr lang="de-CH" sz="900" dirty="0" smtClean="0"/>
          </a:p>
          <a:p>
            <a:pPr marL="0" indent="0">
              <a:spcBef>
                <a:spcPts val="0"/>
              </a:spcBef>
              <a:buClr>
                <a:schemeClr val="dk1"/>
              </a:buClr>
              <a:buSzPts val="1100"/>
              <a:buNone/>
            </a:pPr>
            <a:r>
              <a:rPr lang="de-CH" sz="900" dirty="0" smtClean="0"/>
              <a:t>			</a:t>
            </a:r>
            <a:r>
              <a:rPr lang="de-CH" sz="900" dirty="0"/>
              <a:t>: </a:t>
            </a:r>
            <a:r>
              <a:rPr lang="de-CH" sz="900" dirty="0">
                <a:hlinkClick r:id="rId7"/>
              </a:rPr>
              <a:t>https://</a:t>
            </a:r>
            <a:r>
              <a:rPr lang="de-CH" sz="900" dirty="0" smtClean="0">
                <a:hlinkClick r:id="rId7"/>
              </a:rPr>
              <a:t>twitter.com/arindam0310018</a:t>
            </a:r>
            <a:r>
              <a:rPr lang="de-CH" sz="900" dirty="0" smtClean="0"/>
              <a:t> </a:t>
            </a:r>
            <a:endParaRPr lang="de-CH" sz="900" dirty="0"/>
          </a:p>
          <a:p>
            <a:pPr marL="0" indent="0">
              <a:spcBef>
                <a:spcPts val="0"/>
              </a:spcBef>
              <a:buClr>
                <a:schemeClr val="dk1"/>
              </a:buClr>
              <a:buSzPts val="1100"/>
              <a:buNone/>
            </a:pPr>
            <a:r>
              <a:rPr lang="de-CH" sz="900" dirty="0" smtClean="0"/>
              <a:t>			</a:t>
            </a:r>
            <a:endParaRPr lang="de-CH" sz="900" dirty="0"/>
          </a:p>
          <a:p>
            <a:pPr marL="0" indent="0">
              <a:spcBef>
                <a:spcPts val="0"/>
              </a:spcBef>
              <a:buClr>
                <a:schemeClr val="dk1"/>
              </a:buClr>
              <a:buSzPts val="1100"/>
              <a:buNone/>
            </a:pPr>
            <a:r>
              <a:rPr lang="de-CH" sz="900" dirty="0" smtClean="0"/>
              <a:t>			</a:t>
            </a:r>
            <a:endParaRPr lang="de-CH" sz="900" dirty="0"/>
          </a:p>
          <a:p>
            <a:pPr marL="0" indent="0" algn="ctr">
              <a:spcBef>
                <a:spcPts val="0"/>
              </a:spcBef>
              <a:buClr>
                <a:schemeClr val="dk1"/>
              </a:buClr>
              <a:buSzPts val="1100"/>
              <a:buNone/>
            </a:pPr>
            <a:endParaRPr lang="de-CH" sz="1000" dirty="0"/>
          </a:p>
          <a:p>
            <a:pPr marL="0" lvl="0" indent="0" algn="ctr">
              <a:spcBef>
                <a:spcPts val="0"/>
              </a:spcBef>
              <a:buClr>
                <a:schemeClr val="dk1"/>
              </a:buClr>
              <a:buSzPts val="1100"/>
              <a:buNone/>
            </a:pPr>
            <a:endParaRPr lang="en" sz="1000" dirty="0" smtClean="0"/>
          </a:p>
          <a:p>
            <a:pPr marL="0" lvl="0" indent="0" algn="ctr">
              <a:spcBef>
                <a:spcPts val="0"/>
              </a:spcBef>
              <a:buClr>
                <a:schemeClr val="dk1"/>
              </a:buClr>
              <a:buSzPts val="1100"/>
              <a:buNone/>
            </a:pPr>
            <a:endParaRPr lang="en" sz="1000" dirty="0" smtClean="0"/>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630" y="4128155"/>
            <a:ext cx="156388" cy="156388"/>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55426" y="4296681"/>
            <a:ext cx="108502" cy="108502"/>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30706" y="390106"/>
            <a:ext cx="1495839" cy="1790474"/>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28921" y="4409998"/>
            <a:ext cx="161511" cy="161511"/>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9214" y="4007229"/>
            <a:ext cx="120926" cy="120926"/>
          </a:xfrm>
          <a:prstGeom prst="rect">
            <a:avLst/>
          </a:prstGeom>
        </p:spPr>
      </p:pic>
      <p:pic>
        <p:nvPicPr>
          <p:cNvPr id="10" name="Picture 9"/>
          <p:cNvPicPr>
            <a:picLocks noChangeAspect="1"/>
          </p:cNvPicPr>
          <p:nvPr/>
        </p:nvPicPr>
        <p:blipFill>
          <a:blip r:embed="rId13"/>
          <a:stretch>
            <a:fillRect/>
          </a:stretch>
        </p:blipFill>
        <p:spPr>
          <a:xfrm>
            <a:off x="4123506" y="4564883"/>
            <a:ext cx="173138" cy="152769"/>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56734" y="1433650"/>
            <a:ext cx="1826950" cy="746930"/>
          </a:xfrm>
          <a:prstGeom prst="rect">
            <a:avLst/>
          </a:prstGeom>
        </p:spPr>
      </p:pic>
    </p:spTree>
    <p:extLst>
      <p:ext uri="{BB962C8B-B14F-4D97-AF65-F5344CB8AC3E}">
        <p14:creationId xmlns:p14="http://schemas.microsoft.com/office/powerpoint/2010/main" val="145246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AGENDA</a:t>
            </a:r>
            <a:endParaRPr sz="3200" dirty="0"/>
          </a:p>
        </p:txBody>
      </p:sp>
      <p:sp>
        <p:nvSpPr>
          <p:cNvPr id="717" name="Google Shape;717;p4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718" name="Google Shape;718;p42"/>
          <p:cNvGrpSpPr/>
          <p:nvPr/>
        </p:nvGrpSpPr>
        <p:grpSpPr>
          <a:xfrm>
            <a:off x="1312136" y="1612390"/>
            <a:ext cx="3164816" cy="2845226"/>
            <a:chOff x="3778727" y="4460423"/>
            <a:chExt cx="720160" cy="647437"/>
          </a:xfrm>
        </p:grpSpPr>
        <p:sp>
          <p:nvSpPr>
            <p:cNvPr id="719" name="Google Shape;719;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de-CH" sz="1200" b="1" dirty="0" smtClean="0">
                  <a:solidFill>
                    <a:schemeClr val="lt1"/>
                  </a:solidFill>
                  <a:latin typeface="Roboto Condensed"/>
                  <a:ea typeface="Roboto Condensed"/>
                  <a:cs typeface="Roboto Condensed"/>
                  <a:sym typeface="Roboto Condensed"/>
                </a:rPr>
                <a:t>MOTIVATION</a:t>
              </a:r>
              <a:endParaRPr sz="1200" b="1" i="0" u="none" strike="noStrike" cap="none" dirty="0">
                <a:solidFill>
                  <a:schemeClr val="lt1"/>
                </a:solidFill>
                <a:latin typeface="Roboto Condensed"/>
                <a:ea typeface="Roboto Condensed"/>
                <a:cs typeface="Roboto Condensed"/>
                <a:sym typeface="Roboto Condensed"/>
              </a:endParaRPr>
            </a:p>
          </p:txBody>
        </p:sp>
        <p:sp>
          <p:nvSpPr>
            <p:cNvPr id="720" name="Google Shape;720;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CONCEPTS</a:t>
              </a:r>
              <a:endParaRPr sz="1200" b="1" i="0" u="none" strike="noStrike" cap="none" dirty="0">
                <a:solidFill>
                  <a:schemeClr val="lt1"/>
                </a:solidFill>
                <a:latin typeface="Roboto Condensed"/>
                <a:ea typeface="Roboto Condensed"/>
                <a:cs typeface="Roboto Condensed"/>
                <a:sym typeface="Roboto Condensed"/>
              </a:endParaRPr>
            </a:p>
          </p:txBody>
        </p:sp>
        <p:sp>
          <p:nvSpPr>
            <p:cNvPr id="721" name="Google Shape;721;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DEMO TIME</a:t>
              </a:r>
              <a:endParaRPr sz="1200" b="1" i="0" u="none" strike="noStrike" cap="none" dirty="0">
                <a:solidFill>
                  <a:schemeClr val="lt1"/>
                </a:solidFill>
                <a:latin typeface="Roboto Condensed"/>
                <a:ea typeface="Roboto Condensed"/>
                <a:cs typeface="Roboto Condensed"/>
                <a:sym typeface="Roboto Condensed"/>
              </a:endParaRPr>
            </a:p>
          </p:txBody>
        </p:sp>
        <p:sp>
          <p:nvSpPr>
            <p:cNvPr id="722" name="Google Shape;722;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de-CH" sz="1200" b="1" i="0" u="none" strike="noStrike" cap="none" dirty="0" smtClean="0">
                  <a:solidFill>
                    <a:schemeClr val="lt1"/>
                  </a:solidFill>
                  <a:latin typeface="Roboto Condensed"/>
                  <a:ea typeface="Roboto Condensed"/>
                  <a:cs typeface="Roboto Condensed"/>
                  <a:sym typeface="Roboto Condensed"/>
                </a:rPr>
                <a:t>EXAMPLES IAC BLUEPRINTS</a:t>
              </a:r>
              <a:endParaRPr sz="1200" b="1" i="0" u="none" strike="noStrike" cap="none" dirty="0">
                <a:solidFill>
                  <a:schemeClr val="lt1"/>
                </a:solidFill>
                <a:latin typeface="Roboto Condensed"/>
                <a:ea typeface="Roboto Condensed"/>
                <a:cs typeface="Roboto Condensed"/>
                <a:sym typeface="Roboto Condensed"/>
              </a:endParaRPr>
            </a:p>
          </p:txBody>
        </p:sp>
        <p:sp>
          <p:nvSpPr>
            <p:cNvPr id="723" name="Google Shape;723;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MITIGATION</a:t>
              </a:r>
              <a:endParaRPr sz="1200" b="1" i="0" u="none" strike="noStrike" cap="none" dirty="0">
                <a:solidFill>
                  <a:schemeClr val="lt1"/>
                </a:solidFill>
                <a:latin typeface="Roboto Condensed"/>
                <a:ea typeface="Roboto Condensed"/>
                <a:cs typeface="Roboto Condensed"/>
                <a:sym typeface="Roboto Condensed"/>
              </a:endParaRPr>
            </a:p>
          </p:txBody>
        </p:sp>
        <p:sp>
          <p:nvSpPr>
            <p:cNvPr id="724" name="Google Shape;724;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de-CH" sz="1200" b="1" i="0" u="none" strike="noStrike" cap="none" dirty="0" smtClean="0">
                  <a:solidFill>
                    <a:schemeClr val="lt1"/>
                  </a:solidFill>
                  <a:latin typeface="Roboto Condensed"/>
                  <a:ea typeface="Roboto Condensed"/>
                  <a:cs typeface="Roboto Condensed"/>
                  <a:sym typeface="Roboto Condensed"/>
                </a:rPr>
                <a:t>TECHNOLOGY STACK</a:t>
              </a:r>
              <a:endParaRPr sz="1200" b="1" i="0" u="none" strike="noStrike" cap="none" dirty="0">
                <a:solidFill>
                  <a:schemeClr val="lt1"/>
                </a:solidFill>
                <a:latin typeface="Roboto Condensed"/>
                <a:ea typeface="Roboto Condensed"/>
                <a:cs typeface="Roboto Condensed"/>
                <a:sym typeface="Roboto Condensed"/>
              </a:endParaRPr>
            </a:p>
          </p:txBody>
        </p:sp>
        <p:sp>
          <p:nvSpPr>
            <p:cNvPr id="725" name="Google Shape;725;p42"/>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dirty="0">
                <a:solidFill>
                  <a:schemeClr val="lt1"/>
                </a:solidFill>
                <a:latin typeface="Roboto Condensed"/>
                <a:ea typeface="Roboto Condensed"/>
                <a:cs typeface="Roboto Condensed"/>
                <a:sym typeface="Roboto Condensed"/>
              </a:endParaRPr>
            </a:p>
          </p:txBody>
        </p:sp>
      </p:grpSp>
      <p:cxnSp>
        <p:nvCxnSpPr>
          <p:cNvPr id="726" name="Google Shape;726;p42"/>
          <p:cNvCxnSpPr/>
          <p:nvPr/>
        </p:nvCxnSpPr>
        <p:spPr>
          <a:xfrm>
            <a:off x="4472294" y="2078172"/>
            <a:ext cx="865559" cy="10455"/>
          </a:xfrm>
          <a:prstGeom prst="straightConnector1">
            <a:avLst/>
          </a:prstGeom>
          <a:noFill/>
          <a:ln w="9525" cap="flat" cmpd="sng">
            <a:solidFill>
              <a:schemeClr val="accent1"/>
            </a:solidFill>
            <a:prstDash val="solid"/>
            <a:round/>
            <a:headEnd type="oval" w="med" len="med"/>
            <a:tailEnd type="oval" w="med" len="med"/>
          </a:ln>
        </p:spPr>
      </p:cxnSp>
      <p:sp>
        <p:nvSpPr>
          <p:cNvPr id="727" name="Google Shape;727;p42"/>
          <p:cNvSpPr txBox="1"/>
          <p:nvPr/>
        </p:nvSpPr>
        <p:spPr>
          <a:xfrm>
            <a:off x="5387761" y="1932481"/>
            <a:ext cx="365022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Roboto Condensed"/>
                <a:ea typeface="Roboto Condensed"/>
                <a:cs typeface="Roboto Condensed"/>
                <a:sym typeface="Roboto Condensed"/>
              </a:rPr>
              <a:t> Demo to illustrate IaC Blueprints </a:t>
            </a:r>
            <a:endParaRPr sz="1000" dirty="0">
              <a:solidFill>
                <a:schemeClr val="dk2"/>
              </a:solidFill>
              <a:latin typeface="Roboto Condensed"/>
              <a:ea typeface="Roboto Condensed"/>
              <a:cs typeface="Roboto Condensed"/>
              <a:sym typeface="Roboto Condensed"/>
            </a:endParaRPr>
          </a:p>
        </p:txBody>
      </p:sp>
      <p:cxnSp>
        <p:nvCxnSpPr>
          <p:cNvPr id="728" name="Google Shape;728;p42"/>
          <p:cNvCxnSpPr/>
          <p:nvPr/>
        </p:nvCxnSpPr>
        <p:spPr>
          <a:xfrm>
            <a:off x="4270171" y="2505827"/>
            <a:ext cx="1063500" cy="0"/>
          </a:xfrm>
          <a:prstGeom prst="straightConnector1">
            <a:avLst/>
          </a:prstGeom>
          <a:noFill/>
          <a:ln w="9525" cap="flat" cmpd="sng">
            <a:solidFill>
              <a:schemeClr val="accent2"/>
            </a:solidFill>
            <a:prstDash val="solid"/>
            <a:round/>
            <a:headEnd type="oval" w="med" len="med"/>
            <a:tailEnd type="oval" w="med" len="med"/>
          </a:ln>
        </p:spPr>
      </p:cxnSp>
      <p:sp>
        <p:nvSpPr>
          <p:cNvPr id="729" name="Google Shape;729;p42"/>
          <p:cNvSpPr txBox="1"/>
          <p:nvPr/>
        </p:nvSpPr>
        <p:spPr>
          <a:xfrm>
            <a:off x="5387761" y="2354911"/>
            <a:ext cx="295448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Was the Identified Problem Statements Mitigated ?</a:t>
            </a:r>
            <a:endParaRPr sz="1000" dirty="0">
              <a:solidFill>
                <a:schemeClr val="dk2"/>
              </a:solidFill>
              <a:latin typeface="Roboto Condensed"/>
              <a:ea typeface="Roboto Condensed"/>
              <a:cs typeface="Roboto Condensed"/>
              <a:sym typeface="Roboto Condensed"/>
            </a:endParaRPr>
          </a:p>
        </p:txBody>
      </p:sp>
      <p:cxnSp>
        <p:nvCxnSpPr>
          <p:cNvPr id="730" name="Google Shape;730;p42"/>
          <p:cNvCxnSpPr/>
          <p:nvPr/>
        </p:nvCxnSpPr>
        <p:spPr>
          <a:xfrm>
            <a:off x="4076133" y="2928266"/>
            <a:ext cx="1257600" cy="0"/>
          </a:xfrm>
          <a:prstGeom prst="straightConnector1">
            <a:avLst/>
          </a:prstGeom>
          <a:noFill/>
          <a:ln w="9525" cap="flat" cmpd="sng">
            <a:solidFill>
              <a:schemeClr val="accent3"/>
            </a:solidFill>
            <a:prstDash val="solid"/>
            <a:round/>
            <a:headEnd type="oval" w="med" len="med"/>
            <a:tailEnd type="oval" w="med" len="med"/>
          </a:ln>
        </p:spPr>
      </p:cxnSp>
      <p:sp>
        <p:nvSpPr>
          <p:cNvPr id="731" name="Google Shape;731;p42"/>
          <p:cNvSpPr txBox="1"/>
          <p:nvPr/>
        </p:nvSpPr>
        <p:spPr>
          <a:xfrm>
            <a:off x="5387761" y="2777341"/>
            <a:ext cx="3040622" cy="301800"/>
          </a:xfrm>
          <a:prstGeom prst="rect">
            <a:avLst/>
          </a:prstGeom>
          <a:noFill/>
          <a:ln>
            <a:noFill/>
          </a:ln>
        </p:spPr>
        <p:txBody>
          <a:bodyPr spcFirstLastPara="1" wrap="square" lIns="0" tIns="0" rIns="0" bIns="0" anchor="ctr" anchorCtr="0">
            <a:noAutofit/>
          </a:bodyPr>
          <a:lstStyle/>
          <a:p>
            <a:pPr lvl="0"/>
            <a:r>
              <a:rPr lang="en" sz="1000" dirty="0" smtClean="0">
                <a:solidFill>
                  <a:schemeClr val="dk2"/>
                </a:solidFill>
                <a:latin typeface="Roboto Condensed"/>
                <a:ea typeface="Roboto Condensed"/>
                <a:cs typeface="Roboto Condensed"/>
                <a:sym typeface="Roboto Condensed"/>
              </a:rPr>
              <a:t> Common </a:t>
            </a:r>
            <a:r>
              <a:rPr lang="en" sz="1000" dirty="0">
                <a:solidFill>
                  <a:schemeClr val="dk2"/>
                </a:solidFill>
                <a:latin typeface="Roboto Condensed"/>
                <a:ea typeface="Roboto Condensed"/>
                <a:cs typeface="Roboto Condensed"/>
                <a:sym typeface="Roboto Condensed"/>
              </a:rPr>
              <a:t>Scenerios based on project`s design parameters</a:t>
            </a:r>
            <a:endParaRPr sz="1000" dirty="0">
              <a:solidFill>
                <a:schemeClr val="dk2"/>
              </a:solidFill>
              <a:latin typeface="Roboto Condensed"/>
              <a:ea typeface="Roboto Condensed"/>
              <a:cs typeface="Roboto Condensed"/>
              <a:sym typeface="Roboto Condensed"/>
            </a:endParaRPr>
          </a:p>
        </p:txBody>
      </p:sp>
      <p:cxnSp>
        <p:nvCxnSpPr>
          <p:cNvPr id="732" name="Google Shape;732;p42"/>
          <p:cNvCxnSpPr/>
          <p:nvPr/>
        </p:nvCxnSpPr>
        <p:spPr>
          <a:xfrm>
            <a:off x="3910842" y="3350683"/>
            <a:ext cx="1422900" cy="0"/>
          </a:xfrm>
          <a:prstGeom prst="straightConnector1">
            <a:avLst/>
          </a:prstGeom>
          <a:noFill/>
          <a:ln w="9525" cap="flat" cmpd="sng">
            <a:solidFill>
              <a:schemeClr val="accent4"/>
            </a:solidFill>
            <a:prstDash val="solid"/>
            <a:round/>
            <a:headEnd type="oval" w="med" len="med"/>
            <a:tailEnd type="oval" w="med" len="med"/>
          </a:ln>
        </p:spPr>
      </p:cxnSp>
      <p:sp>
        <p:nvSpPr>
          <p:cNvPr id="733" name="Google Shape;733;p42"/>
          <p:cNvSpPr txBox="1"/>
          <p:nvPr/>
        </p:nvSpPr>
        <p:spPr>
          <a:xfrm>
            <a:off x="5387760" y="3199771"/>
            <a:ext cx="3590588" cy="301800"/>
          </a:xfrm>
          <a:prstGeom prst="rect">
            <a:avLst/>
          </a:prstGeom>
          <a:noFill/>
          <a:ln>
            <a:noFill/>
          </a:ln>
        </p:spPr>
        <p:txBody>
          <a:bodyPr spcFirstLastPara="1" wrap="square" lIns="0" tIns="0" rIns="0" bIns="0" anchor="ctr" anchorCtr="0">
            <a:noAutofit/>
          </a:bodyPr>
          <a:lstStyle/>
          <a:p>
            <a:pPr lvl="0"/>
            <a:r>
              <a:rPr lang="en" sz="1000" dirty="0" smtClean="0">
                <a:solidFill>
                  <a:schemeClr val="dk2"/>
                </a:solidFill>
                <a:latin typeface="Roboto Condensed"/>
                <a:ea typeface="Roboto Condensed"/>
                <a:cs typeface="Roboto Condensed"/>
                <a:sym typeface="Roboto Condensed"/>
              </a:rPr>
              <a:t> Technology </a:t>
            </a:r>
            <a:r>
              <a:rPr lang="en" sz="1000" dirty="0">
                <a:solidFill>
                  <a:schemeClr val="dk2"/>
                </a:solidFill>
                <a:latin typeface="Roboto Condensed"/>
                <a:ea typeface="Roboto Condensed"/>
                <a:cs typeface="Roboto Condensed"/>
                <a:sym typeface="Roboto Condensed"/>
              </a:rPr>
              <a:t>Stack Requirement for IaC Blueprints.</a:t>
            </a:r>
            <a:endParaRPr sz="1000" dirty="0">
              <a:solidFill>
                <a:schemeClr val="dk2"/>
              </a:solidFill>
              <a:latin typeface="Roboto Condensed"/>
              <a:ea typeface="Roboto Condensed"/>
              <a:cs typeface="Roboto Condensed"/>
              <a:sym typeface="Roboto Condensed"/>
            </a:endParaRPr>
          </a:p>
        </p:txBody>
      </p:sp>
      <p:cxnSp>
        <p:nvCxnSpPr>
          <p:cNvPr id="734" name="Google Shape;734;p42"/>
          <p:cNvCxnSpPr/>
          <p:nvPr/>
        </p:nvCxnSpPr>
        <p:spPr>
          <a:xfrm>
            <a:off x="3731166" y="3773122"/>
            <a:ext cx="1602600" cy="0"/>
          </a:xfrm>
          <a:prstGeom prst="straightConnector1">
            <a:avLst/>
          </a:prstGeom>
          <a:noFill/>
          <a:ln w="9525" cap="flat" cmpd="sng">
            <a:solidFill>
              <a:schemeClr val="accent5"/>
            </a:solidFill>
            <a:prstDash val="solid"/>
            <a:round/>
            <a:headEnd type="oval" w="med" len="med"/>
            <a:tailEnd type="oval" w="med" len="med"/>
          </a:ln>
        </p:spPr>
      </p:cxnSp>
      <p:sp>
        <p:nvSpPr>
          <p:cNvPr id="735" name="Google Shape;735;p42"/>
          <p:cNvSpPr txBox="1"/>
          <p:nvPr/>
        </p:nvSpPr>
        <p:spPr>
          <a:xfrm>
            <a:off x="5387761" y="3622201"/>
            <a:ext cx="3239404"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Problem Statements which led to the concept of IaC Blueprints.</a:t>
            </a:r>
            <a:endParaRPr sz="1000" dirty="0">
              <a:solidFill>
                <a:schemeClr val="dk2"/>
              </a:solidFill>
              <a:latin typeface="Roboto Condensed"/>
              <a:ea typeface="Roboto Condensed"/>
              <a:cs typeface="Roboto Condensed"/>
              <a:sym typeface="Roboto Condensed"/>
            </a:endParaRPr>
          </a:p>
        </p:txBody>
      </p:sp>
      <p:cxnSp>
        <p:nvCxnSpPr>
          <p:cNvPr id="736" name="Google Shape;736;p42"/>
          <p:cNvCxnSpPr/>
          <p:nvPr/>
        </p:nvCxnSpPr>
        <p:spPr>
          <a:xfrm>
            <a:off x="3544320" y="4195539"/>
            <a:ext cx="1782000" cy="0"/>
          </a:xfrm>
          <a:prstGeom prst="straightConnector1">
            <a:avLst/>
          </a:prstGeom>
          <a:noFill/>
          <a:ln w="9525" cap="flat" cmpd="sng">
            <a:solidFill>
              <a:schemeClr val="accent6"/>
            </a:solidFill>
            <a:prstDash val="solid"/>
            <a:round/>
            <a:headEnd type="oval" w="med" len="med"/>
            <a:tailEnd type="oval" w="med" len="med"/>
          </a:ln>
        </p:spPr>
      </p:cxnSp>
      <p:sp>
        <p:nvSpPr>
          <p:cNvPr id="737" name="Google Shape;737;p42"/>
          <p:cNvSpPr txBox="1"/>
          <p:nvPr/>
        </p:nvSpPr>
        <p:spPr>
          <a:xfrm>
            <a:off x="5387761" y="4044632"/>
            <a:ext cx="261655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What is IaC Blueprints ?</a:t>
            </a:r>
            <a:endParaRPr sz="1000" dirty="0">
              <a:solidFill>
                <a:schemeClr val="dk2"/>
              </a:solidFill>
              <a:latin typeface="Roboto Condensed"/>
              <a:ea typeface="Roboto Condensed"/>
              <a:cs typeface="Roboto Condensed"/>
              <a:sym typeface="Roboto Condensed"/>
            </a:endParaRPr>
          </a:p>
        </p:txBody>
      </p:sp>
      <p:sp>
        <p:nvSpPr>
          <p:cNvPr id="738" name="Google Shape;738;p42"/>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51850"/>
            <a:ext cx="4195041" cy="3292429"/>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IaC Blueprints:-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It allows a Devops Architect/Engineer to write Repeatable and Reusable IaC based on Project`s design parameters.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IaC Blueprints is based on Organisation standards and is Security Complaint.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Helps rapidly build and start Green/Brown Field Use Cases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Speed up Development and Delivery.</a:t>
            </a:r>
          </a:p>
          <a:p>
            <a:pPr marL="247650" lvl="0" indent="-171450">
              <a:spcBef>
                <a:spcPts val="0"/>
              </a:spcBef>
              <a:buSzPts val="2400"/>
              <a:buFont typeface="Wingdings" panose="05000000000000000000" pitchFamily="2" charset="2"/>
              <a:buChar char="ü"/>
            </a:pPr>
            <a:endParaRPr lang="en-US" sz="1000" dirty="0"/>
          </a:p>
        </p:txBody>
      </p:sp>
      <p:sp>
        <p:nvSpPr>
          <p:cNvPr id="268" name="Google Shape;268;p18"/>
          <p:cNvSpPr txBox="1">
            <a:spLocks noGrp="1"/>
          </p:cNvSpPr>
          <p:nvPr>
            <p:ph type="title"/>
          </p:nvPr>
        </p:nvSpPr>
        <p:spPr>
          <a:xfrm>
            <a:off x="814275" y="392575"/>
            <a:ext cx="5672664"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CONCEPTS</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4644691" y="1550443"/>
            <a:ext cx="4185405" cy="284413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MOTIVATION</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67;p18"/>
          <p:cNvSpPr txBox="1">
            <a:spLocks noGrp="1"/>
          </p:cNvSpPr>
          <p:nvPr>
            <p:ph type="body" idx="1"/>
          </p:nvPr>
        </p:nvSpPr>
        <p:spPr>
          <a:xfrm>
            <a:off x="340042" y="1451850"/>
            <a:ext cx="4195041" cy="3292429"/>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Motivation behind IaC Blueprints:-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Problem Statements identified in day to day Azure Architecture, Automation, build and Run.</a:t>
            </a:r>
          </a:p>
          <a:p>
            <a:pPr marL="247650" lvl="0"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a:t>How to quickly onboard a new member in Azure &amp; Devops </a:t>
            </a:r>
            <a:r>
              <a:rPr lang="en-US" sz="1000" dirty="0" smtClean="0"/>
              <a:t>team ?</a:t>
            </a:r>
          </a:p>
          <a:p>
            <a:pPr marL="704850" lvl="1"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a:t>How to improve delivery of Azure </a:t>
            </a:r>
            <a:r>
              <a:rPr lang="en-US" sz="1000" dirty="0" smtClean="0"/>
              <a:t>Projects ?</a:t>
            </a:r>
          </a:p>
          <a:p>
            <a:pPr marL="704850" lvl="1"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a:t>How to effectively scale your DevOps </a:t>
            </a:r>
            <a:r>
              <a:rPr lang="en-US" sz="1000" dirty="0" smtClean="0"/>
              <a:t>Team ? Is No. of Projects directly proportional to No. of Resources </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a:t>Hashicorp Case Study: </a:t>
            </a:r>
            <a:endParaRPr lang="en-US" sz="1000" dirty="0" smtClean="0"/>
          </a:p>
          <a:p>
            <a:pPr marL="704850" lvl="1"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smtClean="0"/>
              <a:t>Should </a:t>
            </a:r>
            <a:r>
              <a:rPr lang="en-US" sz="1000" dirty="0"/>
              <a:t>My Team Really Need to Know </a:t>
            </a:r>
            <a:r>
              <a:rPr lang="en-US" sz="1000" dirty="0" smtClean="0"/>
              <a:t>Terraform? </a:t>
            </a:r>
            <a:r>
              <a:rPr lang="en-US" sz="1000" dirty="0" smtClean="0">
                <a:hlinkClick r:id="rId3"/>
              </a:rPr>
              <a:t>https://www.hashicorp.com/resources/should-my-team-really-need-to-know-terraform</a:t>
            </a:r>
            <a:r>
              <a:rPr lang="en-US" sz="1000" dirty="0" smtClean="0"/>
              <a:t> </a:t>
            </a:r>
          </a:p>
          <a:p>
            <a:pPr marL="704850" lvl="1" indent="-171450">
              <a:spcBef>
                <a:spcPts val="0"/>
              </a:spcBef>
              <a:buSzPts val="2400"/>
              <a:buFont typeface="Wingdings" panose="05000000000000000000" pitchFamily="2" charset="2"/>
              <a:buChar char="ü"/>
            </a:pPr>
            <a:endParaRPr lang="en-US" sz="1000" dirty="0"/>
          </a:p>
          <a:p>
            <a:pPr marL="704850" lvl="1" indent="-171450">
              <a:spcBef>
                <a:spcPts val="0"/>
              </a:spcBef>
              <a:buSzPts val="2400"/>
              <a:buFont typeface="Wingdings" panose="05000000000000000000" pitchFamily="2" charset="2"/>
              <a:buChar char="ü"/>
            </a:pPr>
            <a:r>
              <a:rPr lang="en-US" sz="1000" dirty="0" smtClean="0"/>
              <a:t>Terraform for </a:t>
            </a:r>
            <a:r>
              <a:rPr lang="en-US" sz="1000" dirty="0"/>
              <a:t>Platform Teams? </a:t>
            </a:r>
            <a:r>
              <a:rPr lang="en-US" sz="1000" dirty="0">
                <a:hlinkClick r:id="rId4"/>
              </a:rPr>
              <a:t>https://</a:t>
            </a:r>
            <a:r>
              <a:rPr lang="en-US" sz="1000" dirty="0" smtClean="0">
                <a:hlinkClick r:id="rId4"/>
              </a:rPr>
              <a:t>www.hashicorp.com/resources/terraform-for-platform-teams</a:t>
            </a:r>
            <a:r>
              <a:rPr lang="en-US" sz="1000" dirty="0" smtClean="0"/>
              <a:t> </a:t>
            </a:r>
            <a:endParaRPr lang="en-US" sz="1000" dirty="0"/>
          </a:p>
        </p:txBody>
      </p:sp>
      <p:pic>
        <p:nvPicPr>
          <p:cNvPr id="2" name="Picture 1"/>
          <p:cNvPicPr>
            <a:picLocks noChangeAspect="1"/>
          </p:cNvPicPr>
          <p:nvPr/>
        </p:nvPicPr>
        <p:blipFill>
          <a:blip r:embed="rId5"/>
          <a:stretch>
            <a:fillRect/>
          </a:stretch>
        </p:blipFill>
        <p:spPr>
          <a:xfrm>
            <a:off x="4646708" y="1525773"/>
            <a:ext cx="4408582" cy="2892442"/>
          </a:xfrm>
          <a:prstGeom prst="rect">
            <a:avLst/>
          </a:prstGeom>
        </p:spPr>
      </p:pic>
    </p:spTree>
    <p:extLst>
      <p:ext uri="{BB962C8B-B14F-4D97-AF65-F5344CB8AC3E}">
        <p14:creationId xmlns:p14="http://schemas.microsoft.com/office/powerpoint/2010/main" val="42985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sz="3200" dirty="0" smtClean="0"/>
              <a:t>TECHNOLOGY STACK</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67;p18"/>
          <p:cNvSpPr txBox="1">
            <a:spLocks noGrp="1"/>
          </p:cNvSpPr>
          <p:nvPr>
            <p:ph type="body" idx="1"/>
          </p:nvPr>
        </p:nvSpPr>
        <p:spPr>
          <a:xfrm>
            <a:off x="340042" y="1451850"/>
            <a:ext cx="4195041" cy="3292429"/>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Technology Stack for Building IaC Blueprints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Terraform</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Biceps </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Azure CLI</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Powershell</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Azure Devops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Github Actions</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a:t>
            </a:r>
          </a:p>
          <a:p>
            <a:pPr marL="247650" lvl="0" indent="-171450">
              <a:spcBef>
                <a:spcPts val="0"/>
              </a:spcBef>
              <a:buSzPts val="2400"/>
              <a:buFont typeface="Wingdings" panose="05000000000000000000" pitchFamily="2" charset="2"/>
              <a:buChar char="ü"/>
            </a:pPr>
            <a:endParaRPr lang="en-US" sz="1000" dirty="0"/>
          </a:p>
          <a:p>
            <a:pPr marL="76200" lvl="0" indent="0">
              <a:spcBef>
                <a:spcPts val="0"/>
              </a:spcBef>
              <a:buSzPts val="2400"/>
              <a:buNone/>
            </a:pPr>
            <a:r>
              <a:rPr lang="en-US" sz="1000" dirty="0" smtClean="0"/>
              <a:t>However, In our Session throughout, we will talk around, Azure Devops, Azure CLI, Powershell and Terraform.</a:t>
            </a:r>
            <a:endParaRPr lang="en-US" sz="1000" dirty="0"/>
          </a:p>
          <a:p>
            <a:pPr marL="76200" lvl="0" indent="0">
              <a:spcBef>
                <a:spcPts val="0"/>
              </a:spcBef>
              <a:buSzPts val="2400"/>
              <a:buNone/>
            </a:pPr>
            <a:endParaRPr lang="en-US" sz="1000" dirty="0" smtClean="0"/>
          </a:p>
          <a:p>
            <a:pPr marL="76200" lvl="0" indent="0">
              <a:spcBef>
                <a:spcPts val="0"/>
              </a:spcBef>
              <a:buSzPts val="2400"/>
              <a:buNone/>
            </a:pPr>
            <a:endParaRPr lang="en-US" sz="1000" dirty="0"/>
          </a:p>
        </p:txBody>
      </p:sp>
      <p:pic>
        <p:nvPicPr>
          <p:cNvPr id="2" name="Picture 1"/>
          <p:cNvPicPr>
            <a:picLocks noChangeAspect="1"/>
          </p:cNvPicPr>
          <p:nvPr/>
        </p:nvPicPr>
        <p:blipFill>
          <a:blip r:embed="rId3"/>
          <a:stretch>
            <a:fillRect/>
          </a:stretch>
        </p:blipFill>
        <p:spPr>
          <a:xfrm>
            <a:off x="4651964" y="1451850"/>
            <a:ext cx="3993890" cy="2972957"/>
          </a:xfrm>
          <a:prstGeom prst="rect">
            <a:avLst/>
          </a:prstGeom>
        </p:spPr>
      </p:pic>
    </p:spTree>
    <p:extLst>
      <p:ext uri="{BB962C8B-B14F-4D97-AF65-F5344CB8AC3E}">
        <p14:creationId xmlns:p14="http://schemas.microsoft.com/office/powerpoint/2010/main" val="1699388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CH" sz="3200" dirty="0" smtClean="0"/>
              <a:t>EXAMPLES: IAC BLUEPRINTS</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67;p18"/>
          <p:cNvSpPr txBox="1">
            <a:spLocks noGrp="1"/>
          </p:cNvSpPr>
          <p:nvPr>
            <p:ph type="body" idx="1"/>
          </p:nvPr>
        </p:nvSpPr>
        <p:spPr>
          <a:xfrm>
            <a:off x="340042" y="1451850"/>
            <a:ext cx="4195041" cy="3500250"/>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Examples of IaC Blueprints follows below:-</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Subscription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Resource Group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Devops Project Blueprint</a:t>
            </a:r>
            <a:endParaRPr lang="en-US" sz="1000" dirty="0"/>
          </a:p>
          <a:p>
            <a:pPr marL="247650" lvl="0" indent="-171450">
              <a:spcBef>
                <a:spcPts val="0"/>
              </a:spcBef>
              <a:buSzPts val="2400"/>
              <a:buFont typeface="Wingdings" panose="05000000000000000000" pitchFamily="2" charset="2"/>
              <a:buChar char="ü"/>
            </a:pPr>
            <a:endParaRPr lang="en-US" sz="1000" dirty="0" smtClean="0"/>
          </a:p>
          <a:p>
            <a:pPr marL="247650" lvl="0" indent="-171450">
              <a:spcBef>
                <a:spcPts val="0"/>
              </a:spcBef>
              <a:buSzPts val="2400"/>
              <a:buFont typeface="Wingdings" panose="05000000000000000000" pitchFamily="2" charset="2"/>
              <a:buChar char="ü"/>
            </a:pPr>
            <a:r>
              <a:rPr lang="en-US" sz="1000" dirty="0" smtClean="0"/>
              <a:t>Catalog and Access Package Blueprint</a:t>
            </a:r>
          </a:p>
          <a:p>
            <a:pPr marL="247650" lvl="0" indent="-171450">
              <a:spcBef>
                <a:spcPts val="0"/>
              </a:spcBef>
              <a:buSzPts val="2400"/>
              <a:buFont typeface="Wingdings" panose="05000000000000000000" pitchFamily="2" charset="2"/>
              <a:buChar char="ü"/>
            </a:pPr>
            <a:endParaRPr lang="en-US" sz="1000" dirty="0" smtClean="0"/>
          </a:p>
          <a:p>
            <a:pPr marL="247650" lvl="0" indent="-171450">
              <a:spcBef>
                <a:spcPts val="0"/>
              </a:spcBef>
              <a:buSzPts val="2400"/>
              <a:buFont typeface="Wingdings" panose="05000000000000000000" pitchFamily="2" charset="2"/>
              <a:buChar char="ü"/>
            </a:pPr>
            <a:r>
              <a:rPr lang="en-US" sz="1000" dirty="0" smtClean="0"/>
              <a:t>Resource Group, DevOps Project with Catalog and Access Package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Network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Web App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Databricks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AKS Blueprint</a:t>
            </a:r>
          </a:p>
          <a:p>
            <a:pPr marL="247650" lvl="0" indent="-171450">
              <a:spcBef>
                <a:spcPts val="0"/>
              </a:spcBef>
              <a:buSzPts val="2400"/>
              <a:buFont typeface="Wingdings" panose="05000000000000000000" pitchFamily="2" charset="2"/>
              <a:buChar char="ü"/>
            </a:pPr>
            <a:endParaRPr lang="en-US" sz="1000" dirty="0"/>
          </a:p>
          <a:p>
            <a:pPr marL="247650" lvl="0" indent="-171450">
              <a:spcBef>
                <a:spcPts val="0"/>
              </a:spcBef>
              <a:buSzPts val="2400"/>
              <a:buFont typeface="Wingdings" panose="05000000000000000000" pitchFamily="2" charset="2"/>
              <a:buChar char="ü"/>
            </a:pPr>
            <a:r>
              <a:rPr lang="en-US" sz="1000" dirty="0" smtClean="0"/>
              <a:t>…</a:t>
            </a:r>
          </a:p>
          <a:p>
            <a:pPr marL="247650" lvl="0" indent="-171450">
              <a:spcBef>
                <a:spcPts val="0"/>
              </a:spcBef>
              <a:buSzPts val="2400"/>
              <a:buFont typeface="Wingdings" panose="05000000000000000000" pitchFamily="2" charset="2"/>
              <a:buChar char="ü"/>
            </a:pPr>
            <a:endParaRPr lang="en-US" sz="1000" dirty="0"/>
          </a:p>
          <a:p>
            <a:pPr marL="76200" lvl="0" indent="0">
              <a:spcBef>
                <a:spcPts val="0"/>
              </a:spcBef>
              <a:buSzPts val="2400"/>
              <a:buNone/>
            </a:pPr>
            <a:endParaRPr lang="en-US" sz="1000" dirty="0"/>
          </a:p>
        </p:txBody>
      </p:sp>
      <p:pic>
        <p:nvPicPr>
          <p:cNvPr id="3" name="Picture 2"/>
          <p:cNvPicPr>
            <a:picLocks noChangeAspect="1"/>
          </p:cNvPicPr>
          <p:nvPr/>
        </p:nvPicPr>
        <p:blipFill>
          <a:blip r:embed="rId3"/>
          <a:stretch>
            <a:fillRect/>
          </a:stretch>
        </p:blipFill>
        <p:spPr>
          <a:xfrm>
            <a:off x="5138808" y="1588046"/>
            <a:ext cx="2981609" cy="2571098"/>
          </a:xfrm>
          <a:prstGeom prst="rect">
            <a:avLst/>
          </a:prstGeom>
        </p:spPr>
      </p:pic>
    </p:spTree>
    <p:extLst>
      <p:ext uri="{BB962C8B-B14F-4D97-AF65-F5344CB8AC3E}">
        <p14:creationId xmlns:p14="http://schemas.microsoft.com/office/powerpoint/2010/main" val="424578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On-screen Show (16:9)</PresentationFormat>
  <Paragraphs>139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Condensed Light</vt:lpstr>
      <vt:lpstr>Arvo</vt:lpstr>
      <vt:lpstr>Roboto Condensed</vt:lpstr>
      <vt:lpstr>Arial</vt:lpstr>
      <vt:lpstr>Calibri</vt:lpstr>
      <vt:lpstr>Wingdings</vt:lpstr>
      <vt:lpstr>Salerio template</vt:lpstr>
      <vt:lpstr>INFRA-AS-CODE BLUEPRINTS</vt:lpstr>
      <vt:lpstr>PowerPoint Presentation</vt:lpstr>
      <vt:lpstr>PowerPoint Presentation</vt:lpstr>
      <vt:lpstr>HELLO!</vt:lpstr>
      <vt:lpstr>AGENDA</vt:lpstr>
      <vt:lpstr>CONCEPTS</vt:lpstr>
      <vt:lpstr>MOTIVATION</vt:lpstr>
      <vt:lpstr>TECHNOLOGY STACK</vt:lpstr>
      <vt:lpstr>EXAMPLES: IAC BLUEPRINTS</vt:lpstr>
      <vt:lpstr>MITIGATION</vt:lpstr>
      <vt:lpstr>DEMO TIME</vt:lpstr>
      <vt:lpstr>PowerPoint Presentation</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LIGHTHOUSE</dc:title>
  <dc:creator>Mitra Arindam TCI-I</dc:creator>
  <cp:lastModifiedBy>Mitra Arindam TCI-I</cp:lastModifiedBy>
  <cp:revision>104</cp:revision>
  <dcterms:modified xsi:type="dcterms:W3CDTF">2023-05-13T05:46:49Z</dcterms:modified>
</cp:coreProperties>
</file>