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87" r:id="rId4"/>
    <p:sldId id="263" r:id="rId5"/>
    <p:sldId id="297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60" r:id="rId16"/>
    <p:sldId id="279" r:id="rId17"/>
    <p:sldId id="278" r:id="rId1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36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36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7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02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6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7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3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2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3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ail2arindam2003@yahoo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hyperlink" Target="https://github.com/arindam0310018" TargetMode="External"/><Relationship Id="rId7" Type="http://schemas.openxmlformats.org/officeDocument/2006/relationships/hyperlink" Target="https://twitter.com/arindam0310018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arindam-mitra-28981095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sessionize.com/arindam0310018" TargetMode="External"/><Relationship Id="rId10" Type="http://schemas.openxmlformats.org/officeDocument/2006/relationships/image" Target="../media/image3.jpg"/><Relationship Id="rId4" Type="http://schemas.openxmlformats.org/officeDocument/2006/relationships/hyperlink" Target="https://dev.to/arindam0310018" TargetMode="External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INFRASTRUCTURE SECURITY USING AZURE DEVOPS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SERVICES &amp; AZURE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 </a:t>
            </a:r>
            <a:r>
              <a:rPr lang="en-US" sz="1000" b="1" dirty="0" smtClean="0">
                <a:solidFill>
                  <a:srgbClr val="7030A0"/>
                </a:solidFill>
              </a:rPr>
              <a:t> </a:t>
            </a:r>
            <a:r>
              <a:rPr lang="en-US" sz="1000" dirty="0" smtClean="0"/>
              <a:t>Protect Azure Devops Organization by –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Azure Active Directory 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Policies 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Protect Azure Devops </a:t>
            </a:r>
            <a:r>
              <a:rPr lang="en-US" sz="1000" dirty="0" smtClean="0"/>
              <a:t>Project </a:t>
            </a:r>
            <a:r>
              <a:rPr lang="en-US" sz="1000" dirty="0"/>
              <a:t>by “</a:t>
            </a:r>
            <a:r>
              <a:rPr lang="en-US" sz="1000" b="1" dirty="0"/>
              <a:t>Visibility</a:t>
            </a:r>
            <a:r>
              <a:rPr lang="en-US" sz="1000" dirty="0"/>
              <a:t>” – Public or </a:t>
            </a:r>
            <a:r>
              <a:rPr lang="en-US" sz="1000" dirty="0" smtClean="0"/>
              <a:t>Private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Azure Devops Project </a:t>
            </a:r>
            <a:r>
              <a:rPr lang="en-US" sz="1000" dirty="0"/>
              <a:t>A</a:t>
            </a:r>
            <a:r>
              <a:rPr lang="en-US" sz="1000" dirty="0" smtClean="0"/>
              <a:t>ccess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Azure Devops Repositories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Protect Azure Devops Branch Policy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Azure Devops Pipelines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Manage Azure Devops boards and Access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Publish a GIT repo to a WIKI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63" y="1667911"/>
            <a:ext cx="2556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SERVICES &amp; AZURE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691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900" dirty="0" smtClean="0"/>
              <a:t>Example  Codes and Blogs follows below </a:t>
            </a:r>
            <a:r>
              <a:rPr lang="en-US" sz="900" dirty="0" smtClean="0"/>
              <a:t>–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9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900" dirty="0" smtClean="0"/>
              <a:t>Per Service Security Matrix can be found at </a:t>
            </a:r>
            <a:r>
              <a:rPr lang="en-US" sz="900" dirty="0"/>
              <a:t>– </a:t>
            </a:r>
            <a:r>
              <a:rPr lang="en-US" sz="900" b="1" dirty="0">
                <a:solidFill>
                  <a:srgbClr val="7030A0"/>
                </a:solidFill>
              </a:rPr>
              <a:t>https://github.com/arindam0310018/28-April-2023-DevOps__Microsoft-Ireland-Presentation__</a:t>
            </a:r>
            <a:r>
              <a:rPr lang="en-US" sz="900" b="1" dirty="0" smtClean="0">
                <a:solidFill>
                  <a:srgbClr val="7030A0"/>
                </a:solidFill>
              </a:rPr>
              <a:t>Azure-Infrastructure-Security/tree/main/02-Azure-Services-Infrastructure-Security-Matrix</a:t>
            </a:r>
            <a:endParaRPr lang="en-US" sz="900" b="1" dirty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9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900" dirty="0" smtClean="0"/>
              <a:t>Scan Docker Images in Azure Container Registry using Aquasec Trivy and </a:t>
            </a:r>
            <a:r>
              <a:rPr lang="en-US" sz="900" dirty="0"/>
              <a:t>Azure Devops - </a:t>
            </a:r>
            <a:r>
              <a:rPr lang="en-US" sz="900" b="1" dirty="0">
                <a:solidFill>
                  <a:srgbClr val="7030A0"/>
                </a:solidFill>
              </a:rPr>
              <a:t>https://github.com/arindam0310018/04-Apr-2022-DevOps__Scan-Images-In-ACR-Using-Trivy</a:t>
            </a:r>
            <a:r>
              <a:rPr lang="en-US" sz="900" dirty="0"/>
              <a:t> 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9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900" dirty="0" smtClean="0"/>
              <a:t>Rotate Storage Account Keys and </a:t>
            </a:r>
            <a:r>
              <a:rPr lang="en-US" sz="900" dirty="0"/>
              <a:t>Store in Key Vault - </a:t>
            </a:r>
            <a:r>
              <a:rPr lang="en-US" sz="900" b="1" dirty="0">
                <a:solidFill>
                  <a:srgbClr val="7030A0"/>
                </a:solidFill>
              </a:rPr>
              <a:t>https://github.com/arindam0310018/29-Aug-2022-DevOps__</a:t>
            </a:r>
            <a:r>
              <a:rPr lang="en-US" sz="900" b="1" dirty="0" smtClean="0">
                <a:solidFill>
                  <a:srgbClr val="7030A0"/>
                </a:solidFill>
              </a:rPr>
              <a:t>Rotate-Storage-Account-Keys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9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900" dirty="0" smtClean="0"/>
              <a:t>Azure Devops Branch Policy - </a:t>
            </a:r>
            <a:r>
              <a:rPr lang="en-US" sz="900" b="1" dirty="0">
                <a:solidFill>
                  <a:srgbClr val="7030A0"/>
                </a:solidFill>
              </a:rPr>
              <a:t>https://github.com/arindam0310018/08-Apr-2022-DevOps__Power-Of-DevOps-CLI-And-REST-API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9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900" dirty="0" smtClean="0"/>
              <a:t>Azure Devops </a:t>
            </a:r>
            <a:r>
              <a:rPr lang="en-US" sz="900" dirty="0"/>
              <a:t>Best Practises - </a:t>
            </a:r>
            <a:r>
              <a:rPr lang="en-US" sz="900" b="1" dirty="0">
                <a:solidFill>
                  <a:srgbClr val="7030A0"/>
                </a:solidFill>
              </a:rPr>
              <a:t>https://github.com/arindam0310018/13-Oct-2022-DevOps__</a:t>
            </a:r>
            <a:r>
              <a:rPr lang="en-US" sz="900" b="1" dirty="0" smtClean="0">
                <a:solidFill>
                  <a:srgbClr val="7030A0"/>
                </a:solidFill>
              </a:rPr>
              <a:t>Best-Practises-Learning-By-Doing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900" b="1" dirty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900" dirty="0" smtClean="0"/>
              <a:t>Devops Project Access Management </a:t>
            </a:r>
            <a:r>
              <a:rPr lang="en-US" sz="900" dirty="0" smtClean="0"/>
              <a:t>- </a:t>
            </a:r>
            <a:r>
              <a:rPr lang="en-US" sz="900" b="1" dirty="0">
                <a:solidFill>
                  <a:srgbClr val="7030A0"/>
                </a:solidFill>
              </a:rPr>
              <a:t>https://github.com/arindam0310018/28-April-2023-DevOps__Microsoft-Ireland-Presentation__</a:t>
            </a:r>
            <a:r>
              <a:rPr lang="en-US" sz="900" b="1" dirty="0" smtClean="0">
                <a:solidFill>
                  <a:srgbClr val="7030A0"/>
                </a:solidFill>
              </a:rPr>
              <a:t>Azure-Infrastructure-Security/tree/main/03-Devops-Project-Access-Management </a:t>
            </a:r>
            <a:endParaRPr lang="en-US" sz="9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63" y="1667911"/>
            <a:ext cx="2556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MICROSOFT DEFENDER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b="1" dirty="0" smtClean="0"/>
              <a:t>Microsoft Defender for Cloud </a:t>
            </a:r>
            <a:r>
              <a:rPr lang="en-US" sz="1000" dirty="0" smtClean="0"/>
              <a:t>| Scope of Security Review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Recommendations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Security Alerts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Under “</a:t>
            </a:r>
            <a:r>
              <a:rPr lang="en-US" sz="1000" b="1" dirty="0" smtClean="0"/>
              <a:t>Recommendations</a:t>
            </a:r>
            <a:r>
              <a:rPr lang="en-US" sz="1000" dirty="0" smtClean="0"/>
              <a:t>”, make sure of below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Target </a:t>
            </a:r>
            <a:r>
              <a:rPr lang="en-US" sz="1000" dirty="0"/>
              <a:t>Subscription to be </a:t>
            </a:r>
            <a:r>
              <a:rPr lang="en-US" sz="1000" dirty="0" smtClean="0"/>
              <a:t>Reviewed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Select “</a:t>
            </a:r>
            <a:r>
              <a:rPr lang="en-US" sz="1000" b="1" dirty="0" smtClean="0"/>
              <a:t>All Recommendations</a:t>
            </a:r>
            <a:r>
              <a:rPr lang="en-US" sz="1000" dirty="0" smtClean="0"/>
              <a:t>”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Select “</a:t>
            </a:r>
            <a:r>
              <a:rPr lang="en-US" sz="1000" b="1" dirty="0" smtClean="0"/>
              <a:t>Recommendation Maturity</a:t>
            </a:r>
            <a:r>
              <a:rPr lang="en-US" sz="1000" dirty="0" smtClean="0"/>
              <a:t>” - “</a:t>
            </a:r>
            <a:r>
              <a:rPr lang="en-US" sz="1000" b="1" dirty="0" smtClean="0"/>
              <a:t>GA</a:t>
            </a:r>
            <a:r>
              <a:rPr lang="en-US" sz="1000" dirty="0" smtClean="0"/>
              <a:t>” and/or “</a:t>
            </a:r>
            <a:r>
              <a:rPr lang="en-US" sz="1000" b="1" dirty="0" smtClean="0"/>
              <a:t>Preview</a:t>
            </a:r>
            <a:r>
              <a:rPr lang="en-US" sz="1000" dirty="0" smtClean="0"/>
              <a:t>”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Based on the “</a:t>
            </a:r>
            <a:r>
              <a:rPr lang="en-US" sz="1000" b="1" dirty="0" smtClean="0"/>
              <a:t>Active Recommendations</a:t>
            </a:r>
            <a:r>
              <a:rPr lang="en-US" sz="1000" dirty="0" smtClean="0"/>
              <a:t>”, we will see “</a:t>
            </a:r>
            <a:r>
              <a:rPr lang="en-US" sz="1000" b="1" dirty="0" smtClean="0"/>
              <a:t>Secure Score</a:t>
            </a:r>
            <a:r>
              <a:rPr lang="en-US" sz="1000" dirty="0" smtClean="0"/>
              <a:t>”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b="1" dirty="0" smtClean="0"/>
              <a:t>Limitation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Segregation of Recommendations and Security Alerts will be very difficult if a Project is shared within Subscription.</a:t>
            </a: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15" y="1649106"/>
            <a:ext cx="4366835" cy="22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7807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MICROSOFT DEFENDER &amp;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b="1" dirty="0" smtClean="0"/>
              <a:t>Microsoft Defender for Devops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rgbClr val="7030A0"/>
                </a:solidFill>
              </a:rPr>
              <a:t>https://github.com/arindam0310018/14-Oct-2022-DevOps__</a:t>
            </a:r>
            <a:r>
              <a:rPr lang="en-US" sz="1000" b="1" dirty="0" smtClean="0">
                <a:solidFill>
                  <a:srgbClr val="7030A0"/>
                </a:solidFill>
              </a:rPr>
              <a:t>MS-Defender-4-Cloud-DevOps-Security-In-GitHub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rgbClr val="7030A0"/>
                </a:solidFill>
              </a:rPr>
              <a:t>https://github.com/MicrosoftDocs/azure-docs/issues/100017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rgbClr val="7030A0"/>
                </a:solidFill>
              </a:rPr>
              <a:t>https://github.com/MicrosoftDocs/azure-docs/pull/100739</a:t>
            </a:r>
            <a:endParaRPr lang="en-US" sz="1000" b="1" dirty="0" smtClean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15" y="1649106"/>
            <a:ext cx="4366835" cy="22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7807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DEMO TIME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will now run 3 </a:t>
            </a: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Live demos covering 3 differ</a:t>
            </a:r>
            <a:r>
              <a:rPr lang="de-CH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 area of Azure Infrastructure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 using Devops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" sz="1000" b="1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Entitlement Management | Catalog and Access Package –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de-CH" sz="1000" b="1" dirty="0">
                <a:solidFill>
                  <a:srgbClr val="7030A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https://github.com/arindam0310018/24-Feb-2023-Microsoft-Graph-Powershell_Create-Catalog-AccessPackage-Roles-Policies</a:t>
            </a:r>
            <a:endParaRPr lang="en" sz="1000" b="1" dirty="0" smtClean="0">
              <a:solidFill>
                <a:srgbClr val="7030A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dk2"/>
              </a:solidFill>
              <a:latin typeface="Roboto Condensed"/>
              <a:ea typeface="Roboto Condensed"/>
              <a:sym typeface="Roboto Condensed"/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 smtClean="0"/>
              <a:t>Rotate Storage Account Keys </a:t>
            </a:r>
            <a:r>
              <a:rPr lang="en-US" sz="1000" b="1" dirty="0"/>
              <a:t>-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https://github.com/arindam0310018/29-Aug-2022-DevOps__Rotate-Storage-Account-Keys</a:t>
            </a:r>
            <a:endParaRPr lang="en-US" sz="1000" b="1" dirty="0" smtClean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b="1" dirty="0" smtClean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 smtClean="0"/>
              <a:t>Scan Docker Images in Azure Container Registry using </a:t>
            </a:r>
            <a:r>
              <a:rPr lang="en-US" sz="1000" b="1" dirty="0"/>
              <a:t>Aquasec Trivy and Azure Devops -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https://github.com/arindam0310018/04-Apr-2022-DevOps__Scan-Images-In-ACR-Using-Trivy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23" y="1576801"/>
            <a:ext cx="3151320" cy="28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/>
              <a:t>Any Questions please, happy to answer to the best of my knowledge.</a:t>
            </a:r>
            <a:endParaRPr sz="2400" b="1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Special </a:t>
            </a:r>
            <a:r>
              <a:rPr lang="en" sz="1800" b="1" dirty="0" smtClean="0"/>
              <a:t>THANK YOU</a:t>
            </a:r>
            <a:r>
              <a:rPr lang="en" sz="1800" dirty="0" smtClean="0"/>
              <a:t> to </a:t>
            </a:r>
            <a:r>
              <a:rPr lang="en" sz="1800" b="1" dirty="0" smtClean="0">
                <a:solidFill>
                  <a:srgbClr val="7030A0"/>
                </a:solidFill>
              </a:rPr>
              <a:t>MATTHEW BROWNE</a:t>
            </a:r>
            <a:r>
              <a:rPr lang="en" sz="1800" dirty="0" smtClean="0">
                <a:solidFill>
                  <a:srgbClr val="7030A0"/>
                </a:solidFill>
              </a:rPr>
              <a:t> </a:t>
            </a:r>
            <a:r>
              <a:rPr lang="en" sz="1800" dirty="0" smtClean="0"/>
              <a:t>and </a:t>
            </a:r>
            <a:r>
              <a:rPr lang="en" sz="1800" b="1" dirty="0" smtClean="0">
                <a:solidFill>
                  <a:srgbClr val="7030A0"/>
                </a:solidFill>
              </a:rPr>
              <a:t>FRANK FALVEY</a:t>
            </a:r>
            <a:r>
              <a:rPr lang="en" sz="1800" dirty="0" smtClean="0">
                <a:solidFill>
                  <a:srgbClr val="7030A0"/>
                </a:solidFill>
              </a:rPr>
              <a:t> </a:t>
            </a:r>
            <a:r>
              <a:rPr lang="en" sz="1800" dirty="0" smtClean="0"/>
              <a:t>for providing the opp</a:t>
            </a:r>
            <a:r>
              <a:rPr lang="de-CH" sz="1800" dirty="0" smtClean="0"/>
              <a:t>o</a:t>
            </a:r>
            <a:r>
              <a:rPr lang="en" sz="1800" dirty="0" smtClean="0"/>
              <a:t>rtunity to speak in </a:t>
            </a:r>
            <a:r>
              <a:rPr lang="en" sz="1800" b="1" dirty="0" smtClean="0">
                <a:solidFill>
                  <a:srgbClr val="0070C0"/>
                </a:solidFill>
              </a:rPr>
              <a:t>MICROSOFT IRELAND – AZURE &amp; SECURITY</a:t>
            </a:r>
            <a:r>
              <a:rPr lang="en" sz="1800" dirty="0" smtClean="0"/>
              <a:t> Event. </a:t>
            </a:r>
            <a:endParaRPr sz="18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YOU!!!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For any further questions</a:t>
            </a:r>
            <a:r>
              <a:rPr lang="en" sz="2000" b="1" dirty="0"/>
              <a:t>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You </a:t>
            </a:r>
            <a:r>
              <a:rPr lang="en" sz="1200" dirty="0"/>
              <a:t>can </a:t>
            </a:r>
            <a:r>
              <a:rPr lang="en" sz="1200" dirty="0" smtClean="0"/>
              <a:t>write </a:t>
            </a:r>
            <a:r>
              <a:rPr lang="en" sz="1200" dirty="0"/>
              <a:t>me </a:t>
            </a:r>
            <a:r>
              <a:rPr lang="en" sz="1200" dirty="0" smtClean="0"/>
              <a:t>at:</a:t>
            </a: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</a:t>
            </a:r>
            <a:r>
              <a:rPr lang="en" sz="900" u="sng" dirty="0" smtClean="0">
                <a:hlinkClick r:id="rId3"/>
              </a:rPr>
              <a:t>mail2arindam2003@yahoo.com</a:t>
            </a:r>
            <a:endParaRPr lang="en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/>
              <a:t>			</a:t>
            </a:r>
            <a:r>
              <a:rPr lang="en" sz="900" u="sng" dirty="0" smtClean="0"/>
              <a:t>arindam0310018@gmail.com</a:t>
            </a:r>
            <a:endParaRPr sz="900" b="1" u="sng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160" y="4007632"/>
            <a:ext cx="314529" cy="32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81776" y="1972679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</a:rPr>
              <a:t>HELLO!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460682" y="3730487"/>
            <a:ext cx="6593700" cy="795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400" b="1" dirty="0"/>
              <a:t>I am </a:t>
            </a:r>
            <a:r>
              <a:rPr lang="en" sz="1400" b="1" dirty="0" smtClean="0"/>
              <a:t>Arindam Mitra | </a:t>
            </a:r>
            <a:r>
              <a:rPr lang="de-CH" sz="1400" b="1" dirty="0" smtClean="0">
                <a:solidFill>
                  <a:srgbClr val="0070C0"/>
                </a:solidFill>
              </a:rPr>
              <a:t>Microsoft </a:t>
            </a:r>
            <a:r>
              <a:rPr lang="de-CH" sz="1400" b="1" dirty="0">
                <a:solidFill>
                  <a:srgbClr val="0070C0"/>
                </a:solidFill>
              </a:rPr>
              <a:t>MVP in Developer Technologies </a:t>
            </a:r>
            <a:r>
              <a:rPr lang="de-CH" sz="1400" b="1" dirty="0"/>
              <a:t>| Azure Cloud Solutions &amp; DevOps Architect | Technical Blogger | Speaker | Traveler | Citizen of the </a:t>
            </a:r>
            <a:r>
              <a:rPr lang="de-CH" sz="1400" b="1" dirty="0" smtClean="0"/>
              <a:t>World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CH" sz="12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200" dirty="0" smtClean="0"/>
              <a:t>Today, I will be talking on </a:t>
            </a:r>
            <a:r>
              <a:rPr lang="en" sz="1200" b="1" dirty="0" smtClean="0">
                <a:solidFill>
                  <a:srgbClr val="0070C0"/>
                </a:solidFill>
              </a:rPr>
              <a:t>INFRASTRUCTURE SECURITY USING AZURE DEVOPS</a:t>
            </a:r>
            <a:r>
              <a:rPr lang="en" sz="1200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You </a:t>
            </a:r>
            <a:r>
              <a:rPr lang="en" sz="1200" dirty="0"/>
              <a:t>can </a:t>
            </a:r>
            <a:r>
              <a:rPr lang="en" sz="1200" dirty="0" smtClean="0"/>
              <a:t>look me at: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3"/>
              </a:rPr>
              <a:t>https://</a:t>
            </a:r>
            <a:r>
              <a:rPr lang="de-CH" sz="900" dirty="0" smtClean="0">
                <a:hlinkClick r:id="rId3"/>
              </a:rPr>
              <a:t>github.com/arindam0310018</a:t>
            </a:r>
            <a:endParaRPr lang="de-CH" sz="900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4"/>
              </a:rPr>
              <a:t>https://</a:t>
            </a:r>
            <a:r>
              <a:rPr lang="de-CH" sz="900" dirty="0" smtClean="0">
                <a:hlinkClick r:id="rId4"/>
              </a:rPr>
              <a:t>dev.to/arindam0310018</a:t>
            </a:r>
            <a:endParaRPr lang="de-CH" sz="900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/>
              <a:t>	</a:t>
            </a:r>
            <a:r>
              <a:rPr lang="de-CH" sz="900" dirty="0" smtClean="0"/>
              <a:t>		: </a:t>
            </a:r>
            <a:r>
              <a:rPr lang="de-CH" sz="900" dirty="0">
                <a:hlinkClick r:id="rId5"/>
              </a:rPr>
              <a:t>https://sessionize.com/arindam0310018</a:t>
            </a:r>
            <a:r>
              <a:rPr lang="de-CH" sz="900" dirty="0" smtClean="0"/>
              <a:t>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6"/>
              </a:rPr>
              <a:t>https://www.linkedin.com/in/arindam-mitra-28981095/</a:t>
            </a:r>
            <a:endParaRPr lang="de-CH" sz="9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</a:t>
            </a:r>
            <a:r>
              <a:rPr lang="de-CH" sz="900" dirty="0"/>
              <a:t>: </a:t>
            </a:r>
            <a:r>
              <a:rPr lang="de-CH" sz="900" dirty="0">
                <a:hlinkClick r:id="rId7"/>
              </a:rPr>
              <a:t>https://</a:t>
            </a:r>
            <a:r>
              <a:rPr lang="de-CH" sz="900" dirty="0" smtClean="0">
                <a:hlinkClick r:id="rId7"/>
              </a:rPr>
              <a:t>twitter.com/arindam0310018</a:t>
            </a:r>
            <a:r>
              <a:rPr lang="de-CH" sz="900" dirty="0" smtClean="0"/>
              <a:t> </a:t>
            </a:r>
            <a:endParaRPr lang="de-CH" sz="9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</a:t>
            </a:r>
            <a:endParaRPr lang="de-CH" sz="9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</a:t>
            </a:r>
            <a:endParaRPr lang="de-CH" sz="9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de-CH" sz="1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30" y="4128155"/>
            <a:ext cx="156388" cy="15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26" y="4296681"/>
            <a:ext cx="108502" cy="108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06" y="390106"/>
            <a:ext cx="1495839" cy="1790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1" y="4409998"/>
            <a:ext cx="161511" cy="161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14" y="4007229"/>
            <a:ext cx="120926" cy="120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3506" y="4564883"/>
            <a:ext cx="173138" cy="152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34" y="1433650"/>
            <a:ext cx="1826950" cy="74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AGENDA</a:t>
            </a:r>
            <a:endParaRPr sz="3200"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719" name="Google Shape;719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de-CH" sz="1200" b="1" i="0" u="none" strike="noStrike" cap="none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IAM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LAWS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DEMO TIME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SERVICES </a:t>
              </a:r>
              <a:r>
                <a:rPr lang="en" sz="1200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&amp;</a:t>
              </a: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AZURE DEVOPS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MICROSOFT DEFENDER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CONTROLS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72294" y="2078172"/>
            <a:ext cx="865559" cy="10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365022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3 Live demos covering 3 differ</a:t>
            </a:r>
            <a:r>
              <a:rPr lang="de-CH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areas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Cloud Infrastructure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 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9544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Microsoft Defender for Cloud and Devops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1" y="2777341"/>
            <a:ext cx="304062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to Protect Azure Services and Azure Devops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0" y="3199771"/>
            <a:ext cx="3590588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Subscription, Resource Group and Role Based Access Control (RBAC)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3239404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Identity and Access Management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261655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Immutable laws of Security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Accidental Running of Malicious Program.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Operating System Protection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Identity and Access Management Protection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Active Website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Weak Passwords, Keys and Tokens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Network Security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Encrypted data is only as secure as its decryption key</a:t>
            </a:r>
            <a:r>
              <a:rPr lang="en-US" sz="1000" dirty="0" smtClean="0"/>
              <a:t>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An out-of-date antimalware scanner is only marginally better than no scanner at all</a:t>
            </a:r>
            <a:r>
              <a:rPr lang="en-US" sz="1000" dirty="0" smtClean="0"/>
              <a:t>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Absolute anonymous isn’t practically achievable, online or offline</a:t>
            </a:r>
            <a:r>
              <a:rPr lang="en-US" sz="1000" dirty="0" smtClean="0"/>
              <a:t>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Technology alone is not going to make your systems secure. 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7266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IMMUTABLE LAWS OF SECURITY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75" y="1730142"/>
            <a:ext cx="4456516" cy="246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IAM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Accounts should be enabled with MFA (Multi-factor Authentication)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Implement PIM (Priviledged Identity Management)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Entitlement Management – Catalog Access Packages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App Management with AAD Graph and Single Sign On (SSO)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Active Directory Group Management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Active Directory User Management</a:t>
            </a:r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8" y="1741832"/>
            <a:ext cx="4441556" cy="24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IAM WITH </a:t>
            </a:r>
            <a:r>
              <a:rPr lang="en" sz="3200" dirty="0" smtClean="0"/>
              <a:t>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1000" dirty="0" smtClean="0"/>
              <a:t>Example codes follows below:-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Entitlement Management Catalog </a:t>
            </a:r>
            <a:r>
              <a:rPr lang="en-US" sz="1000" dirty="0"/>
              <a:t>Access Packages –</a:t>
            </a:r>
            <a:r>
              <a:rPr lang="en-US" sz="1000" dirty="0" smtClean="0"/>
              <a:t> </a:t>
            </a:r>
            <a:r>
              <a:rPr lang="en-US" sz="1000" b="1" dirty="0">
                <a:solidFill>
                  <a:srgbClr val="7030A0"/>
                </a:solidFill>
              </a:rPr>
              <a:t>https://</a:t>
            </a:r>
            <a:r>
              <a:rPr lang="en-US" sz="1000" b="1" dirty="0" smtClean="0">
                <a:solidFill>
                  <a:srgbClr val="7030A0"/>
                </a:solidFill>
              </a:rPr>
              <a:t>github.com/arindam0310018/24-Feb-2023-Microsoft-Graph-Powershell_Create-Catalog-AccessPackage-Roles-Policies 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App Management with AAD Graph and Single Sign On (SSO</a:t>
            </a:r>
            <a:r>
              <a:rPr lang="en-US" sz="1000" dirty="0"/>
              <a:t>)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https://github.com/arindam0310018/24-Mar-2023-DevOps__</a:t>
            </a:r>
            <a:r>
              <a:rPr lang="en-US" sz="1000" b="1" dirty="0" smtClean="0">
                <a:solidFill>
                  <a:srgbClr val="7030A0"/>
                </a:solidFill>
              </a:rPr>
              <a:t>Automate-App-Management-with-AAD-Graph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Create App Registration, Generate Secret </a:t>
            </a:r>
            <a:r>
              <a:rPr lang="en-US" sz="1000" dirty="0"/>
              <a:t>and Store in Key Vault 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https://github.com/arindam0310018/16-Aug-2022-DevOps__</a:t>
            </a:r>
            <a:r>
              <a:rPr lang="en-US" sz="1000" b="1" dirty="0" smtClean="0">
                <a:solidFill>
                  <a:srgbClr val="7030A0"/>
                </a:solidFill>
              </a:rPr>
              <a:t>Create-SPI-Generate-Secret-Store-In-KV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Create App </a:t>
            </a:r>
            <a:r>
              <a:rPr lang="en-US" sz="1000" dirty="0" smtClean="0"/>
              <a:t>Registration Secret </a:t>
            </a:r>
            <a:r>
              <a:rPr lang="en-US" sz="1000" dirty="0"/>
              <a:t>and Store in Key Vault 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https://github.com/arindam0310018/17-Aug-2022-DevOps__Reset-SPI-Secret-Store-In-KV</a:t>
            </a:r>
            <a:endParaRPr lang="en-US" sz="10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Active Directory Group </a:t>
            </a:r>
            <a:r>
              <a:rPr lang="en-US" sz="1000" dirty="0"/>
              <a:t>Management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https://github.com/arindam0310018/26-Aug-2022-DevOps__Create-AAD-Group</a:t>
            </a:r>
            <a:endParaRPr lang="en-US" sz="10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8" y="1741832"/>
            <a:ext cx="4441556" cy="24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CONTROLS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Understanding Role Based Access Control (RBAC)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on Subscription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on Resource Group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on Resources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is always applied on AAD Group(s) and not on Individual Identity.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Proper Definition of Admin and Ops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92" y="1729714"/>
            <a:ext cx="4480407" cy="21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CONTROLS WITH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Proper Definition of Admin and Operator is –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Platform Admin Team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Platform Operator Team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Application Admin Team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Application Operator Team</a:t>
            </a: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Once this Matrix is defined, we put in Infrastructure as Code (IaC) and implement it using Azure DevOps Pipelines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1000" dirty="0" smtClean="0"/>
              <a:t>Example code follows below:-</a:t>
            </a:r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rgbClr val="7030A0"/>
                </a:solidFill>
              </a:rPr>
              <a:t>https</a:t>
            </a:r>
            <a:r>
              <a:rPr lang="en-US" sz="1000" b="1" dirty="0">
                <a:solidFill>
                  <a:srgbClr val="7030A0"/>
                </a:solidFill>
              </a:rPr>
              <a:t>://github.com/arindam0310018/28-Jan-2023-DevOps__Terraform-Count-and-If-Else</a:t>
            </a:r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92" y="1729714"/>
            <a:ext cx="4480407" cy="21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SERVICES &amp; AZURE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Evaluate each Azure Service as how it can be protected.  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Based on the findings, prepare a Per Service Security Matrix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Per Service Security Matrix then defines below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If it will be implemented by Infrastructure-As-Code (IaC), or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If it will be implemented by Azure Policy. 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If implemented by Azure Policy, then below needs to be considered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Where this Policy will be applied – Management Group or Subscription Level.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If Azure Policy will be implemented </a:t>
            </a:r>
            <a:r>
              <a:rPr lang="en-US" sz="1000" dirty="0"/>
              <a:t>as Policy-As-Code-Workflows - </a:t>
            </a:r>
            <a:r>
              <a:rPr lang="en-US" sz="1000" b="1" dirty="0">
                <a:solidFill>
                  <a:srgbClr val="7030A0"/>
                </a:solidFill>
              </a:rPr>
              <a:t>https://learn.microsoft.com/en-us/azure/governance/policy/concepts/policy-as-code 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63" y="1667911"/>
            <a:ext cx="2556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On-screen Show (16:9)</PresentationFormat>
  <Paragraphs>212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Roboto Condensed Light</vt:lpstr>
      <vt:lpstr>Arvo</vt:lpstr>
      <vt:lpstr>Roboto Condensed</vt:lpstr>
      <vt:lpstr>Arial</vt:lpstr>
      <vt:lpstr>Calibri</vt:lpstr>
      <vt:lpstr>Salerio template</vt:lpstr>
      <vt:lpstr>INFRASTRUCTURE SECURITY USING AZURE DEVOPS</vt:lpstr>
      <vt:lpstr>HELLO!</vt:lpstr>
      <vt:lpstr>AGENDA</vt:lpstr>
      <vt:lpstr>IMMUTABLE LAWS OF SECURITY</vt:lpstr>
      <vt:lpstr>IAM</vt:lpstr>
      <vt:lpstr>IAM WITH DEVOPS</vt:lpstr>
      <vt:lpstr>CONTROLS</vt:lpstr>
      <vt:lpstr>CONTROLS WITH DEVOPS</vt:lpstr>
      <vt:lpstr>SERVICES &amp; AZURE DEVOPS</vt:lpstr>
      <vt:lpstr>SERVICES &amp; AZURE DEVOPS</vt:lpstr>
      <vt:lpstr>SERVICES &amp; AZURE DEVOPS</vt:lpstr>
      <vt:lpstr>MICROSOFT DEFENDER</vt:lpstr>
      <vt:lpstr>MICROSOFT DEFENDER &amp; DEVOPS</vt:lpstr>
      <vt:lpstr>DEMO TIME</vt:lpstr>
      <vt:lpstr>PowerPoint Presentation</vt:lpstr>
      <vt:lpstr>CREDITS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LIGHTHOUSE</dc:title>
  <cp:lastModifiedBy>Mitra Arindam TCI-I</cp:lastModifiedBy>
  <cp:revision>77</cp:revision>
  <dcterms:modified xsi:type="dcterms:W3CDTF">2023-04-26T02:22:39Z</dcterms:modified>
</cp:coreProperties>
</file>