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66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4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146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56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474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8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4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10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0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0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2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95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2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E2EC-A0BC-4BE1-8D86-02C09AB8AA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2FD93B-95C0-448A-8EB5-D817309E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ural_Computation_(journal)" TargetMode="External"/><Relationship Id="rId2" Type="http://schemas.openxmlformats.org/officeDocument/2006/relationships/hyperlink" Target="https://www.researchgate.net/publication/13853244_Long_Short-term_Mem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gital_object_identifi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D698-3311-4AD5-926F-CB5880505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990" y="2034540"/>
            <a:ext cx="8530590" cy="1211580"/>
          </a:xfrm>
        </p:spPr>
        <p:txBody>
          <a:bodyPr>
            <a:normAutofit fontScale="90000"/>
          </a:bodyPr>
          <a:lstStyle/>
          <a:p>
            <a:r>
              <a:rPr lang="en-US" dirty="0"/>
              <a:t>Chest X-Ray Disease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14EB-214E-4329-B069-F7945ADD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0339" y="4050833"/>
            <a:ext cx="6553663" cy="73833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Amol Singbal, </a:t>
            </a:r>
            <a:r>
              <a:rPr lang="en-US" dirty="0" err="1"/>
              <a:t>Anush</a:t>
            </a:r>
            <a:r>
              <a:rPr lang="en-US" dirty="0"/>
              <a:t> </a:t>
            </a:r>
            <a:r>
              <a:rPr lang="en-US" dirty="0" err="1"/>
              <a:t>Ananthakumar</a:t>
            </a:r>
            <a:r>
              <a:rPr lang="en-US" dirty="0"/>
              <a:t>, Arindam </a:t>
            </a:r>
            <a:r>
              <a:rPr lang="en-US" dirty="0" err="1"/>
              <a:t>Duttagupta</a:t>
            </a:r>
            <a:endParaRPr lang="en-US" dirty="0"/>
          </a:p>
          <a:p>
            <a:pPr algn="ctr"/>
            <a:r>
              <a:rPr lang="en-US" dirty="0"/>
              <a:t>Georgia Institute of Technology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75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C25D-83B0-4B74-B7ED-33246CB3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Modified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17D8-A488-4473-BBDB-F28ABA5A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 , the images are histogram equalized and down sampled to 256x256 as part of the preprocessing step</a:t>
            </a:r>
          </a:p>
          <a:p>
            <a:r>
              <a:rPr lang="en-US" dirty="0"/>
              <a:t>Next, the processed images are propagated through a standard CNN which outputs the type of ailment that a particular image belongs to.</a:t>
            </a:r>
          </a:p>
          <a:p>
            <a:r>
              <a:rPr lang="en-US" dirty="0"/>
              <a:t>If the class belongs to a particular ailment , then we use a Faster RCNN to output a set of regions wherein the infection is actually present</a:t>
            </a:r>
          </a:p>
          <a:p>
            <a:r>
              <a:rPr lang="en-US" dirty="0"/>
              <a:t>This type of framework would actually give the doctors an effective but quick way to tackle the problem efficiently</a:t>
            </a:r>
          </a:p>
          <a:p>
            <a:r>
              <a:rPr lang="en-US" dirty="0"/>
              <a:t>The Faster RCNN though has to be trained on the images having their Bounding Boxes specified in the .csv file given in the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4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E48-E2E7-433C-957E-3A319F17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Modified Architecture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6BA01-1C45-4AC3-A550-32AB8105422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46"/>
          <a:stretch/>
        </p:blipFill>
        <p:spPr bwMode="auto">
          <a:xfrm>
            <a:off x="2662244" y="1930400"/>
            <a:ext cx="5338756" cy="411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407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DFC-A772-4C78-8B86-DE581922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43100"/>
            <a:ext cx="3854528" cy="49107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AA373-C6A1-4A68-B16B-E7F665FB8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results obtained are shown on the right. The Faster RCNN gives bounding box which estimates the infected region of the chest</a:t>
            </a:r>
          </a:p>
          <a:p>
            <a:endParaRPr lang="en-US" dirty="0"/>
          </a:p>
        </p:txBody>
      </p:sp>
      <p:pic>
        <p:nvPicPr>
          <p:cNvPr id="6" name="Content Placeholder 5" descr="C:\Users\Anush\Documents\Georgia Tech courses\Big Data for Health\Project-2\result1.bmp">
            <a:extLst>
              <a:ext uri="{FF2B5EF4-FFF2-40B4-BE49-F238E27FC236}">
                <a16:creationId xmlns:a16="http://schemas.microsoft.com/office/drawing/2014/main" id="{1D55C9B4-34E6-425D-95AD-74B8ED32F0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0" y="1943100"/>
            <a:ext cx="5532120" cy="3418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485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AAF3-0465-49EA-8FDE-0BC1581D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611A-47D1-49B9-BE25-018A4AA3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results, we infer that our proposed method would provide a focused approach for the physicians in accurately diagnosing chest ailments</a:t>
            </a:r>
          </a:p>
          <a:p>
            <a:r>
              <a:rPr lang="en-US" dirty="0"/>
              <a:t>To further improve on our results, we propose the following suggestions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full NIH Dataset to incorporate more training data, which is expected to provide more classification accuracy</a:t>
            </a:r>
          </a:p>
          <a:p>
            <a:pPr>
              <a:buFont typeface="+mj-lt"/>
              <a:buAutoNum type="arabicPeriod"/>
            </a:pPr>
            <a:r>
              <a:rPr lang="en-US" dirty="0"/>
              <a:t>Instead of providing possible regions, we can instead output a semantic map showing the interest regions. This can be done using active contour methods which will be both visually appealing and convenient for the doctors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75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8A04-5C9B-4376-9B57-14A4A913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6E7F-5546-4754-B382-C41C0D97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[1] </a:t>
            </a:r>
            <a:r>
              <a:rPr lang="en-US" i="1" dirty="0"/>
              <a:t>Sepp </a:t>
            </a:r>
            <a:r>
              <a:rPr lang="en-US" i="1" dirty="0" err="1"/>
              <a:t>Hochreiter</a:t>
            </a:r>
            <a:r>
              <a:rPr lang="en-US" i="1" dirty="0"/>
              <a:t>; Jürgen </a:t>
            </a:r>
            <a:r>
              <a:rPr lang="en-US" i="1" dirty="0" err="1"/>
              <a:t>Schmidhuber</a:t>
            </a:r>
            <a:r>
              <a:rPr lang="en-US" i="1" dirty="0"/>
              <a:t> (1997). </a:t>
            </a:r>
            <a:r>
              <a:rPr lang="en-US" u="sng" dirty="0">
                <a:hlinkClick r:id="rId2"/>
              </a:rPr>
              <a:t>"Long short-term memory"</a:t>
            </a:r>
            <a:r>
              <a:rPr lang="en-US" i="1" dirty="0"/>
              <a:t>. </a:t>
            </a:r>
            <a:r>
              <a:rPr lang="en-US" u="sng" dirty="0">
                <a:hlinkClick r:id="rId3" tooltip="Neural Computation (journal)"/>
              </a:rPr>
              <a:t>Neural Computation</a:t>
            </a:r>
            <a:r>
              <a:rPr lang="en-US" i="1" dirty="0"/>
              <a:t>. 9 (8): 1735–1780. </a:t>
            </a:r>
            <a:r>
              <a:rPr lang="en-US" u="sng" dirty="0">
                <a:hlinkClick r:id="rId4" tooltip="Digital object identifier"/>
              </a:rPr>
              <a:t>doi</a:t>
            </a:r>
            <a:r>
              <a:rPr lang="en-US" i="1" dirty="0"/>
              <a:t>:10.1162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[2] </a:t>
            </a:r>
            <a:r>
              <a:rPr lang="en-US" dirty="0"/>
              <a:t>P. </a:t>
            </a:r>
            <a:r>
              <a:rPr lang="en-US" dirty="0" err="1"/>
              <a:t>Rajpurkar</a:t>
            </a:r>
            <a:r>
              <a:rPr lang="en-US" dirty="0"/>
              <a:t> et al. </a:t>
            </a:r>
            <a:r>
              <a:rPr lang="en-US" dirty="0" err="1"/>
              <a:t>CheXNet</a:t>
            </a:r>
            <a:r>
              <a:rPr lang="en-US" dirty="0"/>
              <a:t>: Radiologist-level pneumonia detection on chest X-rays with deep learning Dec. 2017 [online] Available: https://arxiv.org/abs/1711.05225</a:t>
            </a:r>
          </a:p>
          <a:p>
            <a:pPr marL="0" indent="0">
              <a:buNone/>
            </a:pPr>
            <a:r>
              <a:rPr lang="en-IN" dirty="0"/>
              <a:t>[3] </a:t>
            </a:r>
            <a:r>
              <a:rPr lang="en-IN" dirty="0" err="1"/>
              <a:t>Xue</a:t>
            </a:r>
            <a:r>
              <a:rPr lang="en-IN" dirty="0"/>
              <a:t>, </a:t>
            </a:r>
            <a:r>
              <a:rPr lang="en-IN" dirty="0" err="1"/>
              <a:t>Zhiyun</a:t>
            </a:r>
            <a:r>
              <a:rPr lang="en-IN" dirty="0"/>
              <a:t> &amp; You, </a:t>
            </a:r>
            <a:r>
              <a:rPr lang="en-IN" dirty="0" err="1"/>
              <a:t>Daekeun</a:t>
            </a:r>
            <a:r>
              <a:rPr lang="en-IN" dirty="0"/>
              <a:t> &amp; </a:t>
            </a:r>
            <a:r>
              <a:rPr lang="en-IN" dirty="0" err="1"/>
              <a:t>Candemir</a:t>
            </a:r>
            <a:r>
              <a:rPr lang="en-IN" dirty="0"/>
              <a:t>, </a:t>
            </a:r>
            <a:r>
              <a:rPr lang="en-IN" dirty="0" err="1"/>
              <a:t>Sema</a:t>
            </a:r>
            <a:r>
              <a:rPr lang="en-IN" dirty="0"/>
              <a:t> &amp; Jaeger, Stefan &amp; </a:t>
            </a:r>
            <a:r>
              <a:rPr lang="en-IN" dirty="0" err="1"/>
              <a:t>Antani</a:t>
            </a:r>
            <a:r>
              <a:rPr lang="en-IN" dirty="0"/>
              <a:t>, Sameer &amp; Long, L &amp; R. </a:t>
            </a:r>
            <a:r>
              <a:rPr lang="en-IN" dirty="0" err="1"/>
              <a:t>Thoma</a:t>
            </a:r>
            <a:r>
              <a:rPr lang="en-IN" dirty="0"/>
              <a:t>, George. (2015). Chest X-ray Image View Classification. Proceedings - IEEE Symposium on Computer-Based Medical Systems. 2015. 66-71. 10.1109/CBMS.2015.49.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[4] Cortes, Corinna; </a:t>
            </a:r>
            <a:r>
              <a:rPr lang="en-US" i="1" dirty="0" err="1"/>
              <a:t>Vapnik</a:t>
            </a:r>
            <a:r>
              <a:rPr lang="en-US" i="1" dirty="0"/>
              <a:t>, Vladimir N. (1995). "Support-vector networks". Machine Learning. 20 (3): 273–297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[5] </a:t>
            </a:r>
            <a:r>
              <a:rPr lang="en-US" dirty="0"/>
              <a:t>M. T. Islam, M. A. </a:t>
            </a:r>
            <a:r>
              <a:rPr lang="en-US" dirty="0" err="1"/>
              <a:t>Aowal</a:t>
            </a:r>
            <a:r>
              <a:rPr lang="en-US" dirty="0"/>
              <a:t>, A. T. </a:t>
            </a:r>
            <a:r>
              <a:rPr lang="en-US" dirty="0" err="1"/>
              <a:t>Minhaz</a:t>
            </a:r>
            <a:r>
              <a:rPr lang="en-US" dirty="0"/>
              <a:t>, and K. Ashraf, “Abnormality detection and localization in chest x-rays using deep convolutional neural networks,” </a:t>
            </a:r>
            <a:r>
              <a:rPr lang="en-US" dirty="0" err="1"/>
              <a:t>arXiv</a:t>
            </a:r>
            <a:r>
              <a:rPr lang="en-US" dirty="0"/>
              <a:t> preprint arXiv:1705.09850,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19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4A4045-4B64-4BA5-A7F8-9F9D24B8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04" y="297561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2113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674D-FF8C-4CD2-A814-3C291077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automate disease diagnosis?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A7C8-EE59-4ECB-B838-2E8425EB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classification of X-ray images is a vital task as it is a precursor for future treatment</a:t>
            </a:r>
          </a:p>
          <a:p>
            <a:r>
              <a:rPr lang="en-US" dirty="0"/>
              <a:t>Hence, incorrect classification may lead to a wrong treatment entirely; thus may worsen the patient condition</a:t>
            </a:r>
          </a:p>
          <a:p>
            <a:r>
              <a:rPr lang="en-US" dirty="0"/>
              <a:t>Secondly, clinical diagnosis of X-ray images often require teams of trained radiologists to accurately estimate the type of disease which often consumes time and is expensive</a:t>
            </a:r>
          </a:p>
          <a:p>
            <a:r>
              <a:rPr lang="en-US" dirty="0"/>
              <a:t>Knowledge that Deep Learning Models perform extremely well for classification tasks </a:t>
            </a:r>
          </a:p>
        </p:txBody>
      </p:sp>
    </p:spTree>
    <p:extLst>
      <p:ext uri="{BB962C8B-B14F-4D97-AF65-F5344CB8AC3E}">
        <p14:creationId xmlns:p14="http://schemas.microsoft.com/office/powerpoint/2010/main" val="1267648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97DC-E797-4315-8F06-E945DE51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didn’t this idea come earlier?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3D87-39EE-4753-B679-E84EE6E2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44" y="2227580"/>
            <a:ext cx="8596668" cy="2997201"/>
          </a:xfrm>
        </p:spPr>
        <p:txBody>
          <a:bodyPr/>
          <a:lstStyle/>
          <a:p>
            <a:r>
              <a:rPr lang="en-US" dirty="0"/>
              <a:t>Learning Models typically require huge training datasets for them to converge  and get better as size of the training data increases </a:t>
            </a:r>
          </a:p>
          <a:p>
            <a:r>
              <a:rPr lang="en-US" dirty="0"/>
              <a:t>Manual labelling of X-Rays require trained doctors and hence, there is no publicly available Dataset till recent times</a:t>
            </a:r>
          </a:p>
          <a:p>
            <a:r>
              <a:rPr lang="en-US" dirty="0"/>
              <a:t>X-Ray Images are typically high resolution images, hence there is a limitation of computational resources limiting the research of X-ray disease diagnosis</a:t>
            </a:r>
          </a:p>
          <a:p>
            <a:r>
              <a:rPr lang="en-US" dirty="0" err="1"/>
              <a:t>Openi</a:t>
            </a:r>
            <a:r>
              <a:rPr lang="en-US" dirty="0"/>
              <a:t> was the first one having 4143 images which initiated the applications of learning models of Chest X-Ray disease diagnosis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82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EA56-9AD6-46C7-B923-A161E7EE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0B5B-4E1C-4DE9-8313-585B924E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purpose of this article, we have used a sample of the open source Chest X-Ray Dataset provided by the National Institute of Health.</a:t>
            </a:r>
          </a:p>
          <a:p>
            <a:r>
              <a:rPr lang="en-US" dirty="0"/>
              <a:t>Contains 119,120 images distributed among 15 classes; Each class corresponding to a chest ailment (</a:t>
            </a:r>
            <a:r>
              <a:rPr lang="en-US" dirty="0" err="1"/>
              <a:t>e.g</a:t>
            </a:r>
            <a:r>
              <a:rPr lang="en-US" dirty="0"/>
              <a:t> Pneumonia)</a:t>
            </a:r>
          </a:p>
          <a:p>
            <a:r>
              <a:rPr lang="en-US" dirty="0"/>
              <a:t>Each image is a 1024x1024 represented by 8-bit precision </a:t>
            </a:r>
          </a:p>
          <a:p>
            <a:r>
              <a:rPr lang="en-US" dirty="0"/>
              <a:t>Models trained on 5% sample of the NIH Dataset, containing 5,606 images</a:t>
            </a:r>
          </a:p>
          <a:p>
            <a:r>
              <a:rPr lang="en-US" dirty="0"/>
              <a:t>Also includes a .csv file containing the patient characteristics such as age ,gender which can give useful information about the patient demographics</a:t>
            </a:r>
          </a:p>
          <a:p>
            <a:r>
              <a:rPr lang="en-US" dirty="0"/>
              <a:t>Also ,the dataset has information about the bounding boxes pertaining to the infected regions in the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0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DEEC-6775-4143-971C-DE7367B2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02A794-40EE-4852-B56D-72214C386D6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909"/>
          <a:stretch/>
        </p:blipFill>
        <p:spPr bwMode="auto">
          <a:xfrm>
            <a:off x="1771650" y="2376170"/>
            <a:ext cx="6000750" cy="3315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091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DA34-ABD7-4FFF-83C3-F4D7CC16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90AB-2912-42D5-82AF-978FA32F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Some preprocessing steps are essential before inputting the images in the learning model</a:t>
            </a:r>
          </a:p>
          <a:p>
            <a:r>
              <a:rPr lang="en-US" dirty="0"/>
              <a:t>Firstly, we perform histogram equalization on the original images to increase contrast in the input images</a:t>
            </a:r>
          </a:p>
          <a:p>
            <a:r>
              <a:rPr lang="en-US" dirty="0"/>
              <a:t>The motivation behind using this is to make the probability distribution tend more towards the uniform PDF</a:t>
            </a:r>
          </a:p>
          <a:p>
            <a:r>
              <a:rPr lang="en-US" dirty="0"/>
              <a:t>The second step is down sampling the images to 256x256.</a:t>
            </a:r>
          </a:p>
          <a:p>
            <a:r>
              <a:rPr lang="en-US" dirty="0"/>
              <a:t>This is done to purely reduce the computational burden and speed up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401878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D7B4-2881-4BE4-A698-61FF17A7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A95B-5292-4148-A978-72C43325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9229"/>
            <a:ext cx="8596668" cy="23885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a CNN as a classifier to classify a given image as one of the 15 classes</a:t>
            </a:r>
          </a:p>
          <a:p>
            <a:r>
              <a:rPr lang="en-US" dirty="0"/>
              <a:t>The classifier is trained on reduced NIH dataset to speed up model training</a:t>
            </a:r>
          </a:p>
          <a:p>
            <a:r>
              <a:rPr lang="en-US" dirty="0"/>
              <a:t>The network architecture employs 9 convolutional layers ,10 </a:t>
            </a:r>
            <a:r>
              <a:rPr lang="en-US" dirty="0" err="1"/>
              <a:t>ReLU</a:t>
            </a:r>
            <a:r>
              <a:rPr lang="en-US" dirty="0"/>
              <a:t> Layers,3 max pooling layers, 2 dropout layers and one soft max layer for classification</a:t>
            </a:r>
          </a:p>
          <a:p>
            <a:r>
              <a:rPr lang="en-US" dirty="0"/>
              <a:t>The trained CNN classifies the input image as being in one of 15 classes of the chest ailments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2386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CC19-C35C-4047-8E16-8ACE5549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B303-177C-428D-B70E-8B3F5A08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classifying the type of chest ailment that an image belongs might suffice in some minor cases</a:t>
            </a:r>
          </a:p>
          <a:p>
            <a:r>
              <a:rPr lang="en-US" dirty="0"/>
              <a:t>But it would be better if we are able to reasonably estimate the region in the image which is anomalous as compared to the rest </a:t>
            </a:r>
          </a:p>
          <a:p>
            <a:r>
              <a:rPr lang="en-US" dirty="0"/>
              <a:t>Hence, a new requirement is that , we should have a ‘black box’ which spits out an ‘interest region’ which would help the radiologists and doctors in quickly estimating the region of the chest where the problem originates</a:t>
            </a:r>
          </a:p>
          <a:p>
            <a:r>
              <a:rPr lang="en-US" dirty="0"/>
              <a:t>So, do we have a way to incorporate this into our current architecture?</a:t>
            </a:r>
          </a:p>
          <a:p>
            <a:r>
              <a:rPr lang="en-US" dirty="0"/>
              <a:t>The answer is Yes!!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07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1A2A-6C0C-446D-8366-6DF78C52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27" y="514924"/>
            <a:ext cx="3854528" cy="57108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Faster RCNN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EDD0-8CDC-4ED8-9920-2FC27BE6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estimate the attention region, we deploy a Faster RCNN after an image is classified by the CNN</a:t>
            </a:r>
          </a:p>
          <a:p>
            <a:r>
              <a:rPr lang="en-US" dirty="0"/>
              <a:t>Faster RCNNs find extensive applications in Object Detection wherein we require to not only detect the object but also find a box which bounds the classified object</a:t>
            </a:r>
          </a:p>
          <a:p>
            <a:r>
              <a:rPr lang="en-US" dirty="0"/>
              <a:t> As shown in the figure on the left, the feature maps generated by the convolutional layers are passed in the Region Proposal Networks(RPNs) which output a set of proposed regions where the ailment could be </a:t>
            </a:r>
          </a:p>
          <a:p>
            <a:r>
              <a:rPr lang="en-US" dirty="0"/>
              <a:t>The final stage involves combined the outputs of the RPNs with the corresponding image to generate the require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6937E-63E4-43AB-B9A6-2BC75E03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28" y="1403721"/>
            <a:ext cx="3742354" cy="46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3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776</TotalTime>
  <Words>1114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Chest X-Ray Disease Diagnosis</vt:lpstr>
      <vt:lpstr>Why do we need to automate disease diagnosis?</vt:lpstr>
      <vt:lpstr>Why didn’t this idea come earlier?</vt:lpstr>
      <vt:lpstr>Dataset Description</vt:lpstr>
      <vt:lpstr>The initial architecture</vt:lpstr>
      <vt:lpstr>Preprocessing</vt:lpstr>
      <vt:lpstr>Convolutional Neural Network (CNN)</vt:lpstr>
      <vt:lpstr>Is this enough?</vt:lpstr>
      <vt:lpstr>Faster RCNN </vt:lpstr>
      <vt:lpstr>Modified Architecture</vt:lpstr>
      <vt:lpstr>Modified Architecture </vt:lpstr>
      <vt:lpstr>Results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X-Ray Disease Diagnosis</dc:title>
  <dc:creator>Singbal, Amol Mangirish</dc:creator>
  <cp:lastModifiedBy>Singbal, Amol Mangirish</cp:lastModifiedBy>
  <cp:revision>29</cp:revision>
  <dcterms:created xsi:type="dcterms:W3CDTF">2018-04-24T21:43:21Z</dcterms:created>
  <dcterms:modified xsi:type="dcterms:W3CDTF">2018-04-25T11:37:58Z</dcterms:modified>
</cp:coreProperties>
</file>