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47" d="100"/>
          <a:sy n="47" d="100"/>
        </p:scale>
        <p:origin x="77" y="8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4B46A-8939-4712-ABBE-58C04BB9B4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6D813C0-3BBB-4E03-A0E1-11BC007FA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3767C4-9507-43CA-A0EA-C01BFBE181D1}"/>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5" name="Footer Placeholder 4">
            <a:extLst>
              <a:ext uri="{FF2B5EF4-FFF2-40B4-BE49-F238E27FC236}">
                <a16:creationId xmlns:a16="http://schemas.microsoft.com/office/drawing/2014/main" id="{5F27C2AE-B10E-4C29-B9FD-220A4D6EB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98305-C257-4783-8F66-61BE7FAFC75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12345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0380-9787-4CA6-A0E6-5F2142FF02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A68E76-000D-467F-953B-4FBBA2775EE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A1253A-ED39-4797-813C-8E9F68203D80}"/>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5" name="Footer Placeholder 4">
            <a:extLst>
              <a:ext uri="{FF2B5EF4-FFF2-40B4-BE49-F238E27FC236}">
                <a16:creationId xmlns:a16="http://schemas.microsoft.com/office/drawing/2014/main" id="{142D5BF9-87D4-4E20-A0AB-71323950F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DC3035-00ED-4692-8EAD-FB580D048ED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858947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D98CC-C1A3-4CD1-9762-21551A0C81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AB17A28-06DD-4063-993C-E49B11C21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7B55DE-73C4-4A17-B7E0-CE4A622FC676}"/>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5" name="Footer Placeholder 4">
            <a:extLst>
              <a:ext uri="{FF2B5EF4-FFF2-40B4-BE49-F238E27FC236}">
                <a16:creationId xmlns:a16="http://schemas.microsoft.com/office/drawing/2014/main" id="{3BE2C0C0-A50C-4531-AA39-E24BF4ADB8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299506-E53C-44C1-A117-821630E60F6B}"/>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81884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DA3F-0995-4E4A-9007-97ADE32154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1C3688-4DB4-4189-8744-CD536AC2D3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70826-610B-48E0-9934-9D2630248A14}"/>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5" name="Footer Placeholder 4">
            <a:extLst>
              <a:ext uri="{FF2B5EF4-FFF2-40B4-BE49-F238E27FC236}">
                <a16:creationId xmlns:a16="http://schemas.microsoft.com/office/drawing/2014/main" id="{9AA05D79-EFEB-4F24-B8E1-33DD4525CF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534C73-E412-4FD3-A1C0-38F2041120C6}"/>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569728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B562A-2105-4E98-8FD6-68720D1FA4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58C1AE-F523-43A0-BF40-FDDF31B93B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94725D7-F892-4855-8C57-523AF37A5BD2}"/>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5" name="Footer Placeholder 4">
            <a:extLst>
              <a:ext uri="{FF2B5EF4-FFF2-40B4-BE49-F238E27FC236}">
                <a16:creationId xmlns:a16="http://schemas.microsoft.com/office/drawing/2014/main" id="{FB9C092A-5D46-4F34-B7EB-C5567BE6AF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52C51A-23F2-4E5F-BC0F-A6706D81A205}"/>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00393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2693-6B24-4A81-BD8A-00B11909A0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AC592E-D5BB-403A-AD33-71F972D780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66C6BB-8B7C-41B1-8B66-F5213BEA416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EA28E5-79CF-41E3-BDE7-2988348D1606}"/>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6" name="Footer Placeholder 5">
            <a:extLst>
              <a:ext uri="{FF2B5EF4-FFF2-40B4-BE49-F238E27FC236}">
                <a16:creationId xmlns:a16="http://schemas.microsoft.com/office/drawing/2014/main" id="{2CF44C47-7947-4576-9649-6C14CE0BFE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0BD231-647F-4331-ADBE-0D84F9AE32CD}"/>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40870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04043-1CEF-491F-BE81-E8D482F888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AF6F3B-1B8E-4684-8322-208E668E2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6B01D6-D775-4E3E-B4DE-BBF2A86A95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9558DE-6612-4560-B3C1-352A4C238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90B6D63-4992-4077-A40F-0DF3A429A83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5F9DF3-D43A-404B-B451-80694EEB2FF9}"/>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8" name="Footer Placeholder 7">
            <a:extLst>
              <a:ext uri="{FF2B5EF4-FFF2-40B4-BE49-F238E27FC236}">
                <a16:creationId xmlns:a16="http://schemas.microsoft.com/office/drawing/2014/main" id="{EF48F053-08F8-40C2-90C9-168AFF6367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5E2F1E-D165-4426-BD9B-30934E3DF2CF}"/>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282444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22FE-1313-447F-A379-162343AA01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0000F6-4C61-4F94-8975-7DF5019AB01A}"/>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4" name="Footer Placeholder 3">
            <a:extLst>
              <a:ext uri="{FF2B5EF4-FFF2-40B4-BE49-F238E27FC236}">
                <a16:creationId xmlns:a16="http://schemas.microsoft.com/office/drawing/2014/main" id="{BE099C9E-B103-4608-B3C8-75D861603C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BFF951-5573-48C6-AD42-D626ABF1C082}"/>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28883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965A0-5805-4FF6-AFA1-6F2E6C594F6D}"/>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3" name="Footer Placeholder 2">
            <a:extLst>
              <a:ext uri="{FF2B5EF4-FFF2-40B4-BE49-F238E27FC236}">
                <a16:creationId xmlns:a16="http://schemas.microsoft.com/office/drawing/2014/main" id="{419012DA-3388-461F-8FB0-3EAB4FBE46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34F04E-AF5A-486F-B2BF-2C10E6ED448E}"/>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71594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58C94-AD81-4140-A72A-5A00D2469A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901423-0FCA-4CEF-B1DA-A4DD33E2C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9E9726-89C6-425C-A4B7-46CBC6CEC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BCF680-8B9F-494D-9D79-9DCFE38FFCD3}"/>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6" name="Footer Placeholder 5">
            <a:extLst>
              <a:ext uri="{FF2B5EF4-FFF2-40B4-BE49-F238E27FC236}">
                <a16:creationId xmlns:a16="http://schemas.microsoft.com/office/drawing/2014/main" id="{3DE44419-2D34-482C-B337-9B9CDC7F79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C65591-36BE-4232-A399-19B497B6DCD2}"/>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23550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8D74-3F8B-4C03-8E89-E2A98923C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475190-04B7-458D-8F74-1691FF3B6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9F2E5F-9E10-48D0-AC1C-77D48BEE5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AAA7AE-13D8-46CE-A58C-95A6020E0EC8}"/>
              </a:ext>
            </a:extLst>
          </p:cNvPr>
          <p:cNvSpPr>
            <a:spLocks noGrp="1"/>
          </p:cNvSpPr>
          <p:nvPr>
            <p:ph type="dt" sz="half" idx="10"/>
          </p:nvPr>
        </p:nvSpPr>
        <p:spPr/>
        <p:txBody>
          <a:bodyPr/>
          <a:lstStyle/>
          <a:p>
            <a:fld id="{CED66443-86DC-4677-B568-673898846521}" type="datetimeFigureOut">
              <a:rPr lang="en-IN" smtClean="0"/>
              <a:t>24-07-2024</a:t>
            </a:fld>
            <a:endParaRPr lang="en-IN"/>
          </a:p>
        </p:txBody>
      </p:sp>
      <p:sp>
        <p:nvSpPr>
          <p:cNvPr id="6" name="Footer Placeholder 5">
            <a:extLst>
              <a:ext uri="{FF2B5EF4-FFF2-40B4-BE49-F238E27FC236}">
                <a16:creationId xmlns:a16="http://schemas.microsoft.com/office/drawing/2014/main" id="{EDDEAB9E-0B55-4413-8D64-8BA702927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E546E2-5E23-4DA2-AB1F-21EE2A60567F}"/>
              </a:ext>
            </a:extLst>
          </p:cNvPr>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168405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D7087-C8AD-4A89-B701-5866175E9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089C8-1A9A-4B72-AA71-2A36163CE8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C5DC46-93CD-4D78-9F9A-B846B1CC83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66443-86DC-4677-B568-673898846521}" type="datetimeFigureOut">
              <a:rPr lang="en-IN" smtClean="0"/>
              <a:t>24-07-2024</a:t>
            </a:fld>
            <a:endParaRPr lang="en-IN"/>
          </a:p>
        </p:txBody>
      </p:sp>
      <p:sp>
        <p:nvSpPr>
          <p:cNvPr id="5" name="Footer Placeholder 4">
            <a:extLst>
              <a:ext uri="{FF2B5EF4-FFF2-40B4-BE49-F238E27FC236}">
                <a16:creationId xmlns:a16="http://schemas.microsoft.com/office/drawing/2014/main" id="{A578037C-B482-45E9-821E-B03F0A4FEC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257624-EE6A-4DE8-B946-2E950FA43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1FD71-186C-446C-982B-324BDB8BA5C6}" type="slidenum">
              <a:rPr lang="en-IN" smtClean="0"/>
              <a:t>‹#›</a:t>
            </a:fld>
            <a:endParaRPr lang="en-IN"/>
          </a:p>
        </p:txBody>
      </p:sp>
    </p:spTree>
    <p:extLst>
      <p:ext uri="{BB962C8B-B14F-4D97-AF65-F5344CB8AC3E}">
        <p14:creationId xmlns:p14="http://schemas.microsoft.com/office/powerpoint/2010/main" val="3729764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B2FBF-D72B-48D0-B899-86997158B514}"/>
              </a:ext>
            </a:extLst>
          </p:cNvPr>
          <p:cNvSpPr>
            <a:spLocks noGrp="1"/>
          </p:cNvSpPr>
          <p:nvPr>
            <p:ph type="ctrTitle"/>
          </p:nvPr>
        </p:nvSpPr>
        <p:spPr>
          <a:xfrm>
            <a:off x="699247" y="1853883"/>
            <a:ext cx="11123407" cy="2387600"/>
          </a:xfrm>
        </p:spPr>
        <p:txBody>
          <a:bodyPr>
            <a:normAutofit fontScale="90000"/>
          </a:bodyPr>
          <a:lstStyle/>
          <a:p>
            <a:br>
              <a:rPr lang="en-IN" dirty="0"/>
            </a:br>
            <a:r>
              <a:rPr lang="en-IN" b="1" dirty="0">
                <a:solidFill>
                  <a:srgbClr val="7030A0"/>
                </a:solidFill>
                <a:latin typeface="+mn-lt"/>
              </a:rPr>
              <a:t>CYBER GYAN VIRTUAL INTERNSHIP PROGRAM</a:t>
            </a:r>
            <a:br>
              <a:rPr lang="en-IN" b="1" dirty="0">
                <a:solidFill>
                  <a:srgbClr val="7030A0"/>
                </a:solidFill>
                <a:latin typeface="+mn-lt"/>
              </a:rPr>
            </a:br>
            <a:r>
              <a:rPr lang="en-IN" b="1" dirty="0">
                <a:solidFill>
                  <a:srgbClr val="FF0000"/>
                </a:solidFill>
                <a:latin typeface="+mn-lt"/>
              </a:rPr>
              <a:t>Centre for Development of Advanced Computing (CDAC), Noida</a:t>
            </a:r>
            <a:br>
              <a:rPr lang="en-IN" dirty="0"/>
            </a:br>
            <a:endParaRPr lang="en-IN" dirty="0"/>
          </a:p>
        </p:txBody>
      </p:sp>
      <p:sp>
        <p:nvSpPr>
          <p:cNvPr id="3" name="Subtitle 2">
            <a:extLst>
              <a:ext uri="{FF2B5EF4-FFF2-40B4-BE49-F238E27FC236}">
                <a16:creationId xmlns:a16="http://schemas.microsoft.com/office/drawing/2014/main" id="{25F3F978-7F15-4F28-9D3C-6B8BB85EC013}"/>
              </a:ext>
            </a:extLst>
          </p:cNvPr>
          <p:cNvSpPr>
            <a:spLocks noGrp="1"/>
          </p:cNvSpPr>
          <p:nvPr>
            <p:ph type="subTitle" idx="1"/>
          </p:nvPr>
        </p:nvSpPr>
        <p:spPr/>
        <p:txBody>
          <a:bodyPr/>
          <a:lstStyle/>
          <a:p>
            <a:r>
              <a:rPr lang="en-IN" sz="3200" b="1" u="sng" dirty="0">
                <a:solidFill>
                  <a:schemeClr val="accent1">
                    <a:lumMod val="75000"/>
                  </a:schemeClr>
                </a:solidFill>
              </a:rPr>
              <a:t>Submitted By:</a:t>
            </a:r>
            <a:endParaRPr lang="en-IN" sz="3200" b="1" dirty="0">
              <a:solidFill>
                <a:schemeClr val="accent1">
                  <a:lumMod val="75000"/>
                </a:schemeClr>
              </a:solidFill>
            </a:endParaRPr>
          </a:p>
          <a:p>
            <a:r>
              <a:rPr lang="en-IN" sz="2800" b="1" dirty="0">
                <a:solidFill>
                  <a:srgbClr val="00B050"/>
                </a:solidFill>
              </a:rPr>
              <a:t>Arindam Das</a:t>
            </a:r>
          </a:p>
          <a:p>
            <a:r>
              <a:rPr lang="en-IN" sz="2800" b="1" dirty="0">
                <a:solidFill>
                  <a:srgbClr val="00B050"/>
                </a:solidFill>
              </a:rPr>
              <a:t>Project Trainee, (May-June) 2024</a:t>
            </a:r>
          </a:p>
          <a:p>
            <a:endParaRPr lang="en-IN" dirty="0"/>
          </a:p>
        </p:txBody>
      </p:sp>
    </p:spTree>
    <p:extLst>
      <p:ext uri="{BB962C8B-B14F-4D97-AF65-F5344CB8AC3E}">
        <p14:creationId xmlns:p14="http://schemas.microsoft.com/office/powerpoint/2010/main" val="268495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1FE9DE-B4DD-4375-A7C7-42894A763DFE}"/>
              </a:ext>
            </a:extLst>
          </p:cNvPr>
          <p:cNvSpPr>
            <a:spLocks noGrp="1"/>
          </p:cNvSpPr>
          <p:nvPr>
            <p:ph idx="1"/>
          </p:nvPr>
        </p:nvSpPr>
        <p:spPr>
          <a:xfrm>
            <a:off x="838200" y="570155"/>
            <a:ext cx="10515600" cy="5606808"/>
          </a:xfrm>
        </p:spPr>
        <p:txBody>
          <a:bodyPr>
            <a:normAutofit/>
          </a:bodyPr>
          <a:lstStyle/>
          <a:p>
            <a:pPr marL="0" indent="0" algn="ctr">
              <a:buNone/>
            </a:pPr>
            <a:r>
              <a:rPr lang="en-IN" sz="4800" b="1" dirty="0">
                <a:solidFill>
                  <a:schemeClr val="accent1">
                    <a:lumMod val="75000"/>
                  </a:schemeClr>
                </a:solidFill>
              </a:rPr>
              <a:t>TOPIC NAME</a:t>
            </a:r>
          </a:p>
          <a:p>
            <a:pPr marL="0" indent="0" algn="ctr">
              <a:buNone/>
            </a:pPr>
            <a:r>
              <a:rPr lang="en-IN" sz="4800" b="1" dirty="0">
                <a:solidFill>
                  <a:srgbClr val="00B0F0"/>
                </a:solidFill>
                <a:effectLst/>
                <a:latin typeface="Calibri" panose="020F0502020204030204" pitchFamily="34" charset="0"/>
                <a:ea typeface="Times New Roman" panose="02020603050405020304" pitchFamily="18" charset="0"/>
              </a:rPr>
              <a:t>Digital forensics (Disk forensics)</a:t>
            </a:r>
          </a:p>
          <a:p>
            <a:pPr algn="l"/>
            <a:r>
              <a:rPr lang="en-US" sz="2000" b="0" i="0" dirty="0">
                <a:effectLst/>
                <a:latin typeface="Open Sans" panose="020B0604020202020204" pitchFamily="34" charset="0"/>
              </a:rPr>
              <a:t>Disk forensics, also known as computer or digital forensics, is a branch of forensic science that focuses on the collection, preservation, analysis, and interpretation of digital data stored on computer storage devices, such as hard disk drives (HDDs), solid-state drives (SSDs), and other media.</a:t>
            </a:r>
          </a:p>
          <a:p>
            <a:pPr algn="l"/>
            <a:r>
              <a:rPr lang="en-US" sz="2000" b="0" i="0" dirty="0">
                <a:effectLst/>
                <a:latin typeface="Open Sans" panose="020B0604020202020204" pitchFamily="34" charset="0"/>
              </a:rPr>
              <a:t>The primary goal of disk forensics is to investigate and gather evidence related to computer crimes or incidents. It involves the systematic examination of digital storage media to recover, analyze, and interpret data that may be relevant to a legal investigation or an organization's internal investigation</a:t>
            </a:r>
          </a:p>
          <a:p>
            <a:pPr marL="0" indent="0" algn="ctr">
              <a:buNone/>
            </a:pPr>
            <a:endParaRPr lang="en-IN" sz="4800" dirty="0"/>
          </a:p>
        </p:txBody>
      </p:sp>
    </p:spTree>
    <p:extLst>
      <p:ext uri="{BB962C8B-B14F-4D97-AF65-F5344CB8AC3E}">
        <p14:creationId xmlns:p14="http://schemas.microsoft.com/office/powerpoint/2010/main" val="92783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6E0E-17C8-4F9D-BD09-4258FF437AD0}"/>
              </a:ext>
            </a:extLst>
          </p:cNvPr>
          <p:cNvSpPr>
            <a:spLocks noGrp="1"/>
          </p:cNvSpPr>
          <p:nvPr>
            <p:ph type="title"/>
          </p:nvPr>
        </p:nvSpPr>
        <p:spPr/>
        <p:txBody>
          <a:bodyPr>
            <a:normAutofit/>
          </a:bodyPr>
          <a:lstStyle/>
          <a:p>
            <a:pPr algn="ctr"/>
            <a:r>
              <a:rPr lang="en-IN" sz="5400" b="1" dirty="0">
                <a:solidFill>
                  <a:schemeClr val="accent1">
                    <a:lumMod val="75000"/>
                  </a:schemeClr>
                </a:solidFill>
                <a:latin typeface="+mn-lt"/>
              </a:rPr>
              <a:t>PROBLEM STATEMENT</a:t>
            </a:r>
          </a:p>
        </p:txBody>
      </p:sp>
      <p:sp>
        <p:nvSpPr>
          <p:cNvPr id="3" name="Content Placeholder 2">
            <a:extLst>
              <a:ext uri="{FF2B5EF4-FFF2-40B4-BE49-F238E27FC236}">
                <a16:creationId xmlns:a16="http://schemas.microsoft.com/office/drawing/2014/main" id="{1D75E085-D0A6-44B0-871E-FA75FA7EDE96}"/>
              </a:ext>
            </a:extLst>
          </p:cNvPr>
          <p:cNvSpPr>
            <a:spLocks noGrp="1"/>
          </p:cNvSpPr>
          <p:nvPr>
            <p:ph idx="1"/>
          </p:nvPr>
        </p:nvSpPr>
        <p:spPr/>
        <p:txBody>
          <a:bodyPr>
            <a:normAutofit/>
          </a:bodyPr>
          <a:lstStyle/>
          <a:p>
            <a:r>
              <a:rPr lang="en-IN" sz="2000" b="1" dirty="0">
                <a:solidFill>
                  <a:srgbClr val="00B0F0"/>
                </a:solidFill>
                <a:effectLst/>
                <a:latin typeface="Calibri" panose="020F0502020204030204" pitchFamily="34" charset="0"/>
                <a:ea typeface="Calibri" panose="020F0502020204030204" pitchFamily="34" charset="0"/>
              </a:rPr>
              <a:t>Title of the project</a:t>
            </a:r>
            <a:r>
              <a:rPr lang="en-IN" sz="2000" b="1" dirty="0">
                <a:solidFill>
                  <a:srgbClr val="000000"/>
                </a:solidFill>
                <a:effectLst/>
                <a:latin typeface="Calibri" panose="020F0502020204030204" pitchFamily="34" charset="0"/>
                <a:ea typeface="Calibri" panose="020F0502020204030204" pitchFamily="34" charset="0"/>
              </a:rPr>
              <a:t>:</a:t>
            </a:r>
            <a:r>
              <a:rPr lang="en-IN" sz="2000" dirty="0">
                <a:solidFill>
                  <a:srgbClr val="000000"/>
                </a:solidFill>
                <a:effectLst/>
                <a:latin typeface="Calibri" panose="020F0502020204030204" pitchFamily="34" charset="0"/>
                <a:ea typeface="Calibri" panose="020F0502020204030204" pitchFamily="34" charset="0"/>
              </a:rPr>
              <a:t> Finding the digital evidences for planning for mass shooting using Disk Forensics. </a:t>
            </a:r>
          </a:p>
          <a:p>
            <a:pPr algn="just">
              <a:lnSpc>
                <a:spcPct val="107000"/>
              </a:lnSpc>
              <a:spcAft>
                <a:spcPts val="800"/>
              </a:spcAft>
            </a:pPr>
            <a:r>
              <a:rPr lang="en-IN" sz="20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Description of the project</a:t>
            </a:r>
            <a:r>
              <a:rPr lang="en-IN" sz="2000"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a:t>
            </a:r>
            <a:r>
              <a:rPr lang="en-IN"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IN" sz="2000" dirty="0">
                <a:solidFill>
                  <a:srgbClr val="000000"/>
                </a:solidFill>
                <a:effectLst/>
                <a:latin typeface="Calibri" panose="020F0502020204030204" pitchFamily="34" charset="0"/>
                <a:ea typeface="Times New Roman" panose="02020603050405020304" pitchFamily="18" charset="0"/>
              </a:rPr>
              <a:t>The 2018 Lone Wolf scenario is a set of materials from a fictional seizure of a laptop of a fictional individual who was planning a mass shooting. In the scenario, the individual’s brother alerted the police regarding the increasingly concerning behaviour of his brother. As a result of the alert, the police seized the brother’s laptop. The laptop was then imaged with the FTK Imager program.</a:t>
            </a:r>
            <a:endParaRPr lang="en-IN" sz="2000" dirty="0"/>
          </a:p>
        </p:txBody>
      </p:sp>
    </p:spTree>
    <p:extLst>
      <p:ext uri="{BB962C8B-B14F-4D97-AF65-F5344CB8AC3E}">
        <p14:creationId xmlns:p14="http://schemas.microsoft.com/office/powerpoint/2010/main" val="989986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F1AF-BE34-4539-882C-09C1DC9612E4}"/>
              </a:ext>
            </a:extLst>
          </p:cNvPr>
          <p:cNvSpPr>
            <a:spLocks noGrp="1"/>
          </p:cNvSpPr>
          <p:nvPr>
            <p:ph type="title"/>
          </p:nvPr>
        </p:nvSpPr>
        <p:spPr/>
        <p:txBody>
          <a:bodyPr>
            <a:normAutofit/>
          </a:bodyPr>
          <a:lstStyle/>
          <a:p>
            <a:pPr algn="ctr"/>
            <a:r>
              <a:rPr lang="en-IN" sz="5400" b="1" dirty="0">
                <a:solidFill>
                  <a:schemeClr val="accent1">
                    <a:lumMod val="75000"/>
                  </a:schemeClr>
                </a:solidFill>
                <a:latin typeface="+mn-lt"/>
              </a:rPr>
              <a:t>TECHNOLOGY/TOOLS TO BE USED</a:t>
            </a:r>
          </a:p>
        </p:txBody>
      </p:sp>
      <p:sp>
        <p:nvSpPr>
          <p:cNvPr id="3" name="Content Placeholder 2">
            <a:extLst>
              <a:ext uri="{FF2B5EF4-FFF2-40B4-BE49-F238E27FC236}">
                <a16:creationId xmlns:a16="http://schemas.microsoft.com/office/drawing/2014/main" id="{C3133650-9D88-4CAC-A4E6-CF1C7260C621}"/>
              </a:ext>
            </a:extLst>
          </p:cNvPr>
          <p:cNvSpPr>
            <a:spLocks noGrp="1"/>
          </p:cNvSpPr>
          <p:nvPr>
            <p:ph idx="1"/>
          </p:nvPr>
        </p:nvSpPr>
        <p:spPr/>
        <p:txBody>
          <a:bodyPr>
            <a:normAutofit/>
          </a:bodyPr>
          <a:lstStyle/>
          <a:p>
            <a:pPr algn="just">
              <a:lnSpc>
                <a:spcPct val="107000"/>
              </a:lnSpc>
              <a:spcAft>
                <a:spcPts val="800"/>
              </a:spcAft>
            </a:pPr>
            <a:r>
              <a:rPr lang="en-IN" sz="20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Autopsy: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Autopsy is computer software that makes it simpler to deploy many of the open source programs and plugins used in The Sleuth Kit. The graphical user interface displays the results from the forensic search of the underlying volume, making it easier for investigators to flag pertinent sections of data.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solidFill>
                  <a:srgbClr val="00B0F0"/>
                </a:solidFill>
                <a:effectLst/>
                <a:latin typeface="Calibri" panose="020F0502020204030204" pitchFamily="34" charset="0"/>
                <a:ea typeface="Times New Roman" panose="02020603050405020304" pitchFamily="18" charset="0"/>
                <a:cs typeface="Calibri" panose="020F0502020204030204" pitchFamily="34" charset="0"/>
              </a:rPr>
              <a:t>FTK Imager: </a:t>
            </a: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This tool saves an image of a hard disk in one file or in segments that may be later on reconstructed. It calculates MD5 and SHA1 hash values and can verify the integrity of the data imaged is consistent with the created forensic image. The forensic image can be saved in several formats, including DD/raw, E01, and AD1.</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5745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3410F-B9F5-47F2-A0C9-3ECBB887D9B9}"/>
              </a:ext>
            </a:extLst>
          </p:cNvPr>
          <p:cNvSpPr>
            <a:spLocks noGrp="1"/>
          </p:cNvSpPr>
          <p:nvPr>
            <p:ph type="title"/>
          </p:nvPr>
        </p:nvSpPr>
        <p:spPr/>
        <p:txBody>
          <a:bodyPr>
            <a:normAutofit/>
          </a:bodyPr>
          <a:lstStyle/>
          <a:p>
            <a:pPr algn="ctr"/>
            <a:r>
              <a:rPr lang="en-IN" b="1" dirty="0">
                <a:solidFill>
                  <a:schemeClr val="accent1">
                    <a:lumMod val="75000"/>
                  </a:schemeClr>
                </a:solidFill>
                <a:latin typeface="+mn-lt"/>
              </a:rPr>
              <a:t>ABOUT THE ATTACK/TOPIC/PROBLEM STATEMENT</a:t>
            </a:r>
          </a:p>
        </p:txBody>
      </p:sp>
      <p:sp>
        <p:nvSpPr>
          <p:cNvPr id="3" name="Content Placeholder 2">
            <a:extLst>
              <a:ext uri="{FF2B5EF4-FFF2-40B4-BE49-F238E27FC236}">
                <a16:creationId xmlns:a16="http://schemas.microsoft.com/office/drawing/2014/main" id="{F2468FB3-9719-448B-9ACC-929397752B9F}"/>
              </a:ext>
            </a:extLst>
          </p:cNvPr>
          <p:cNvSpPr>
            <a:spLocks noGrp="1"/>
          </p:cNvSpPr>
          <p:nvPr>
            <p:ph idx="1"/>
          </p:nvPr>
        </p:nvSpPr>
        <p:spPr/>
        <p:txBody>
          <a:bodyPr/>
          <a:lstStyle/>
          <a:p>
            <a:pPr marL="0" indent="0" algn="l">
              <a:buNone/>
            </a:pPr>
            <a:r>
              <a:rPr lang="en-US" sz="2000" b="0" i="0" dirty="0">
                <a:solidFill>
                  <a:srgbClr val="000000"/>
                </a:solidFill>
                <a:effectLst/>
              </a:rPr>
              <a:t>The 2018 Lone Wolf scenario is a set of materials from the a fictional seizure of a laptop of a fictional individual who was planning a mass shooting. In the scenario, the individual’s brother alerted the police regarding the increasingly concerning behavior of his brother. As a result of the alert, the police seized the brother’s laptop. The laptop was then imaged with the FTK Imager program.</a:t>
            </a:r>
          </a:p>
          <a:p>
            <a:pPr marL="0" indent="0">
              <a:buNone/>
            </a:pPr>
            <a:r>
              <a:rPr lang="en-US" sz="2000" dirty="0"/>
              <a:t>This scenario was created by Thomas Moore, a student at George Mason University, as his final project for CRFS 780: Cloud Forensics, taught in Spring 2018 by Simson Garfinkel. The purpose of the scenario is to give students the chance to work with a dataset that contains cloud artifacts left on clients, and to provide a scenario with a realistic size.</a:t>
            </a:r>
            <a:endParaRPr lang="en-IN" sz="2000" dirty="0"/>
          </a:p>
        </p:txBody>
      </p:sp>
    </p:spTree>
    <p:extLst>
      <p:ext uri="{BB962C8B-B14F-4D97-AF65-F5344CB8AC3E}">
        <p14:creationId xmlns:p14="http://schemas.microsoft.com/office/powerpoint/2010/main" val="232157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317D6-16B6-4411-B196-A4A5D6372644}"/>
              </a:ext>
            </a:extLst>
          </p:cNvPr>
          <p:cNvSpPr>
            <a:spLocks noGrp="1"/>
          </p:cNvSpPr>
          <p:nvPr>
            <p:ph type="title"/>
          </p:nvPr>
        </p:nvSpPr>
        <p:spPr/>
        <p:txBody>
          <a:bodyPr>
            <a:normAutofit/>
          </a:bodyPr>
          <a:lstStyle/>
          <a:p>
            <a:pPr algn="ctr"/>
            <a:r>
              <a:rPr lang="en-IN" b="1" dirty="0">
                <a:solidFill>
                  <a:schemeClr val="accent1">
                    <a:lumMod val="75000"/>
                  </a:schemeClr>
                </a:solidFill>
                <a:latin typeface="+mn-lt"/>
              </a:rPr>
              <a:t>WHAT ARE THE REASONS BEHIND THE PROBLEM</a:t>
            </a:r>
          </a:p>
        </p:txBody>
      </p:sp>
      <p:sp>
        <p:nvSpPr>
          <p:cNvPr id="3" name="Content Placeholder 2">
            <a:extLst>
              <a:ext uri="{FF2B5EF4-FFF2-40B4-BE49-F238E27FC236}">
                <a16:creationId xmlns:a16="http://schemas.microsoft.com/office/drawing/2014/main" id="{AEFACB69-66AE-4A5E-A06B-4DFD45A40E31}"/>
              </a:ext>
            </a:extLst>
          </p:cNvPr>
          <p:cNvSpPr>
            <a:spLocks noGrp="1"/>
          </p:cNvSpPr>
          <p:nvPr>
            <p:ph idx="1"/>
          </p:nvPr>
        </p:nvSpPr>
        <p:spPr/>
        <p:txBody>
          <a:bodyPr>
            <a:normAutofit fontScale="62500" lnSpcReduction="20000"/>
          </a:bodyPr>
          <a:lstStyle/>
          <a:p>
            <a:r>
              <a:rPr lang="en-US" sz="2900" b="1" dirty="0">
                <a:solidFill>
                  <a:srgbClr val="00B0F0"/>
                </a:solidFill>
              </a:rPr>
              <a:t>Preservation of Evidence: </a:t>
            </a:r>
            <a:r>
              <a:rPr lang="en-US" dirty="0"/>
              <a:t>Digital forensics plays a crucial role in preserving evidence that can be used in court. The process of collecting and analyzing digital evidence is done in a way that ensures its integrity and authenticity, making it admissible in court. This helps in building a strong case and increases the chances of conviction.</a:t>
            </a:r>
          </a:p>
          <a:p>
            <a:r>
              <a:rPr lang="en-US" sz="2900" b="1" dirty="0">
                <a:solidFill>
                  <a:srgbClr val="00B0F0"/>
                </a:solidFill>
              </a:rPr>
              <a:t>Identification of Criminals: </a:t>
            </a:r>
            <a:r>
              <a:rPr lang="en-US" dirty="0"/>
              <a:t>Digital forensics can be used to identify the perpetrators of a crime. It can help in tracing the origin of a cyber-attack, identifying the source of a leak, and linking a suspect to a crime scene. This helps law enforcement agencies in their investigations and brings criminals to justice.</a:t>
            </a:r>
          </a:p>
          <a:p>
            <a:r>
              <a:rPr lang="en-US" sz="2900" b="1" dirty="0">
                <a:solidFill>
                  <a:srgbClr val="00B0F0"/>
                </a:solidFill>
              </a:rPr>
              <a:t>Protection of Corporate Interests: </a:t>
            </a:r>
            <a:r>
              <a:rPr lang="en-US" dirty="0"/>
              <a:t>Digital forensics can be used to protect the interests of corporations and organizations. It can help in identifying and preventing internal fraud, data breaches, and other cyber threats. This helps organizations in maintaining the confidentiality of their data and protecting their reputation.</a:t>
            </a:r>
          </a:p>
          <a:p>
            <a:r>
              <a:rPr lang="en-US" sz="2900" b="1" dirty="0">
                <a:solidFill>
                  <a:srgbClr val="00B0F0"/>
                </a:solidFill>
              </a:rPr>
              <a:t>Assisting in Cybercrime Investigations: </a:t>
            </a:r>
            <a:r>
              <a:rPr lang="en-US" dirty="0"/>
              <a:t>Digital forensics plays a vital role in investigating cybercrimes such as hacking, identity theft, and online fraud. It can help in tracing the origin of a cyber-attack and identifying the source of a leak. This helps law enforcement agencies in their investigations and brings cybercriminals to justice.</a:t>
            </a:r>
          </a:p>
          <a:p>
            <a:r>
              <a:rPr lang="en-US" sz="2900" b="1" dirty="0">
                <a:solidFill>
                  <a:srgbClr val="00B0F0"/>
                </a:solidFill>
              </a:rPr>
              <a:t>Facilitating Legal Proceedings: </a:t>
            </a:r>
            <a:r>
              <a:rPr lang="en-US" dirty="0"/>
              <a:t>Digital forensics can assist in legal proceedings by providing evidence that can be used in court. It can help in proving the authenticity of digital evidence and linking suspects to a crime scene. This helps in building a strong case and increases the chances of conviction.</a:t>
            </a:r>
            <a:endParaRPr lang="en-IN" dirty="0"/>
          </a:p>
        </p:txBody>
      </p:sp>
    </p:spTree>
    <p:extLst>
      <p:ext uri="{BB962C8B-B14F-4D97-AF65-F5344CB8AC3E}">
        <p14:creationId xmlns:p14="http://schemas.microsoft.com/office/powerpoint/2010/main" val="307459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6182-EA82-4A07-9C1B-3E8FA2A87C06}"/>
              </a:ext>
            </a:extLst>
          </p:cNvPr>
          <p:cNvSpPr>
            <a:spLocks noGrp="1"/>
          </p:cNvSpPr>
          <p:nvPr>
            <p:ph type="title"/>
          </p:nvPr>
        </p:nvSpPr>
        <p:spPr/>
        <p:txBody>
          <a:bodyPr/>
          <a:lstStyle/>
          <a:p>
            <a:pPr algn="ctr"/>
            <a:r>
              <a:rPr lang="en-IN" b="1" dirty="0">
                <a:solidFill>
                  <a:schemeClr val="accent1">
                    <a:lumMod val="75000"/>
                  </a:schemeClr>
                </a:solidFill>
                <a:latin typeface="+mn-lt"/>
              </a:rPr>
              <a:t>SUGGEST SOME POSSIBLE SOLUTIONS/COUNTERMEASURES</a:t>
            </a:r>
          </a:p>
        </p:txBody>
      </p:sp>
      <p:sp>
        <p:nvSpPr>
          <p:cNvPr id="3" name="Content Placeholder 2">
            <a:extLst>
              <a:ext uri="{FF2B5EF4-FFF2-40B4-BE49-F238E27FC236}">
                <a16:creationId xmlns:a16="http://schemas.microsoft.com/office/drawing/2014/main" id="{E2849F55-9597-413B-B72B-FE856E567C96}"/>
              </a:ext>
            </a:extLst>
          </p:cNvPr>
          <p:cNvSpPr>
            <a:spLocks noGrp="1"/>
          </p:cNvSpPr>
          <p:nvPr>
            <p:ph idx="1"/>
          </p:nvPr>
        </p:nvSpPr>
        <p:spPr/>
        <p:txBody>
          <a:bodyPr>
            <a:normAutofit/>
          </a:bodyPr>
          <a:lstStyle/>
          <a:p>
            <a:pPr marL="0" indent="0">
              <a:buNone/>
            </a:pPr>
            <a:r>
              <a:rPr lang="en-US" sz="2000" dirty="0"/>
              <a:t>To protect your laptop from digital </a:t>
            </a:r>
            <a:r>
              <a:rPr lang="en-US" sz="2000"/>
              <a:t>forensic investigation, </a:t>
            </a:r>
            <a:r>
              <a:rPr lang="en-US" sz="2000" dirty="0"/>
              <a:t>w</a:t>
            </a:r>
            <a:r>
              <a:rPr lang="en-US" sz="2000"/>
              <a:t>hile </a:t>
            </a:r>
            <a:r>
              <a:rPr lang="en-US" sz="2000" dirty="0"/>
              <a:t>it's crucial to respect legal boundaries and not engage in illegal activities, here are some general tips to safeguard your data and privacy:</a:t>
            </a:r>
          </a:p>
          <a:p>
            <a:r>
              <a:rPr lang="en-US" sz="2000" b="1" dirty="0">
                <a:solidFill>
                  <a:srgbClr val="00B0F0"/>
                </a:solidFill>
              </a:rPr>
              <a:t>Full Disk Encryption</a:t>
            </a:r>
            <a:r>
              <a:rPr lang="en-US" sz="2000" dirty="0">
                <a:solidFill>
                  <a:srgbClr val="00B0F0"/>
                </a:solidFill>
              </a:rPr>
              <a:t>: </a:t>
            </a:r>
            <a:r>
              <a:rPr lang="en-US" sz="2000" dirty="0"/>
              <a:t>Use strong encryption software like BitLocker (Windows) or </a:t>
            </a:r>
            <a:r>
              <a:rPr lang="en-US" sz="2000" dirty="0" err="1"/>
              <a:t>FileVault</a:t>
            </a:r>
            <a:r>
              <a:rPr lang="en-US" sz="2000" dirty="0"/>
              <a:t> (Mac) to encrypt your entire hard drive. This makes it difficult for forensic investigators to access your files without your password.</a:t>
            </a:r>
          </a:p>
          <a:p>
            <a:r>
              <a:rPr lang="en-US" sz="2000" b="1" dirty="0">
                <a:solidFill>
                  <a:srgbClr val="00B0F0"/>
                </a:solidFill>
              </a:rPr>
              <a:t>Secure Boot and BIOS/UEFI Password</a:t>
            </a:r>
            <a:r>
              <a:rPr lang="en-US" sz="2000" dirty="0">
                <a:solidFill>
                  <a:srgbClr val="00B0F0"/>
                </a:solidFill>
              </a:rPr>
              <a:t>: </a:t>
            </a:r>
            <a:r>
              <a:rPr lang="en-US" sz="2000" dirty="0"/>
              <a:t>Enable secure boot options in your BIOS or UEFI firmware settings. Set a strong password to prevent unauthorized access or modifications to your boot settings.</a:t>
            </a:r>
          </a:p>
          <a:p>
            <a:r>
              <a:rPr lang="en-US" sz="2000" b="1" dirty="0">
                <a:solidFill>
                  <a:srgbClr val="00B0F0"/>
                </a:solidFill>
              </a:rPr>
              <a:t>Use Virtual Machines (VMs)</a:t>
            </a:r>
            <a:r>
              <a:rPr lang="en-US" sz="2000" dirty="0">
                <a:solidFill>
                  <a:srgbClr val="00B0F0"/>
                </a:solidFill>
              </a:rPr>
              <a:t>: </a:t>
            </a:r>
            <a:r>
              <a:rPr lang="en-US" sz="2000" dirty="0"/>
              <a:t>Work within a virtual machine environment (e.g., VirtualBox, VMware) for sensitive activities. VMs can be easily encrypted and deleted, leaving no trace on your physical machine.</a:t>
            </a:r>
          </a:p>
          <a:p>
            <a:endParaRPr lang="en-IN" sz="2000" dirty="0"/>
          </a:p>
        </p:txBody>
      </p:sp>
    </p:spTree>
    <p:extLst>
      <p:ext uri="{BB962C8B-B14F-4D97-AF65-F5344CB8AC3E}">
        <p14:creationId xmlns:p14="http://schemas.microsoft.com/office/powerpoint/2010/main" val="271675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663C2B-9BF2-4B3E-9EA6-851189F34C1E}"/>
              </a:ext>
            </a:extLst>
          </p:cNvPr>
          <p:cNvSpPr txBox="1"/>
          <p:nvPr/>
        </p:nvSpPr>
        <p:spPr>
          <a:xfrm>
            <a:off x="907676" y="565312"/>
            <a:ext cx="10376647" cy="5940088"/>
          </a:xfrm>
          <a:prstGeom prst="rect">
            <a:avLst/>
          </a:prstGeom>
          <a:noFill/>
        </p:spPr>
        <p:txBody>
          <a:bodyPr wrap="square">
            <a:spAutoFit/>
          </a:bodyPr>
          <a:lstStyle/>
          <a:p>
            <a:pPr marL="285750" indent="-285750">
              <a:buFont typeface="Arial" panose="020B0604020202020204" pitchFamily="34" charset="0"/>
              <a:buChar char="•"/>
            </a:pPr>
            <a:r>
              <a:rPr lang="en-US" sz="2000" b="1" dirty="0">
                <a:solidFill>
                  <a:srgbClr val="00B0F0"/>
                </a:solidFill>
              </a:rPr>
              <a:t>Avoid Storing Sensitive Data Locally</a:t>
            </a:r>
            <a:r>
              <a:rPr lang="en-US" sz="2000" dirty="0">
                <a:solidFill>
                  <a:srgbClr val="00B0F0"/>
                </a:solidFill>
              </a:rPr>
              <a:t>: </a:t>
            </a:r>
            <a:r>
              <a:rPr lang="en-US" sz="2000" dirty="0"/>
              <a:t>Whenever possible, store sensitive data on encrypted external drives or in secure cloud storage with strong encryption protocols.</a:t>
            </a:r>
          </a:p>
          <a:p>
            <a:pPr marL="285750" indent="-285750">
              <a:buFont typeface="Arial" panose="020B0604020202020204" pitchFamily="34" charset="0"/>
              <a:buChar char="•"/>
            </a:pPr>
            <a:r>
              <a:rPr lang="en-US" sz="2000" b="1" dirty="0">
                <a:solidFill>
                  <a:srgbClr val="00B0F0"/>
                </a:solidFill>
              </a:rPr>
              <a:t>Use Secure Communication Tools</a:t>
            </a:r>
            <a:r>
              <a:rPr lang="en-US" sz="2000" dirty="0">
                <a:solidFill>
                  <a:srgbClr val="00B0F0"/>
                </a:solidFill>
              </a:rPr>
              <a:t>: </a:t>
            </a:r>
            <a:r>
              <a:rPr lang="en-US" sz="2000" dirty="0"/>
              <a:t>Employ end-to-end encrypted communication tools for sensitive conversations (e.g., Signal for messaging, </a:t>
            </a:r>
            <a:r>
              <a:rPr lang="en-US" sz="2000" dirty="0" err="1"/>
              <a:t>ProtonMail</a:t>
            </a:r>
            <a:r>
              <a:rPr lang="en-US" sz="2000" dirty="0"/>
              <a:t> for email).</a:t>
            </a:r>
          </a:p>
          <a:p>
            <a:pPr marL="285750" indent="-285750">
              <a:buFont typeface="Arial" panose="020B0604020202020204" pitchFamily="34" charset="0"/>
              <a:buChar char="•"/>
            </a:pPr>
            <a:r>
              <a:rPr lang="en-US" sz="2000" b="1" dirty="0">
                <a:solidFill>
                  <a:srgbClr val="00B0F0"/>
                </a:solidFill>
              </a:rPr>
              <a:t>Regularly Update Software</a:t>
            </a:r>
            <a:r>
              <a:rPr lang="en-US" sz="2000" dirty="0">
                <a:solidFill>
                  <a:srgbClr val="00B0F0"/>
                </a:solidFill>
              </a:rPr>
              <a:t>: </a:t>
            </a:r>
            <a:r>
              <a:rPr lang="en-US" sz="2000" dirty="0"/>
              <a:t>Keep your operating system, applications, and security software up to date to protect against known vulnerabilities.</a:t>
            </a:r>
          </a:p>
          <a:p>
            <a:pPr marL="285750" indent="-285750">
              <a:buFont typeface="Arial" panose="020B0604020202020204" pitchFamily="34" charset="0"/>
              <a:buChar char="•"/>
            </a:pPr>
            <a:r>
              <a:rPr lang="en-US" sz="2000" b="1" dirty="0">
                <a:solidFill>
                  <a:srgbClr val="00B0F0"/>
                </a:solidFill>
              </a:rPr>
              <a:t>Securely Delete Files</a:t>
            </a:r>
            <a:r>
              <a:rPr lang="en-US" sz="2000" dirty="0">
                <a:solidFill>
                  <a:srgbClr val="00B0F0"/>
                </a:solidFill>
              </a:rPr>
              <a:t>: </a:t>
            </a:r>
            <a:r>
              <a:rPr lang="en-US" sz="2000" dirty="0"/>
              <a:t>Use tools that securely delete files by overwriting them multiple times, making them harder to recover.</a:t>
            </a:r>
          </a:p>
          <a:p>
            <a:pPr marL="285750" indent="-285750">
              <a:buFont typeface="Arial" panose="020B0604020202020204" pitchFamily="34" charset="0"/>
              <a:buChar char="•"/>
            </a:pPr>
            <a:r>
              <a:rPr lang="en-US" sz="2000" b="1" dirty="0">
                <a:solidFill>
                  <a:srgbClr val="00B0F0"/>
                </a:solidFill>
              </a:rPr>
              <a:t>Disable Logging and Clear History</a:t>
            </a:r>
            <a:r>
              <a:rPr lang="en-US" sz="2000" dirty="0">
                <a:solidFill>
                  <a:srgbClr val="00B0F0"/>
                </a:solidFill>
              </a:rPr>
              <a:t>: </a:t>
            </a:r>
            <a:r>
              <a:rPr lang="en-US" sz="2000" dirty="0"/>
              <a:t>Disable or limit logging and clear browser history, cookies, and caches regularly.</a:t>
            </a:r>
          </a:p>
          <a:p>
            <a:pPr marL="285750" indent="-285750">
              <a:buFont typeface="Arial" panose="020B0604020202020204" pitchFamily="34" charset="0"/>
              <a:buChar char="•"/>
            </a:pPr>
            <a:r>
              <a:rPr lang="en-US" sz="2000" b="1" dirty="0">
                <a:solidFill>
                  <a:srgbClr val="00B0F0"/>
                </a:solidFill>
              </a:rPr>
              <a:t>Physical Security</a:t>
            </a:r>
            <a:r>
              <a:rPr lang="en-US" sz="2000" dirty="0">
                <a:solidFill>
                  <a:srgbClr val="00B0F0"/>
                </a:solidFill>
              </a:rPr>
              <a:t>: </a:t>
            </a:r>
            <a:r>
              <a:rPr lang="en-US" sz="2000" dirty="0"/>
              <a:t>Physically secure your laptop with a strong password, lock, or cable when not in use to prevent unauthorized access.</a:t>
            </a:r>
          </a:p>
          <a:p>
            <a:pPr marL="285750" indent="-285750">
              <a:buFont typeface="Arial" panose="020B0604020202020204" pitchFamily="34" charset="0"/>
              <a:buChar char="•"/>
            </a:pPr>
            <a:r>
              <a:rPr lang="en-US" sz="2000" b="1" dirty="0">
                <a:solidFill>
                  <a:srgbClr val="00B0F0"/>
                </a:solidFill>
              </a:rPr>
              <a:t>Legal Considerations</a:t>
            </a:r>
            <a:r>
              <a:rPr lang="en-US" sz="2000" dirty="0">
                <a:solidFill>
                  <a:srgbClr val="00B0F0"/>
                </a:solidFill>
              </a:rPr>
              <a:t>: </a:t>
            </a:r>
            <a:r>
              <a:rPr lang="en-US" sz="2000" dirty="0"/>
              <a:t>Finally, ensure that all your actions comply with the laws and regulations of your jurisdiction. Engaging in illegal activities or attempting to obstruct a lawful investigation can have serious consequences.</a:t>
            </a:r>
          </a:p>
          <a:p>
            <a:endParaRPr lang="en-US" sz="2000" dirty="0"/>
          </a:p>
          <a:p>
            <a:r>
              <a:rPr lang="en-US" sz="2000" dirty="0"/>
              <a:t>Remember, while these measures can enhance your privacy and security, nothing is foolproof. It's essential to stay informed about evolving threats and security practices to adapt accordingly.</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57885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90CBAF-CF99-43FF-8DB2-AE143F4C799E}"/>
              </a:ext>
            </a:extLst>
          </p:cNvPr>
          <p:cNvSpPr>
            <a:spLocks noGrp="1"/>
          </p:cNvSpPr>
          <p:nvPr>
            <p:ph idx="1"/>
          </p:nvPr>
        </p:nvSpPr>
        <p:spPr>
          <a:xfrm>
            <a:off x="838200" y="882127"/>
            <a:ext cx="10515600" cy="5294836"/>
          </a:xfrm>
        </p:spPr>
        <p:txBody>
          <a:bodyPr>
            <a:normAutofit/>
          </a:bodyPr>
          <a:lstStyle/>
          <a:p>
            <a:pPr marL="0" indent="0" algn="ctr">
              <a:buNone/>
            </a:pPr>
            <a:endParaRPr lang="en-IN" sz="6000" b="1" dirty="0">
              <a:solidFill>
                <a:srgbClr val="FF0000"/>
              </a:solidFill>
              <a:effectLst>
                <a:outerShdw blurRad="38100" dist="38100" dir="2700000" algn="tl">
                  <a:srgbClr val="000000">
                    <a:alpha val="43137"/>
                  </a:srgbClr>
                </a:outerShdw>
              </a:effectLst>
            </a:endParaRPr>
          </a:p>
          <a:p>
            <a:pPr marL="0" indent="0" algn="ctr">
              <a:buNone/>
            </a:pPr>
            <a:r>
              <a:rPr lang="en-IN" sz="7200" b="1" dirty="0">
                <a:solidFill>
                  <a:srgbClr val="FF0000"/>
                </a:solidFill>
                <a:effectLst>
                  <a:outerShdw blurRad="38100" dist="38100" dir="2700000" algn="tl">
                    <a:srgbClr val="000000">
                      <a:alpha val="43137"/>
                    </a:srgbClr>
                  </a:outerShdw>
                </a:effectLst>
              </a:rPr>
              <a:t>THANKYOU</a:t>
            </a:r>
          </a:p>
        </p:txBody>
      </p:sp>
    </p:spTree>
    <p:extLst>
      <p:ext uri="{BB962C8B-B14F-4D97-AF65-F5344CB8AC3E}">
        <p14:creationId xmlns:p14="http://schemas.microsoft.com/office/powerpoint/2010/main" val="1880524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1172</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Open Sans</vt:lpstr>
      <vt:lpstr>Office Theme</vt:lpstr>
      <vt:lpstr> CYBER GYAN VIRTUAL INTERNSHIP PROGRAM Centre for Development of Advanced Computing (CDAC), Noida </vt:lpstr>
      <vt:lpstr>PowerPoint Presentation</vt:lpstr>
      <vt:lpstr>PROBLEM STATEMENT</vt:lpstr>
      <vt:lpstr>TECHNOLOGY/TOOLS TO BE USED</vt:lpstr>
      <vt:lpstr>ABOUT THE ATTACK/TOPIC/PROBLEM STATEMENT</vt:lpstr>
      <vt:lpstr>WHAT ARE THE REASONS BEHIND THE PROBLEM</vt:lpstr>
      <vt:lpstr>SUGGEST SOME POSSIBLE SOLUTIONS/COUNTERMEASURES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GYAN VIRTUAL INTERNSHIP PROGRAM CDAC, Noida</dc:title>
  <dc:creator>Arindam Das</dc:creator>
  <cp:lastModifiedBy>Arindam Das</cp:lastModifiedBy>
  <cp:revision>14</cp:revision>
  <dcterms:created xsi:type="dcterms:W3CDTF">2024-06-18T09:23:29Z</dcterms:created>
  <dcterms:modified xsi:type="dcterms:W3CDTF">2024-07-24T06:48:25Z</dcterms:modified>
</cp:coreProperties>
</file>