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BE13-5977-48BF-B3D5-3659E057A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6A3F09C6-F3F8-428E-9BDB-B8C6AA19B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835F5C16-6289-4611-A533-2B8CFE032EE2}"/>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5" name="Footer Placeholder 4">
            <a:extLst>
              <a:ext uri="{FF2B5EF4-FFF2-40B4-BE49-F238E27FC236}">
                <a16:creationId xmlns:a16="http://schemas.microsoft.com/office/drawing/2014/main" id="{F76D163D-AABC-4092-B7FF-D7368AA4BC8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1CE824D-01C8-457D-99CD-CE3C2353024A}"/>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24410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BA0E-B7DA-42EE-B78E-B1EF8F2618F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E048401-3ECB-47F2-AC3D-5B6122D535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C6DE976-9F8B-4D97-B410-847726147660}"/>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5" name="Footer Placeholder 4">
            <a:extLst>
              <a:ext uri="{FF2B5EF4-FFF2-40B4-BE49-F238E27FC236}">
                <a16:creationId xmlns:a16="http://schemas.microsoft.com/office/drawing/2014/main" id="{BB715057-33C1-481F-BC18-A1E6955ED82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65A0EE-0B1E-4CF7-BD35-A346918B5750}"/>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77569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7C3BAA-7C72-407C-A528-5F2D25121F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2B935A1-1D45-4B6B-8EE2-73D5C48A8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C8C4C9F-A101-4D0B-9287-8120A0C02C0C}"/>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5" name="Footer Placeholder 4">
            <a:extLst>
              <a:ext uri="{FF2B5EF4-FFF2-40B4-BE49-F238E27FC236}">
                <a16:creationId xmlns:a16="http://schemas.microsoft.com/office/drawing/2014/main" id="{9955F28D-0639-47AC-9C06-EC744ADBA90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2A0512A-E1EA-4D94-B400-E4767137D5B5}"/>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24320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30AE-9E93-4F52-AFD3-C2397BB40D2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608F887-6A0B-4498-8790-6B6399B0DA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180F3E0-90AD-4AC1-9A6F-E0BB71616FB8}"/>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5" name="Footer Placeholder 4">
            <a:extLst>
              <a:ext uri="{FF2B5EF4-FFF2-40B4-BE49-F238E27FC236}">
                <a16:creationId xmlns:a16="http://schemas.microsoft.com/office/drawing/2014/main" id="{65E1806F-3295-4F2A-8822-684693A5696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DC661FB-A310-4AF6-BF87-AB2455C10038}"/>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175645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F3B9-5DA2-409B-9BCD-AA7B09513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4CBB861-E4A8-4CA6-9680-491BB85813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A12941-DA9C-44CA-92DC-0DDCD65024A2}"/>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5" name="Footer Placeholder 4">
            <a:extLst>
              <a:ext uri="{FF2B5EF4-FFF2-40B4-BE49-F238E27FC236}">
                <a16:creationId xmlns:a16="http://schemas.microsoft.com/office/drawing/2014/main" id="{0A18A659-1844-428E-ABCB-FDCFC85FBEE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B3207B2-3936-444E-B58D-A27D91305314}"/>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153212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E46-F967-41AD-9828-AFF73376BA5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07D05AC-3F37-4373-9661-6795D4789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E7C9B96A-EB5D-477F-8C6D-78F88DC55C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3277940F-B810-4B8F-BFCD-75CC1DD1A3AC}"/>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6" name="Footer Placeholder 5">
            <a:extLst>
              <a:ext uri="{FF2B5EF4-FFF2-40B4-BE49-F238E27FC236}">
                <a16:creationId xmlns:a16="http://schemas.microsoft.com/office/drawing/2014/main" id="{BCC359A1-555A-41A1-9BCC-A619EE84288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D077FC0-1527-4122-872F-7129805D6DA2}"/>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203022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71B3-F46F-48D4-A713-C9E9900D3492}"/>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3FDDD1B-2FF2-4DAD-8C99-0EBED462D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48800-FB0F-41D9-B738-8DB1D39A5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86673590-0DC6-42AE-874F-2D8C2C1BD4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9435E-3AB4-4A71-80DB-A4EEA2957E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E2B07355-E558-4011-8F66-0B47968B8D72}"/>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8" name="Footer Placeholder 7">
            <a:extLst>
              <a:ext uri="{FF2B5EF4-FFF2-40B4-BE49-F238E27FC236}">
                <a16:creationId xmlns:a16="http://schemas.microsoft.com/office/drawing/2014/main" id="{18BC7053-3AC6-4984-AB2C-F48400324AC8}"/>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2BE5D07E-1E1B-4AE9-B636-2E924C818428}"/>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295162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2A6A-6431-4A75-B3A0-9DD6991FC92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E479B1C-C570-4076-9F2B-1703B7364D64}"/>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4" name="Footer Placeholder 3">
            <a:extLst>
              <a:ext uri="{FF2B5EF4-FFF2-40B4-BE49-F238E27FC236}">
                <a16:creationId xmlns:a16="http://schemas.microsoft.com/office/drawing/2014/main" id="{617632F1-ADB1-4027-9F4B-65AE6EBB0BEF}"/>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E748F8E9-855D-4B82-8E81-B5DA80CEA2A3}"/>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79321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B30A22-109F-4A47-8225-DF64CE91A731}"/>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3" name="Footer Placeholder 2">
            <a:extLst>
              <a:ext uri="{FF2B5EF4-FFF2-40B4-BE49-F238E27FC236}">
                <a16:creationId xmlns:a16="http://schemas.microsoft.com/office/drawing/2014/main" id="{87FA44F7-BAF0-4724-9D0F-1D55389BAD85}"/>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489D37-A580-4B20-B722-703CFAE5C3A7}"/>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99613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C52F-F3CA-48F1-893E-1537AFBAF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779CC5D-DAB5-4DD7-AA66-DEDBB5C64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4831491-0F3C-4209-AFA8-CDD356C78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0E59C-2717-4E1E-8E67-513C1A49ED08}"/>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6" name="Footer Placeholder 5">
            <a:extLst>
              <a:ext uri="{FF2B5EF4-FFF2-40B4-BE49-F238E27FC236}">
                <a16:creationId xmlns:a16="http://schemas.microsoft.com/office/drawing/2014/main" id="{0BBC09D7-B303-4F95-9385-A4166C777AF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1AABC3B-EBAC-4F2A-98F1-48A03F728678}"/>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227187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31-1633-46E3-B31A-BE6AED7EA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2DAE930-2231-4C6A-B4CF-8778B4B10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8D79CB0-CF8D-427D-889E-3C95EA850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EB100-3D70-484D-9C69-DBC2AF2B3A84}"/>
              </a:ext>
            </a:extLst>
          </p:cNvPr>
          <p:cNvSpPr>
            <a:spLocks noGrp="1"/>
          </p:cNvSpPr>
          <p:nvPr>
            <p:ph type="dt" sz="half" idx="10"/>
          </p:nvPr>
        </p:nvSpPr>
        <p:spPr/>
        <p:txBody>
          <a:bodyPr/>
          <a:lstStyle/>
          <a:p>
            <a:fld id="{A5989ACA-EAC6-4F1A-A27B-B580AD753D79}" type="datetimeFigureOut">
              <a:rPr lang="en-ZA" smtClean="0"/>
              <a:t>2019/04/28</a:t>
            </a:fld>
            <a:endParaRPr lang="en-ZA"/>
          </a:p>
        </p:txBody>
      </p:sp>
      <p:sp>
        <p:nvSpPr>
          <p:cNvPr id="6" name="Footer Placeholder 5">
            <a:extLst>
              <a:ext uri="{FF2B5EF4-FFF2-40B4-BE49-F238E27FC236}">
                <a16:creationId xmlns:a16="http://schemas.microsoft.com/office/drawing/2014/main" id="{7707DCD2-F100-453D-AFFC-F54DAAFED19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617149D-01E8-4880-BC82-5477C20CD4BC}"/>
              </a:ext>
            </a:extLst>
          </p:cNvPr>
          <p:cNvSpPr>
            <a:spLocks noGrp="1"/>
          </p:cNvSpPr>
          <p:nvPr>
            <p:ph type="sldNum" sz="quarter" idx="12"/>
          </p:nvPr>
        </p:nvSpPr>
        <p:spPr/>
        <p:txBody>
          <a:bodyPr/>
          <a:lstStyle/>
          <a:p>
            <a:fld id="{3AFDABC8-38F6-4098-9199-A48F86579C88}" type="slidenum">
              <a:rPr lang="en-ZA" smtClean="0"/>
              <a:t>‹#›</a:t>
            </a:fld>
            <a:endParaRPr lang="en-ZA"/>
          </a:p>
        </p:txBody>
      </p:sp>
    </p:spTree>
    <p:extLst>
      <p:ext uri="{BB962C8B-B14F-4D97-AF65-F5344CB8AC3E}">
        <p14:creationId xmlns:p14="http://schemas.microsoft.com/office/powerpoint/2010/main" val="171072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7C2E5-31AC-4D63-99AF-1AA281574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7D40229-CD66-4205-8883-2CD7F2A7A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CE19F73-3BF2-47A2-8ECB-38D50C5D7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89ACA-EAC6-4F1A-A27B-B580AD753D79}" type="datetimeFigureOut">
              <a:rPr lang="en-ZA" smtClean="0"/>
              <a:t>2019/04/28</a:t>
            </a:fld>
            <a:endParaRPr lang="en-ZA"/>
          </a:p>
        </p:txBody>
      </p:sp>
      <p:sp>
        <p:nvSpPr>
          <p:cNvPr id="5" name="Footer Placeholder 4">
            <a:extLst>
              <a:ext uri="{FF2B5EF4-FFF2-40B4-BE49-F238E27FC236}">
                <a16:creationId xmlns:a16="http://schemas.microsoft.com/office/drawing/2014/main" id="{0104A3F3-5833-4B99-A4BF-F11AF7454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C38AFD87-21C2-4D18-9C62-3774C6CB0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DABC8-38F6-4098-9199-A48F86579C88}" type="slidenum">
              <a:rPr lang="en-ZA" smtClean="0"/>
              <a:t>‹#›</a:t>
            </a:fld>
            <a:endParaRPr lang="en-ZA"/>
          </a:p>
        </p:txBody>
      </p:sp>
    </p:spTree>
    <p:extLst>
      <p:ext uri="{BB962C8B-B14F-4D97-AF65-F5344CB8AC3E}">
        <p14:creationId xmlns:p14="http://schemas.microsoft.com/office/powerpoint/2010/main" val="3416910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2FC0-1A21-4671-8323-21649A262067}"/>
              </a:ext>
            </a:extLst>
          </p:cNvPr>
          <p:cNvSpPr>
            <a:spLocks noGrp="1"/>
          </p:cNvSpPr>
          <p:nvPr>
            <p:ph type="ctrTitle"/>
          </p:nvPr>
        </p:nvSpPr>
        <p:spPr>
          <a:xfrm>
            <a:off x="1831759" y="0"/>
            <a:ext cx="8528481" cy="475618"/>
          </a:xfrm>
        </p:spPr>
        <p:txBody>
          <a:bodyPr>
            <a:noAutofit/>
          </a:bodyPr>
          <a:lstStyle/>
          <a:p>
            <a:r>
              <a:rPr lang="en-US" sz="3200" i="1" dirty="0">
                <a:solidFill>
                  <a:schemeClr val="accent2">
                    <a:lumMod val="50000"/>
                  </a:schemeClr>
                </a:solidFill>
              </a:rPr>
              <a:t>Geo Spatial Data Exploration for New Restaurants</a:t>
            </a:r>
            <a:endParaRPr lang="en-ZA" sz="3200" i="1" dirty="0">
              <a:solidFill>
                <a:schemeClr val="accent2">
                  <a:lumMod val="50000"/>
                </a:schemeClr>
              </a:solidFill>
            </a:endParaRPr>
          </a:p>
        </p:txBody>
      </p:sp>
      <p:sp>
        <p:nvSpPr>
          <p:cNvPr id="3" name="Subtitle 2">
            <a:extLst>
              <a:ext uri="{FF2B5EF4-FFF2-40B4-BE49-F238E27FC236}">
                <a16:creationId xmlns:a16="http://schemas.microsoft.com/office/drawing/2014/main" id="{BC7159FC-134F-4B5C-B8E4-22DDE584DF32}"/>
              </a:ext>
            </a:extLst>
          </p:cNvPr>
          <p:cNvSpPr>
            <a:spLocks noGrp="1"/>
          </p:cNvSpPr>
          <p:nvPr>
            <p:ph type="subTitle" idx="1"/>
          </p:nvPr>
        </p:nvSpPr>
        <p:spPr>
          <a:xfrm>
            <a:off x="95250" y="646421"/>
            <a:ext cx="5335481" cy="475618"/>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r>
              <a:rPr lang="en-US" dirty="0"/>
              <a:t>Reporting system for data exploration</a:t>
            </a:r>
            <a:endParaRPr lang="en-ZA" dirty="0"/>
          </a:p>
        </p:txBody>
      </p:sp>
      <p:sp>
        <p:nvSpPr>
          <p:cNvPr id="4" name="TextBox 3">
            <a:extLst>
              <a:ext uri="{FF2B5EF4-FFF2-40B4-BE49-F238E27FC236}">
                <a16:creationId xmlns:a16="http://schemas.microsoft.com/office/drawing/2014/main" id="{77E59D2D-B55C-432C-BFF3-2F1C25B7163B}"/>
              </a:ext>
            </a:extLst>
          </p:cNvPr>
          <p:cNvSpPr txBox="1"/>
          <p:nvPr/>
        </p:nvSpPr>
        <p:spPr>
          <a:xfrm>
            <a:off x="95250" y="1153540"/>
            <a:ext cx="11963400" cy="1200329"/>
          </a:xfrm>
          <a:prstGeom prst="rect">
            <a:avLst/>
          </a:prstGeom>
          <a:noFill/>
          <a:ln>
            <a:solidFill>
              <a:schemeClr val="accent1"/>
            </a:solidFill>
          </a:ln>
        </p:spPr>
        <p:txBody>
          <a:bodyPr wrap="square" rtlCol="0">
            <a:spAutoFit/>
          </a:bodyPr>
          <a:lstStyle/>
          <a:p>
            <a:r>
              <a:rPr lang="en-ZA" dirty="0"/>
              <a:t>Uses data from Wikipedia, Freemaptools , Census data and Foursquare API to find the most suited place where a prospective restaurant can be opened.</a:t>
            </a:r>
          </a:p>
          <a:p>
            <a:r>
              <a:rPr lang="en-ZA" dirty="0"/>
              <a:t>The prospective place can be plotted into a location map to give a clear visualization of Neighbourhoods where a restaurant can be opened</a:t>
            </a:r>
          </a:p>
        </p:txBody>
      </p:sp>
      <p:pic>
        <p:nvPicPr>
          <p:cNvPr id="5" name="Picture 4">
            <a:extLst>
              <a:ext uri="{FF2B5EF4-FFF2-40B4-BE49-F238E27FC236}">
                <a16:creationId xmlns:a16="http://schemas.microsoft.com/office/drawing/2014/main" id="{43B246CC-28C2-4022-867C-D321410E740E}"/>
              </a:ext>
            </a:extLst>
          </p:cNvPr>
          <p:cNvPicPr>
            <a:picLocks noChangeAspect="1"/>
          </p:cNvPicPr>
          <p:nvPr/>
        </p:nvPicPr>
        <p:blipFill>
          <a:blip r:embed="rId2"/>
          <a:stretch>
            <a:fillRect/>
          </a:stretch>
        </p:blipFill>
        <p:spPr>
          <a:xfrm>
            <a:off x="3142694" y="2416834"/>
            <a:ext cx="8198443" cy="1945546"/>
          </a:xfrm>
          <a:prstGeom prst="rect">
            <a:avLst/>
          </a:prstGeom>
        </p:spPr>
      </p:pic>
      <p:sp>
        <p:nvSpPr>
          <p:cNvPr id="6" name="TextBox 5">
            <a:extLst>
              <a:ext uri="{FF2B5EF4-FFF2-40B4-BE49-F238E27FC236}">
                <a16:creationId xmlns:a16="http://schemas.microsoft.com/office/drawing/2014/main" id="{D30EBD0D-4D1A-4B10-8ED9-0CDA110506C5}"/>
              </a:ext>
            </a:extLst>
          </p:cNvPr>
          <p:cNvSpPr txBox="1"/>
          <p:nvPr/>
        </p:nvSpPr>
        <p:spPr>
          <a:xfrm>
            <a:off x="95250" y="3894770"/>
            <a:ext cx="2379216" cy="369332"/>
          </a:xfrm>
          <a:prstGeom prst="rect">
            <a:avLst/>
          </a:prstGeom>
          <a:noFill/>
          <a:ln>
            <a:solidFill>
              <a:schemeClr val="accent1"/>
            </a:solidFill>
          </a:ln>
        </p:spPr>
        <p:txBody>
          <a:bodyPr wrap="square" rtlCol="0">
            <a:spAutoFit/>
          </a:bodyPr>
          <a:lstStyle/>
          <a:p>
            <a:r>
              <a:rPr lang="en-US" dirty="0"/>
              <a:t>Report Layout</a:t>
            </a:r>
            <a:endParaRPr lang="en-ZA" dirty="0"/>
          </a:p>
        </p:txBody>
      </p:sp>
      <p:pic>
        <p:nvPicPr>
          <p:cNvPr id="7" name="Picture 6">
            <a:extLst>
              <a:ext uri="{FF2B5EF4-FFF2-40B4-BE49-F238E27FC236}">
                <a16:creationId xmlns:a16="http://schemas.microsoft.com/office/drawing/2014/main" id="{0F2654E8-DD19-4172-BC14-B3CFC122AC35}"/>
              </a:ext>
            </a:extLst>
          </p:cNvPr>
          <p:cNvPicPr>
            <a:picLocks noChangeAspect="1"/>
          </p:cNvPicPr>
          <p:nvPr/>
        </p:nvPicPr>
        <p:blipFill>
          <a:blip r:embed="rId3"/>
          <a:stretch>
            <a:fillRect/>
          </a:stretch>
        </p:blipFill>
        <p:spPr>
          <a:xfrm>
            <a:off x="3142694" y="4362380"/>
            <a:ext cx="3701989" cy="2492667"/>
          </a:xfrm>
          <a:prstGeom prst="rect">
            <a:avLst/>
          </a:prstGeom>
        </p:spPr>
      </p:pic>
      <p:pic>
        <p:nvPicPr>
          <p:cNvPr id="8" name="Picture 7">
            <a:extLst>
              <a:ext uri="{FF2B5EF4-FFF2-40B4-BE49-F238E27FC236}">
                <a16:creationId xmlns:a16="http://schemas.microsoft.com/office/drawing/2014/main" id="{6F1D84ED-3E7E-4EA9-965F-BDFA68F2466B}"/>
              </a:ext>
            </a:extLst>
          </p:cNvPr>
          <p:cNvPicPr>
            <a:picLocks noChangeAspect="1"/>
          </p:cNvPicPr>
          <p:nvPr/>
        </p:nvPicPr>
        <p:blipFill>
          <a:blip r:embed="rId4"/>
          <a:stretch>
            <a:fillRect/>
          </a:stretch>
        </p:blipFill>
        <p:spPr>
          <a:xfrm>
            <a:off x="7554897" y="4362199"/>
            <a:ext cx="3786240" cy="2492848"/>
          </a:xfrm>
          <a:prstGeom prst="rect">
            <a:avLst/>
          </a:prstGeom>
        </p:spPr>
      </p:pic>
    </p:spTree>
    <p:extLst>
      <p:ext uri="{BB962C8B-B14F-4D97-AF65-F5344CB8AC3E}">
        <p14:creationId xmlns:p14="http://schemas.microsoft.com/office/powerpoint/2010/main" val="348640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C14637-261E-432D-9B19-06283588E131}"/>
              </a:ext>
            </a:extLst>
          </p:cNvPr>
          <p:cNvSpPr/>
          <p:nvPr/>
        </p:nvSpPr>
        <p:spPr>
          <a:xfrm>
            <a:off x="0" y="0"/>
            <a:ext cx="11611992" cy="3606436"/>
          </a:xfrm>
          <a:prstGeom prst="rect">
            <a:avLst/>
          </a:prstGeom>
        </p:spPr>
        <p:txBody>
          <a:bodyPr wrap="square">
            <a:spAutoFit/>
          </a:bodyPr>
          <a:lstStyle/>
          <a:p>
            <a:pPr>
              <a:lnSpc>
                <a:spcPct val="107000"/>
              </a:lnSpc>
              <a:spcBef>
                <a:spcPts val="1200"/>
              </a:spcBef>
              <a:spcAft>
                <a:spcPts val="0"/>
              </a:spcAft>
            </a:pPr>
            <a:r>
              <a:rPr lang="en-US" sz="2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Introduction: --</a:t>
            </a:r>
            <a:endParaRPr lang="en-ZA" sz="2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foreign restaurant chain wants to start his restaurant chain in London. He wants to find the best place / places in London where he can start his business by opening the first few restaurants. The requirements of restaurant chain are listed below: --</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 potential restaurant must be opened in London.</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 area in which the restaurant must be opened should be a populated area of any chosen region in London. The population of the neighborhood should be more than 20 thousand people.</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 restaurant should be opened in an area which already has at least 3 running restaurant in nearby area.</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 Districts and the neighborhood names should be clearly articulated in the final report.</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 latitude and longitudinal position where potential restaurant must be opened should be plotted as dots in a map of London so that the most central location can be detected by looking into the map.</a:t>
            </a:r>
            <a:endParaRPr lang="en-ZA"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907636-C3A1-4433-8B8F-CEA3AD9B34B8}"/>
              </a:ext>
            </a:extLst>
          </p:cNvPr>
          <p:cNvSpPr/>
          <p:nvPr/>
        </p:nvSpPr>
        <p:spPr>
          <a:xfrm>
            <a:off x="0" y="4094707"/>
            <a:ext cx="12126897" cy="2420984"/>
          </a:xfrm>
          <a:prstGeom prst="rect">
            <a:avLst/>
          </a:prstGeom>
        </p:spPr>
        <p:txBody>
          <a:bodyPr wrap="square">
            <a:spAutoFit/>
          </a:bodyPr>
          <a:lstStyle/>
          <a:p>
            <a:pPr>
              <a:lnSpc>
                <a:spcPct val="107000"/>
              </a:lnSpc>
              <a:spcBef>
                <a:spcPts val="1200"/>
              </a:spcBef>
              <a:spcAft>
                <a:spcPts val="0"/>
              </a:spcAft>
            </a:pPr>
            <a:r>
              <a:rPr lang="en-US" sz="2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Implementation Methodology: --</a:t>
            </a:r>
            <a:endParaRPr lang="en-ZA" sz="2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implementation methodology used to generate the report showing the places where potential restaurants can be opened, are listed below: --</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Extraction of data from different sources.</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Cleaning the data extracted from various sources.</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Transforming the data into a tabular report showing potential places</a:t>
            </a:r>
            <a:endParaRPr lang="en-Z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Plotting the places over the map of London. </a:t>
            </a:r>
            <a:endParaRPr lang="en-Z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945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BD723F-B4E2-4C54-A2F6-E4630B3D3444}"/>
              </a:ext>
            </a:extLst>
          </p:cNvPr>
          <p:cNvSpPr/>
          <p:nvPr/>
        </p:nvSpPr>
        <p:spPr>
          <a:xfrm>
            <a:off x="337351" y="186431"/>
            <a:ext cx="11771791" cy="6596109"/>
          </a:xfrm>
          <a:prstGeom prst="rect">
            <a:avLst/>
          </a:prstGeom>
        </p:spPr>
        <p:txBody>
          <a:bodyPr wrap="square">
            <a:spAutoFit/>
          </a:bodyPr>
          <a:lstStyle/>
          <a:p>
            <a:pPr>
              <a:lnSpc>
                <a:spcPct val="107000"/>
              </a:lnSpc>
              <a:spcBef>
                <a:spcPts val="1200"/>
              </a:spcBef>
              <a:spcAft>
                <a:spcPts val="0"/>
              </a:spcAft>
            </a:pPr>
            <a:r>
              <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Results </a:t>
            </a:r>
            <a:endParaRPr lang="en-ZA"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results that was evident is listed below: --</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were 7 potential places where the restaurant chain can start their business in London. These places were: --</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Wimbledon district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Woolwich district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Battersea head district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Peckham district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Tooting district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Wandsworth district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Golders</a:t>
            </a:r>
            <a:r>
              <a:rPr lang="en-US" sz="1100" dirty="0">
                <a:effectLst/>
                <a:latin typeface="Calibri" panose="020F0502020204030204" pitchFamily="34" charset="0"/>
                <a:ea typeface="Calibri" panose="020F0502020204030204" pitchFamily="34" charset="0"/>
                <a:cs typeface="Times New Roman" panose="02020603050405020304" pitchFamily="18" charset="0"/>
              </a:rPr>
              <a:t> Green district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Out of the 7 places four places were from South West London neighborhood, two from South East and one from North West London.</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Restaurant count was very high in Wimbledon district</a:t>
            </a:r>
            <a:r>
              <a:rPr lang="en-ZA" sz="1100" dirty="0">
                <a:effectLst/>
                <a:latin typeface="Calibri" panose="020F0502020204030204" pitchFamily="34" charset="0"/>
                <a:ea typeface="Calibri" panose="020F0502020204030204" pitchFamily="34" charset="0"/>
                <a:cs typeface="Times New Roman" panose="02020603050405020304" pitchFamily="18" charset="0"/>
              </a:rPr>
              <a:t>. It was 15 in number and has the highest populated </a:t>
            </a:r>
            <a:r>
              <a:rPr lang="en-ZA" sz="1100"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ZA" sz="1100" dirty="0">
                <a:effectLst/>
                <a:latin typeface="Calibri" panose="020F0502020204030204" pitchFamily="34" charset="0"/>
                <a:ea typeface="Calibri" panose="020F0502020204030204" pitchFamily="34" charset="0"/>
                <a:cs typeface="Times New Roman" panose="02020603050405020304" pitchFamily="18" charset="0"/>
              </a:rPr>
              <a:t> in London.</a:t>
            </a:r>
          </a:p>
          <a:p>
            <a:pPr>
              <a:lnSpc>
                <a:spcPct val="107000"/>
              </a:lnSpc>
              <a:spcBef>
                <a:spcPts val="1200"/>
              </a:spcBef>
              <a:spcAft>
                <a:spcPts val="0"/>
              </a:spcAft>
            </a:pPr>
            <a:r>
              <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Recommendation and Observation</a:t>
            </a:r>
            <a:endParaRPr lang="en-ZA"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Based on the results that are obtained, it is recommended that along with a districts population density and restaurant counts the average income of the people living in the neighborhood can also be considered. This is a data that is difficult to obtain, and a masked data of income can lead to erroneous results.</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population density when taken on whole (both rural and urban) was not giving a meaningful result, it was observed that only when Rural population was accounted for the report the results made more sense. </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en-ZA" sz="11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analysis can be used by any restaurant chain that wants to open their business in foreign country. The data it should use, is of existing restaurant counts and the population density. There were 7 prospective locations determined in London to open a restaurant.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References</a:t>
            </a:r>
            <a:endParaRPr lang="en-ZA" sz="1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Wikipedia</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Foursquare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Api</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Census data UK</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Freemaptools</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0790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484</Words>
  <Application>Microsoft Office PowerPoint</Application>
  <PresentationFormat>Widescreen</PresentationFormat>
  <Paragraphs>42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Geo Spatial Data Exploration for New Restaurants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 Spatial Data Exploration for New Restaurants</dc:title>
  <dc:creator>ARINDAM DEY</dc:creator>
  <cp:lastModifiedBy>ARINDAM DEY</cp:lastModifiedBy>
  <cp:revision>5</cp:revision>
  <dcterms:created xsi:type="dcterms:W3CDTF">2019-04-28T16:45:55Z</dcterms:created>
  <dcterms:modified xsi:type="dcterms:W3CDTF">2019-04-28T17:09:05Z</dcterms:modified>
</cp:coreProperties>
</file>