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DCBDA-BBF3-40FF-B741-AC6E9115E906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656FC-B5F7-48CA-A874-7CBFAC6A4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43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656FC-B5F7-48CA-A874-7CBFAC6A434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97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C655-79E7-6E8D-56A8-F6F4D384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8D9D3-4D60-9609-63EB-021C3B057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C6E4-A753-CB4E-A804-03909569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2544-C6D1-CCBC-D0DB-13A7383D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A059-F0B0-8A2B-F463-F9FCCE1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5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3F6D-99DC-1025-0106-69200D9F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5B3D-F06E-BA4F-209D-F50A4779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3D934-808F-C74A-1CA8-D10A5FDA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39B0-DF10-A67D-B4A0-07F81258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B4F97-303D-976B-80E3-33559F13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84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36344-C142-EA17-781E-6CCE933AC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A0055-F678-BC16-B8AA-CFF821FC8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811F-BCA0-EE65-202A-993015CD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D2A9-F448-CEEE-16DE-076D52D3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D28C-58B2-33D3-EF5E-D6535ECE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2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E52A-B3A8-7209-BE69-CDE4AA6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020D-6F3C-0BEC-E2F0-07F5C832F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FF5D-1F0B-CCFD-EAD7-932BA458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CE24-F132-13A7-67AA-706C0B6F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9E6C9-C448-0476-0B27-2286874E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14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1B45-2AE3-25CE-8C2A-3BFC352C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504CA-29FA-7F53-C701-9D02FF093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2992-E771-2AF1-0030-6956C8C9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28F6E-EF5B-B976-AAE2-E787D302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C70F3-A52A-C799-FBA8-E427A5E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7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815B-05AB-54B7-8261-4800916F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13AC-4753-C256-3D2F-840EA15AB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91000-71EB-7E9B-82C3-5349FBA62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4649F-8D86-F248-F937-7693B92B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C82F-9DDB-34C3-9A2C-4F4468D6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C6CCC-4A56-FEBE-19E0-951A0A24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79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7835-575F-56A2-87EA-BEA8AD4B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C0A6B-DB42-E3EF-C8CA-20691771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0DFFB-8E4C-A59A-D837-EDAA711B4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CDE9A-C03C-511A-064D-1F055F8FF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79A69-EC55-3B77-F125-5A8EAE969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B0D5B-1467-1D9A-8185-D3185C84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74FA9-86EE-D797-AEAC-6D773498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02FBE-5065-D444-8BAE-55C15DF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2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635F-7CD8-96B5-1287-8D4B58DB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3D364-A03F-253F-EAD1-CC4191C5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4955F-CF06-831C-0BF3-F3218D65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81E2E-B819-8B82-3DDF-DD2319D3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52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B8EC7-10E4-C7B3-EF77-1991F30C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B9B3B-FA66-9764-34DD-12A32DCC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A2DD-8085-1C34-C592-33910963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80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7E04-FB59-F421-DAE7-DD277A57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EF88-F67E-9049-DA48-6B8F554BA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099F2-F398-E532-0CDE-1D4AC1D6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555B-5CE5-B9B2-A40C-DE3B8DF6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D65D1-C9DD-56E2-E90A-48BB104B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48319-EC52-1414-2898-C54454F6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86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8B94-9A21-AAF1-3482-06920FA2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51C56-3BB4-D636-CDF4-1D097818E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A83CD-8755-ABBA-D4DA-60F8170B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C243B-2206-9FEA-BC34-7FE65FF3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EEE1-E16A-37B5-EFB5-D61DFC95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1D760-5BDE-B6A0-25FD-886CBEB0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49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3E6D6-8BC5-6655-8DC8-5E320239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D847D-04DC-3B84-DBBC-4E7DE3134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8E73-65F7-6AEB-B8DF-94DA949F3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D2CA-A9F4-410A-9118-CE758A62A6EA}" type="datetimeFigureOut">
              <a:rPr kumimoji="1" lang="ja-JP" altLang="en-US" smtClean="0"/>
              <a:t>2023/4/22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4FD1-6B68-027C-B23C-B4E9E5C6C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8541-9D7E-5C0A-F124-D8AAA62C5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13AE6-83D3-4242-951D-05949D0B88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94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8F6D89-799B-B0C7-0F23-CAF150522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01583"/>
              </p:ext>
            </p:extLst>
          </p:nvPr>
        </p:nvGraphicFramePr>
        <p:xfrm>
          <a:off x="4393944" y="1112828"/>
          <a:ext cx="1413386" cy="435135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56976">
                  <a:extLst>
                    <a:ext uri="{9D8B030D-6E8A-4147-A177-3AD203B41FA5}">
                      <a16:colId xmlns:a16="http://schemas.microsoft.com/office/drawing/2014/main" val="3910430091"/>
                    </a:ext>
                  </a:extLst>
                </a:gridCol>
                <a:gridCol w="211282">
                  <a:extLst>
                    <a:ext uri="{9D8B030D-6E8A-4147-A177-3AD203B41FA5}">
                      <a16:colId xmlns:a16="http://schemas.microsoft.com/office/drawing/2014/main" val="3003394379"/>
                    </a:ext>
                  </a:extLst>
                </a:gridCol>
                <a:gridCol w="211282">
                  <a:extLst>
                    <a:ext uri="{9D8B030D-6E8A-4147-A177-3AD203B41FA5}">
                      <a16:colId xmlns:a16="http://schemas.microsoft.com/office/drawing/2014/main" val="1825288217"/>
                    </a:ext>
                  </a:extLst>
                </a:gridCol>
                <a:gridCol w="211282">
                  <a:extLst>
                    <a:ext uri="{9D8B030D-6E8A-4147-A177-3AD203B41FA5}">
                      <a16:colId xmlns:a16="http://schemas.microsoft.com/office/drawing/2014/main" val="3973012121"/>
                    </a:ext>
                  </a:extLst>
                </a:gridCol>
                <a:gridCol w="211282">
                  <a:extLst>
                    <a:ext uri="{9D8B030D-6E8A-4147-A177-3AD203B41FA5}">
                      <a16:colId xmlns:a16="http://schemas.microsoft.com/office/drawing/2014/main" val="1232549796"/>
                    </a:ext>
                  </a:extLst>
                </a:gridCol>
                <a:gridCol w="211282">
                  <a:extLst>
                    <a:ext uri="{9D8B030D-6E8A-4147-A177-3AD203B41FA5}">
                      <a16:colId xmlns:a16="http://schemas.microsoft.com/office/drawing/2014/main" val="571407061"/>
                    </a:ext>
                  </a:extLst>
                </a:gridCol>
              </a:tblGrid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Residuals:</a:t>
                      </a:r>
                      <a:endParaRPr lang="en-US" sz="2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Min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1Q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Median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3Q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 dirty="0">
                          <a:effectLst/>
                        </a:rPr>
                        <a:t>Max</a:t>
                      </a:r>
                      <a:endParaRPr 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366186556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 dirty="0">
                          <a:effectLst/>
                        </a:rPr>
                        <a:t>　</a:t>
                      </a:r>
                      <a:endParaRPr lang="ja-JP" alt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-1.75341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-0.32024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0.05317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0.31446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1.22353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42846277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 dirty="0">
                          <a:effectLst/>
                        </a:rPr>
                        <a:t>Coefficients:</a:t>
                      </a:r>
                      <a:endParaRPr lang="en-US" sz="2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Estimate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Std. Error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t value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Pr(&gt;|t|)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 dirty="0">
                          <a:effectLst/>
                        </a:rPr>
                        <a:t>　</a:t>
                      </a:r>
                      <a:endParaRPr lang="ja-JP" alt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333196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(Intercept)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5.40E-01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 dirty="0">
                          <a:effectLst/>
                        </a:rPr>
                        <a:t>2.27E-03</a:t>
                      </a:r>
                      <a:endParaRPr 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 dirty="0">
                          <a:effectLst/>
                        </a:rPr>
                        <a:t>237.646</a:t>
                      </a:r>
                      <a:endParaRPr lang="en-US" altLang="ja-JP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 dirty="0">
                          <a:effectLst/>
                        </a:rPr>
                        <a:t>&lt; 2e-16</a:t>
                      </a:r>
                      <a:endParaRPr 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895762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HighBP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7.14E-02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39.041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42080836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HighChol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5.28E-02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31.086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308462249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CholCheck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3.46E-02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2.16E-03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15.985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70355709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BMI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8.71E-02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47.567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161231724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Smoker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-3.22E-03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-1.984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0.047313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47500879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Stroke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1.69E-02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2.41E-03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6.982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2.93E-12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743760709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HeartDiseaseorAttack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3.81E-02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2.48E-03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15.355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94412800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PhysActivity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-3.46E-03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-1.989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0.046719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472088635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Fruits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-2.31E-03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-1.416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0.156666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1010069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Veggies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-4.15E-03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-2.547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0.010868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383410052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HvyAlcoholConsump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-2.91E-02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-16.003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316626517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AnyHealthcare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-3.62E-05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2.06E-03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-0.018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0.985981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129724451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NoDocbcCost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-8.19E-04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-0.468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0.639457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335877695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GenHlth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1.14E-01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2.15E-03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52.744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141365082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MentHlth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-6.83E-03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2.01E-03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-3.391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0.000698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583214831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PhysHlth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-1.31E-03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2.60E-03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-0.503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0.614918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80660461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DiffWalk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2.77E-02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2.43E-03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11.397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745379174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Sex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2.14E-02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13.156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081584018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6.12E-02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1.95E-03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31.438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056970052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Education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-7.62E-03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-4.207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2.59E-05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901970925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Income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-2.52E-02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1.97E-03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-12.795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493369577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GenHlth:DiffWalk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-1.72E-02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2.25E-03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-7.627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2.44E-14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11373928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BMI:Age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2.98E-02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16.352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36011385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Sex:Age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2.02E-02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11.617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538746537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HighChol:Age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-1.46E-02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1.87E-03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-7.827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5.07E-15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77406402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GenHlth:Income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1.42E-02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2.04E-03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6.962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3.38E-12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412879692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BMI:DiffWalk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-1.51E-02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-8.945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&lt; 2e-16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355970751"/>
                  </a:ext>
                </a:extLst>
              </a:tr>
              <a:tr h="63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HighBP:HeartDiseaseorAttack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-1.17E-02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2.04E-03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-5.731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1.00E-08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055764094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DiffWalk:Age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-1.46E-02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2.38E-03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-6.111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9.93E-10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212439141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GenHlth:PhysHlth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-1.58E-02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2.12E-03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-7.423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1.16E-13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133092825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HvyAlcoholConsump:Age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-8.42E-03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-5.19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2.11E-07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254073618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CholCheck:GenHlth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7.51E-03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4.147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3.37E-05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676038138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GenHlth:Sex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-5.58E-03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-3.104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0.001912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020813149"/>
                  </a:ext>
                </a:extLst>
              </a:tr>
              <a:tr h="63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HighChol:HeartDiseaseorAttack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-1.06E-02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1.90E-03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-5.574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2.50E-08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77989556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HighChol:GenHlth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1.25E-02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6.636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3.25E-11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970638649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HeartDiseaseorAttack:Age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-1.42E-02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2.33E-03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-6.092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1.12E-09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200182505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Smoker:GenHlth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-3.72E-03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1.91E-03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-1.953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0.050827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" u="none" strike="noStrike">
                          <a:effectLst/>
                        </a:rPr>
                        <a:t>.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366671294"/>
                  </a:ext>
                </a:extLst>
              </a:tr>
              <a:tr h="63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HeartDiseaseorAttack:GenHlth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-1.17E-02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2.18E-03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-5.342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9.23E-08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452477469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Fruits:Education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-4.45E-03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-2.769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0.00562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762795179"/>
                  </a:ext>
                </a:extLst>
              </a:tr>
              <a:tr h="63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HeartDiseaseorAttack:DiffWalk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7.96E-03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4.67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3.01E-06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185002912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HighBP:HvyAlcoholConsump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-6.73E-03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-3.903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9.50E-05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115421186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HighChol:Stroke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-6.48E-03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-3.618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0.000297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463308981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AnyHealthcare:Education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-4.97E-03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1.46E-03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-3.401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0.000673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0552030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HighBP:CholCheck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5.26E-03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2.01E-03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2.621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0.008768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220360521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Smoker:Education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5.78E-03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1.67E-03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3.468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0.000524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258618541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BMI:HeartDiseaseorAttack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-6.99E-03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-3.984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6.79E-05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540670841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BMI:Smoker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7.85E-03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4.648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3.35E-06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14872240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MentHlth:DiffWalk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2.88E-03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1.734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0.082975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" u="none" strike="noStrike">
                          <a:effectLst/>
                        </a:rPr>
                        <a:t>.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54878756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CholCheck:BMI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6.31E-03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3.605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0.000313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439303696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HighChol:BMI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-7.41E-03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-4.256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2.09E-05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34069876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HighBP:HighChol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8.00E-03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4.437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9.15E-06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910883035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Fruits:Age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-4.88E-03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-3.024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0.002496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091222725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PhysActivity:Fruits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-4.09E-03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1.58E-03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-2.587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0.009676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994403837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Stroke:GenHlth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-6.69E-03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-3.647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0.000266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25398817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HighBP:Sex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-4.46E-03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-2.477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0.013244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635091957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Stroke:Age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-7.11E-03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2.18E-03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-3.258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0.001124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194344212"/>
                  </a:ext>
                </a:extLst>
              </a:tr>
              <a:tr h="63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HeartDiseaseorAttack:NoDocbcCost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-3.67E-03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1.54E-03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-2.385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0.017067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94775661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CholCheck:Age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5.79E-03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3.545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0.000393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429354383"/>
                  </a:ext>
                </a:extLst>
              </a:tr>
              <a:tr h="63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CholCheck:HeartDiseaseorAttack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-8.30E-03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2.65E-03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-3.134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0.001726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189134988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Fruits:Sex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-4.26E-03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1.58E-03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-2.695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0.00705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750750627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HvyAlcoholConsump:GenHlth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-5.62E-03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-3.218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0.00129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027909755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HighChol:MentHlth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3.46E-03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1.947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0.051543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" u="none" strike="noStrike">
                          <a:effectLst/>
                        </a:rPr>
                        <a:t>.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016647197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HighBP:AnyHealthcare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-3.15E-03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-1.825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0.067959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" u="none" strike="noStrike">
                          <a:effectLst/>
                        </a:rPr>
                        <a:t>.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757504349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HighBP:Education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3.16E-03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1.923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0.054425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" u="none" strike="noStrike">
                          <a:effectLst/>
                        </a:rPr>
                        <a:t>.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088991394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Smoker:Stroke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-4.20E-03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-2.571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0.010131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01381811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PhysActivity:Age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-2.57E-03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-1.467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0.142433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06222417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PhysActivity:Education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-2.38E-03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-1.375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0.169065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793452214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CholCheck:AnyHealthcare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1.50E-03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8.80E-04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1.703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0.088663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" u="none" strike="noStrike">
                          <a:effectLst/>
                        </a:rPr>
                        <a:t>.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52232024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Veggies:NoDocbcCost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-2.04E-03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1.46E-03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-1.396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0.16277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152755261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BMI:Sex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-1.50E-03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-0.864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0.387737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037227567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MentHlth:Income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3.45E-03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2.058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0.039598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04142558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PhysHlth:Income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-6.63E-03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1.92E-03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-3.445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0.000571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480289769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NoDocbcCost:DiffWalk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-4.85E-03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1.55E-03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-3.128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0.001761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83766590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BMI:MentHlth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4.67E-03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1.54E-03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3.035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0.002409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702635699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HighChol:Sex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-4.35E-03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-2.572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0.0101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688148752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Sex:Education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4.26E-03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2.54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0.011081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34551014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Smoker:Sex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2.60E-03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1.62E-03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1.603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0.108878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956618867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PhysHlth:Age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-4.36E-03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2.19E-03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-1.988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0.046767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597353395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MentHlth:Age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4.63E-03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2.451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0.014241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578860245"/>
                  </a:ext>
                </a:extLst>
              </a:tr>
              <a:tr h="63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HeartDiseaseorAttack:PhysHlth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2.28E-03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1.75E-03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1.307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0.191326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799329712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PhysActivity:PhysHlth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-3.58E-03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1.55E-03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-2.312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0.020757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45011261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Stroke:MentHlth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-7.58E-04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1.37E-03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-0.555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0.579203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76822618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BMI:NoDocbcCost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2.57E-03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1.48E-03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1.743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0.081257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" u="none" strike="noStrike">
                          <a:effectLst/>
                        </a:rPr>
                        <a:t>.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848394302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AnyHealthcare:Age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-3.11E-03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-1.728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0.083994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" u="none" strike="noStrike">
                          <a:effectLst/>
                        </a:rPr>
                        <a:t>.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883017011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BMI:PhysActivity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2.87E-03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1.59E-03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1.799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0.072039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" u="none" strike="noStrike">
                          <a:effectLst/>
                        </a:rPr>
                        <a:t>.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411296627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Smoker:DiffWalk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-3.61E-03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1.85E-03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-1.951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0.051119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" u="none" strike="noStrike">
                          <a:effectLst/>
                        </a:rPr>
                        <a:t>.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422315393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Smoker:Age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2.84E-03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1.683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0.092318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" u="none" strike="noStrike">
                          <a:effectLst/>
                        </a:rPr>
                        <a:t>.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812271898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Smoker:HvyAlcoholConsump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2.19E-03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1.68E-03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1.306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0.19154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896305290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AnyHealthcare:DiffWalk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2.89E-03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1.90E-03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1.518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0.128947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1095305629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AnyHealthcare:PhysHlth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-2.91E-03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-1.622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0.104798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2616948933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>
                          <a:effectLst/>
                        </a:rPr>
                        <a:t>Stroke:HeartDiseaseorAttack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2.49E-03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1.21E-03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2.057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0.039692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*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/>
                </a:tc>
                <a:extLst>
                  <a:ext uri="{0D108BD9-81ED-4DB2-BD59-A6C34878D82A}">
                    <a16:rowId xmlns:a16="http://schemas.microsoft.com/office/drawing/2014/main" val="3602483838"/>
                  </a:ext>
                </a:extLst>
              </a:tr>
              <a:tr h="42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" u="none" strike="noStrike" dirty="0" err="1">
                          <a:effectLst/>
                        </a:rPr>
                        <a:t>PhysActivity:Income</a:t>
                      </a:r>
                      <a:endParaRPr 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-2.21E-03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" u="none" strike="noStrike">
                          <a:effectLst/>
                        </a:rPr>
                        <a:t>1.80E-03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-1.225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00" u="none" strike="noStrike">
                          <a:effectLst/>
                        </a:rPr>
                        <a:t>0.220572</a:t>
                      </a:r>
                      <a:endParaRPr lang="en-US" altLang="ja-JP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 dirty="0">
                          <a:effectLst/>
                        </a:rPr>
                        <a:t>　</a:t>
                      </a:r>
                      <a:endParaRPr lang="ja-JP" alt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789438"/>
                  </a:ext>
                </a:extLst>
              </a:tr>
              <a:tr h="4201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200" u="none" strike="noStrike" dirty="0" err="1">
                          <a:effectLst/>
                        </a:rPr>
                        <a:t>Signif</a:t>
                      </a:r>
                      <a:r>
                        <a:rPr lang="fr-FR" sz="200" u="none" strike="noStrike" dirty="0">
                          <a:effectLst/>
                        </a:rPr>
                        <a:t>. codes:  0 ‘***’ 0.001 ‘**’ 0.01 ‘*’ 0.05 ‘.’ 0.1 ‘ ’ 1</a:t>
                      </a:r>
                      <a:endParaRPr lang="fr-FR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 dirty="0">
                          <a:effectLst/>
                        </a:rPr>
                        <a:t>　</a:t>
                      </a:r>
                      <a:endParaRPr lang="ja-JP" alt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>
                          <a:effectLst/>
                        </a:rPr>
                        <a:t>　</a:t>
                      </a:r>
                      <a:endParaRPr lang="ja-JP" altLang="en-US" sz="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" u="none" strike="noStrike" dirty="0">
                          <a:effectLst/>
                        </a:rPr>
                        <a:t>　</a:t>
                      </a:r>
                      <a:endParaRPr lang="ja-JP" alt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5896464"/>
                  </a:ext>
                </a:extLst>
              </a:tr>
              <a:tr h="124426"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200" u="none" strike="noStrike" dirty="0">
                          <a:effectLst/>
                        </a:rPr>
                        <a:t>Residual standard error: 0.4109 on 70599 degrees of freedom</a:t>
                      </a:r>
                      <a:br>
                        <a:rPr lang="en-US" sz="200" u="none" strike="noStrike" dirty="0">
                          <a:effectLst/>
                        </a:rPr>
                      </a:br>
                      <a:r>
                        <a:rPr lang="en-US" sz="200" u="none" strike="noStrike" dirty="0">
                          <a:effectLst/>
                        </a:rPr>
                        <a:t>Multiple R-squared:  0.3256, Adjusted R-squared:  0.3247 </a:t>
                      </a:r>
                      <a:br>
                        <a:rPr lang="en-US" sz="200" u="none" strike="noStrike" dirty="0">
                          <a:effectLst/>
                        </a:rPr>
                      </a:br>
                      <a:r>
                        <a:rPr lang="en-US" sz="200" u="none" strike="noStrike" dirty="0">
                          <a:effectLst/>
                        </a:rPr>
                        <a:t>F-statistic: 370.4 on 92 and 70599 DF,  p-value: &lt; 2.2e-16</a:t>
                      </a:r>
                      <a:endParaRPr 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616" marR="1616" marT="1616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850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C16A1-898E-A033-FE21-E6F2AF9F0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725124"/>
              </p:ext>
            </p:extLst>
          </p:nvPr>
        </p:nvGraphicFramePr>
        <p:xfrm>
          <a:off x="6927850" y="1112828"/>
          <a:ext cx="4040190" cy="435133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83630">
                  <a:extLst>
                    <a:ext uri="{9D8B030D-6E8A-4147-A177-3AD203B41FA5}">
                      <a16:colId xmlns:a16="http://schemas.microsoft.com/office/drawing/2014/main" val="4122524174"/>
                    </a:ext>
                  </a:extLst>
                </a:gridCol>
                <a:gridCol w="463100">
                  <a:extLst>
                    <a:ext uri="{9D8B030D-6E8A-4147-A177-3AD203B41FA5}">
                      <a16:colId xmlns:a16="http://schemas.microsoft.com/office/drawing/2014/main" val="4038989053"/>
                    </a:ext>
                  </a:extLst>
                </a:gridCol>
                <a:gridCol w="673365">
                  <a:extLst>
                    <a:ext uri="{9D8B030D-6E8A-4147-A177-3AD203B41FA5}">
                      <a16:colId xmlns:a16="http://schemas.microsoft.com/office/drawing/2014/main" val="1640153409"/>
                    </a:ext>
                  </a:extLst>
                </a:gridCol>
                <a:gridCol w="673365">
                  <a:extLst>
                    <a:ext uri="{9D8B030D-6E8A-4147-A177-3AD203B41FA5}">
                      <a16:colId xmlns:a16="http://schemas.microsoft.com/office/drawing/2014/main" val="1106998640"/>
                    </a:ext>
                  </a:extLst>
                </a:gridCol>
                <a:gridCol w="673365">
                  <a:extLst>
                    <a:ext uri="{9D8B030D-6E8A-4147-A177-3AD203B41FA5}">
                      <a16:colId xmlns:a16="http://schemas.microsoft.com/office/drawing/2014/main" val="2817865200"/>
                    </a:ext>
                  </a:extLst>
                </a:gridCol>
                <a:gridCol w="673365">
                  <a:extLst>
                    <a:ext uri="{9D8B030D-6E8A-4147-A177-3AD203B41FA5}">
                      <a16:colId xmlns:a16="http://schemas.microsoft.com/office/drawing/2014/main" val="3907669454"/>
                    </a:ext>
                  </a:extLst>
                </a:gridCol>
              </a:tblGrid>
              <a:tr h="12200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glm(formula = Diabetes_binary ~ ., family = binomial, data = data_cv)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2607"/>
                  </a:ext>
                </a:extLst>
              </a:tr>
              <a:tr h="17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Deviance Residuals: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Min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1Q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Median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3Q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Max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651709301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-3.5606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-0.805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-0.0186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0.8388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2.9678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2883428439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Coefficients: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Estimate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Std.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Error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z value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 err="1">
                          <a:effectLst/>
                        </a:rPr>
                        <a:t>Pr</a:t>
                      </a:r>
                      <a:r>
                        <a:rPr lang="en-US" sz="600" u="none" strike="noStrike" dirty="0">
                          <a:effectLst/>
                        </a:rPr>
                        <a:t>(&gt;|z|)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94391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(Intercept)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-0.039644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 dirty="0">
                          <a:effectLst/>
                        </a:rPr>
                        <a:t>0.0093</a:t>
                      </a:r>
                      <a:endParaRPr lang="en-US" altLang="ja-JP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-4.263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2.02E-05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***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8431847"/>
                  </a:ext>
                </a:extLst>
              </a:tr>
              <a:tr h="126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HighBP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0.364689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0.009789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37.255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&lt; 2e-16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3956035231"/>
                  </a:ext>
                </a:extLst>
              </a:tr>
              <a:tr h="126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HighChol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0.293265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0.009418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31.139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&lt; 2e-16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3247153837"/>
                  </a:ext>
                </a:extLst>
              </a:tr>
              <a:tr h="126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CholCheck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0.211387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0.012632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16.735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&lt; 2e-16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605644375"/>
                  </a:ext>
                </a:extLst>
              </a:tr>
              <a:tr h="126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BMI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0.537938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0.011194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48.057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&lt; 2e-16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3394316130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Smoker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-0.000839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0.009426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-0.089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0.929075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1200248331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Stroke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0.039125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0.00988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3.96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7.50E-05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3257055597"/>
                  </a:ext>
                </a:extLst>
              </a:tr>
              <a:tr h="17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HeartDiseaseorAttack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0.089678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0.010092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8.886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&lt; 2e-16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804268688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PhysActivity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-0.015138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0.00973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-1.556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0.119726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3433737352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Fruits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-0.016817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0.009548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-1.761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0.078185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.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2417660224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Veggies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-0.02492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0.009524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-2.616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0.008884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2719555630"/>
                  </a:ext>
                </a:extLst>
              </a:tr>
              <a:tr h="17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HvyAlcoholConsump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-0.151613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0.009861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-15.375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&lt; 2e-16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2701848904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AnyHealthcare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0.012612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0.009782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1.289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0.197264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3021780688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NoDocbcCost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0.005539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0.009942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0.557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0.577452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　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1913549445"/>
                  </a:ext>
                </a:extLst>
              </a:tr>
              <a:tr h="126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GenHlth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0.651008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0.012747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51.071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&lt; 2e-16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2410696861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MentHlth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-0.035561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0.010477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-3.394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0.000688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3721281553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PhysHlth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-0.083731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0.011995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-6.981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2.94E-12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1374082233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DiffWalk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0.049951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0.011239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4.445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8.81E-06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2218998763"/>
                  </a:ext>
                </a:extLst>
              </a:tr>
              <a:tr h="126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Sex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0.133136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0.00954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13.956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&lt; 2e-16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1805514559"/>
                  </a:ext>
                </a:extLst>
              </a:tr>
              <a:tr h="126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0.434217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0.011148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38.95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&lt; 2e-16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2383067024"/>
                  </a:ext>
                </a:extLst>
              </a:tr>
              <a:tr h="1220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Education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-0.037886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0.010518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-3.602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0.000316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>
                          <a:effectLst/>
                        </a:rPr>
                        <a:t>***</a:t>
                      </a:r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/>
                </a:tc>
                <a:extLst>
                  <a:ext uri="{0D108BD9-81ED-4DB2-BD59-A6C34878D82A}">
                    <a16:rowId xmlns:a16="http://schemas.microsoft.com/office/drawing/2014/main" val="4014007105"/>
                  </a:ext>
                </a:extLst>
              </a:tr>
              <a:tr h="1268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Income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 dirty="0">
                          <a:effectLst/>
                        </a:rPr>
                        <a:t>-0.127918</a:t>
                      </a:r>
                      <a:endParaRPr lang="en-US" altLang="ja-JP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0.011295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600" u="none" strike="noStrike">
                          <a:effectLst/>
                        </a:rPr>
                        <a:t>-11.325</a:t>
                      </a:r>
                      <a:endParaRPr lang="en-US" altLang="ja-JP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&lt; 2e-16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u="none" strike="noStrike" dirty="0">
                          <a:effectLst/>
                        </a:rPr>
                        <a:t>***</a:t>
                      </a:r>
                      <a:endParaRPr lang="ja-JP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998623"/>
                  </a:ext>
                </a:extLst>
              </a:tr>
              <a:tr h="122009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fr-FR" sz="600" u="none" strike="noStrike" dirty="0" err="1">
                          <a:effectLst/>
                        </a:rPr>
                        <a:t>Signif</a:t>
                      </a:r>
                      <a:r>
                        <a:rPr lang="fr-FR" sz="600" u="none" strike="noStrike" dirty="0">
                          <a:effectLst/>
                        </a:rPr>
                        <a:t>. codes:  0 ‘***’ 0.001 ‘**’ 0.01 ‘*’ 0.05 ‘.’ 0.1 ‘ ’ 1</a:t>
                      </a:r>
                      <a:endParaRPr lang="fr-FR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90115"/>
                  </a:ext>
                </a:extLst>
              </a:tr>
              <a:tr h="854065">
                <a:tc gridSpan="6">
                  <a:txBody>
                    <a:bodyPr/>
                    <a:lstStyle/>
                    <a:p>
                      <a:pPr algn="l" fontAlgn="t"/>
                      <a:r>
                        <a:rPr lang="en-US" sz="600" u="none" strike="noStrike" dirty="0">
                          <a:effectLst/>
                        </a:rPr>
                        <a:t>(Dispersion parameter for binomial family taken to be 1)</a:t>
                      </a:r>
                      <a:br>
                        <a:rPr lang="en-US" sz="600" u="none" strike="noStrike" dirty="0">
                          <a:effectLst/>
                        </a:rPr>
                      </a:br>
                      <a:br>
                        <a:rPr lang="en-US" sz="600" u="none" strike="noStrike" dirty="0">
                          <a:effectLst/>
                        </a:rPr>
                      </a:br>
                      <a:r>
                        <a:rPr lang="en-US" sz="600" u="none" strike="noStrike" dirty="0">
                          <a:effectLst/>
                        </a:rPr>
                        <a:t>    Null deviance: 98000  on 70691  degrees of freedom</a:t>
                      </a:r>
                      <a:br>
                        <a:rPr lang="en-US" sz="600" u="none" strike="noStrike" dirty="0">
                          <a:effectLst/>
                        </a:rPr>
                      </a:br>
                      <a:r>
                        <a:rPr lang="en-US" sz="600" u="none" strike="noStrike" dirty="0">
                          <a:effectLst/>
                        </a:rPr>
                        <a:t>Residual deviance: 72388  on 70670  degrees of freedom</a:t>
                      </a:r>
                      <a:br>
                        <a:rPr lang="en-US" sz="600" u="none" strike="noStrike" dirty="0">
                          <a:effectLst/>
                        </a:rPr>
                      </a:br>
                      <a:r>
                        <a:rPr lang="en-US" sz="600" u="none" strike="noStrike" dirty="0">
                          <a:effectLst/>
                        </a:rPr>
                        <a:t>AIC: 72432</a:t>
                      </a:r>
                      <a:br>
                        <a:rPr lang="en-US" sz="600" u="none" strike="noStrike" dirty="0">
                          <a:effectLst/>
                        </a:rPr>
                      </a:br>
                      <a:br>
                        <a:rPr lang="en-US" sz="600" u="none" strike="noStrike" dirty="0">
                          <a:effectLst/>
                        </a:rPr>
                      </a:br>
                      <a:r>
                        <a:rPr lang="en-US" sz="600" u="none" strike="noStrike" dirty="0">
                          <a:effectLst/>
                        </a:rPr>
                        <a:t>Number of Fisher Scoring iterations: 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880" marR="4880" marT="4880" marB="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5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2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1311</Words>
  <Application>Microsoft Office PowerPoint</Application>
  <PresentationFormat>Widescreen</PresentationFormat>
  <Paragraphs>735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Hashimoto, Takehiro</dc:creator>
  <cp:lastModifiedBy>Hashimoto, Takehiro</cp:lastModifiedBy>
  <cp:revision>2</cp:revision>
  <dcterms:created xsi:type="dcterms:W3CDTF">2023-04-22T13:20:17Z</dcterms:created>
  <dcterms:modified xsi:type="dcterms:W3CDTF">2023-04-22T13:34:40Z</dcterms:modified>
</cp:coreProperties>
</file>