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1118194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3DADA7-C768-4A19-8A2A-B3AB5980400B}" type="datetimeFigureOut">
              <a:rPr lang="en-IN" smtClean="0"/>
              <a:t>20-01-2018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220075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4190793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939DF-EA12-4AA8-B778-942EE8C33EE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160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2746436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3DADA7-C768-4A19-8A2A-B3AB5980400B}" type="datetimeFigureOut">
              <a:rPr lang="en-IN" smtClean="0"/>
              <a:t>20-01-2018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1479324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3DADA7-C768-4A19-8A2A-B3AB5980400B}" type="datetimeFigureOut">
              <a:rPr lang="en-IN" smtClean="0"/>
              <a:t>20-01-2018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260461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1451135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103743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180491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413764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3DADA7-C768-4A19-8A2A-B3AB5980400B}" type="datetimeFigureOut">
              <a:rPr lang="en-IN" smtClean="0"/>
              <a:t>20-01-2018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128954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DADA7-C768-4A19-8A2A-B3AB5980400B}" type="datetimeFigureOut">
              <a:rPr lang="en-IN" smtClean="0"/>
              <a:t>20-01-2018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415967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272600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129992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D3DADA7-C768-4A19-8A2A-B3AB5980400B}" type="datetimeFigureOut">
              <a:rPr lang="en-IN" smtClean="0"/>
              <a:t>20-01-2018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282879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3DADA7-C768-4A19-8A2A-B3AB5980400B}" type="datetimeFigureOut">
              <a:rPr lang="en-IN" smtClean="0"/>
              <a:t>20-01-2018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4939DF-EA12-4AA8-B778-942EE8C33EEC}" type="slidenum">
              <a:rPr lang="en-IN" smtClean="0"/>
              <a:t>‹#›</a:t>
            </a:fld>
            <a:endParaRPr lang="en-IN"/>
          </a:p>
        </p:txBody>
      </p:sp>
    </p:spTree>
    <p:extLst>
      <p:ext uri="{BB962C8B-B14F-4D97-AF65-F5344CB8AC3E}">
        <p14:creationId xmlns:p14="http://schemas.microsoft.com/office/powerpoint/2010/main" val="324503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3DADA7-C768-4A19-8A2A-B3AB5980400B}" type="datetimeFigureOut">
              <a:rPr lang="en-IN" smtClean="0"/>
              <a:t>20-01-2018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4939DF-EA12-4AA8-B778-942EE8C33EEC}" type="slidenum">
              <a:rPr lang="en-IN" smtClean="0"/>
              <a:t>‹#›</a:t>
            </a:fld>
            <a:endParaRPr lang="en-IN"/>
          </a:p>
        </p:txBody>
      </p:sp>
    </p:spTree>
    <p:extLst>
      <p:ext uri="{BB962C8B-B14F-4D97-AF65-F5344CB8AC3E}">
        <p14:creationId xmlns:p14="http://schemas.microsoft.com/office/powerpoint/2010/main" val="5488350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70A9-4EE0-4900-A93C-0BD256A83679}"/>
              </a:ext>
            </a:extLst>
          </p:cNvPr>
          <p:cNvSpPr>
            <a:spLocks noGrp="1"/>
          </p:cNvSpPr>
          <p:nvPr>
            <p:ph type="ctrTitle"/>
          </p:nvPr>
        </p:nvSpPr>
        <p:spPr/>
        <p:txBody>
          <a:bodyPr/>
          <a:lstStyle/>
          <a:p>
            <a:r>
              <a:rPr lang="en-IN" dirty="0"/>
              <a:t>Indexing</a:t>
            </a:r>
          </a:p>
        </p:txBody>
      </p:sp>
      <p:sp>
        <p:nvSpPr>
          <p:cNvPr id="3" name="Subtitle 2">
            <a:extLst>
              <a:ext uri="{FF2B5EF4-FFF2-40B4-BE49-F238E27FC236}">
                <a16:creationId xmlns:a16="http://schemas.microsoft.com/office/drawing/2014/main" id="{21F889C3-B6F3-469B-A216-9FA7BABF6480}"/>
              </a:ext>
            </a:extLst>
          </p:cNvPr>
          <p:cNvSpPr>
            <a:spLocks noGrp="1"/>
          </p:cNvSpPr>
          <p:nvPr>
            <p:ph type="subTitle" idx="1"/>
          </p:nvPr>
        </p:nvSpPr>
        <p:spPr/>
        <p:txBody>
          <a:bodyPr/>
          <a:lstStyle/>
          <a:p>
            <a:r>
              <a:rPr lang="en-IN" dirty="0"/>
              <a:t>Parameswari </a:t>
            </a:r>
            <a:r>
              <a:rPr lang="en-IN" dirty="0" err="1"/>
              <a:t>Ettiappan</a:t>
            </a:r>
            <a:endParaRPr lang="en-IN" dirty="0"/>
          </a:p>
        </p:txBody>
      </p:sp>
    </p:spTree>
    <p:extLst>
      <p:ext uri="{BB962C8B-B14F-4D97-AF65-F5344CB8AC3E}">
        <p14:creationId xmlns:p14="http://schemas.microsoft.com/office/powerpoint/2010/main" val="136541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FEC1-F9B6-4C03-B790-423F64F76359}"/>
              </a:ext>
            </a:extLst>
          </p:cNvPr>
          <p:cNvSpPr>
            <a:spLocks noGrp="1"/>
          </p:cNvSpPr>
          <p:nvPr>
            <p:ph type="title"/>
          </p:nvPr>
        </p:nvSpPr>
        <p:spPr/>
        <p:txBody>
          <a:bodyPr/>
          <a:lstStyle/>
          <a:p>
            <a:r>
              <a:rPr lang="en-IN" b="1" dirty="0"/>
              <a:t>Building and managing indexes</a:t>
            </a:r>
            <a:endParaRPr lang="en-IN" dirty="0"/>
          </a:p>
        </p:txBody>
      </p:sp>
      <p:sp>
        <p:nvSpPr>
          <p:cNvPr id="3" name="Content Placeholder 2">
            <a:extLst>
              <a:ext uri="{FF2B5EF4-FFF2-40B4-BE49-F238E27FC236}">
                <a16:creationId xmlns:a16="http://schemas.microsoft.com/office/drawing/2014/main" id="{F215EC79-9CE0-479D-92DD-D2769B45AC2C}"/>
              </a:ext>
            </a:extLst>
          </p:cNvPr>
          <p:cNvSpPr>
            <a:spLocks noGrp="1"/>
          </p:cNvSpPr>
          <p:nvPr>
            <p:ph idx="1"/>
          </p:nvPr>
        </p:nvSpPr>
        <p:spPr>
          <a:xfrm>
            <a:off x="1104293" y="1853248"/>
            <a:ext cx="8946541" cy="4195481"/>
          </a:xfrm>
        </p:spPr>
        <p:txBody>
          <a:bodyPr>
            <a:normAutofit fontScale="92500" lnSpcReduction="20000"/>
          </a:bodyPr>
          <a:lstStyle/>
          <a:p>
            <a:r>
              <a:rPr lang="en-US" dirty="0"/>
              <a:t>We can open a new connection (that is, using mongo in the</a:t>
            </a:r>
          </a:p>
          <a:p>
            <a:pPr marL="0" indent="0">
              <a:buNone/>
            </a:pPr>
            <a:r>
              <a:rPr lang="en-US" dirty="0"/>
              <a:t>     command line) to connect to the same database:</a:t>
            </a:r>
          </a:p>
          <a:p>
            <a:pPr marL="0" indent="0">
              <a:buNone/>
            </a:pPr>
            <a:r>
              <a:rPr lang="en-US" dirty="0"/>
              <a:t>     </a:t>
            </a:r>
            <a:r>
              <a:rPr lang="en-US" dirty="0" err="1"/>
              <a:t>db.books.createIndex</a:t>
            </a:r>
            <a:r>
              <a:rPr lang="en-US" dirty="0"/>
              <a:t>( { name: 1 }, { background: true } )</a:t>
            </a:r>
          </a:p>
          <a:p>
            <a:r>
              <a:rPr lang="en-US" dirty="0"/>
              <a:t>Background index building can take significantly more time than foreground, especially if the indexes can't fit in available RAM.</a:t>
            </a:r>
          </a:p>
          <a:p>
            <a:r>
              <a:rPr lang="en-US" dirty="0"/>
              <a:t>Index early, revisit indexes regularly for consolidation. </a:t>
            </a:r>
          </a:p>
          <a:p>
            <a:r>
              <a:rPr lang="en-US" dirty="0"/>
              <a:t>Queries won't see partial index  results. </a:t>
            </a:r>
          </a:p>
          <a:p>
            <a:r>
              <a:rPr lang="en-US" dirty="0"/>
              <a:t>Queries will start getting results from an index only after it is completely created.</a:t>
            </a:r>
          </a:p>
          <a:p>
            <a:r>
              <a:rPr lang="en-US" dirty="0"/>
              <a:t>Do not use main application code to create indexes as it can impose unpredicted delays.</a:t>
            </a:r>
          </a:p>
          <a:p>
            <a:r>
              <a:rPr lang="en-US" dirty="0"/>
              <a:t>Instead, get a list of indexes from the application and mark these for creation during </a:t>
            </a:r>
            <a:r>
              <a:rPr lang="en-IN" dirty="0"/>
              <a:t>maintenance windows.</a:t>
            </a:r>
            <a:endParaRPr lang="en-US" dirty="0"/>
          </a:p>
          <a:p>
            <a:endParaRPr lang="en-IN" dirty="0"/>
          </a:p>
        </p:txBody>
      </p:sp>
    </p:spTree>
    <p:extLst>
      <p:ext uri="{BB962C8B-B14F-4D97-AF65-F5344CB8AC3E}">
        <p14:creationId xmlns:p14="http://schemas.microsoft.com/office/powerpoint/2010/main" val="67531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4B7-EAAB-4D49-866F-DE3FC9AB745D}"/>
              </a:ext>
            </a:extLst>
          </p:cNvPr>
          <p:cNvSpPr>
            <a:spLocks noGrp="1"/>
          </p:cNvSpPr>
          <p:nvPr>
            <p:ph type="title"/>
          </p:nvPr>
        </p:nvSpPr>
        <p:spPr/>
        <p:txBody>
          <a:bodyPr/>
          <a:lstStyle/>
          <a:p>
            <a:r>
              <a:rPr lang="en-IN" b="1" dirty="0"/>
              <a:t>Forcing index usage</a:t>
            </a:r>
            <a:endParaRPr lang="en-IN" dirty="0"/>
          </a:p>
        </p:txBody>
      </p:sp>
      <p:sp>
        <p:nvSpPr>
          <p:cNvPr id="3" name="Content Placeholder 2">
            <a:extLst>
              <a:ext uri="{FF2B5EF4-FFF2-40B4-BE49-F238E27FC236}">
                <a16:creationId xmlns:a16="http://schemas.microsoft.com/office/drawing/2014/main" id="{2C5842B4-16B3-48D9-B737-E4232304A9CE}"/>
              </a:ext>
            </a:extLst>
          </p:cNvPr>
          <p:cNvSpPr>
            <a:spLocks noGrp="1"/>
          </p:cNvSpPr>
          <p:nvPr>
            <p:ph idx="1"/>
          </p:nvPr>
        </p:nvSpPr>
        <p:spPr/>
        <p:txBody>
          <a:bodyPr/>
          <a:lstStyle/>
          <a:p>
            <a:r>
              <a:rPr lang="en-US" dirty="0"/>
              <a:t>We can force MongoDB to use an index by applying the hint() parameter:</a:t>
            </a:r>
          </a:p>
          <a:p>
            <a:pPr marL="0" indent="0">
              <a:buNone/>
            </a:pPr>
            <a:r>
              <a:rPr lang="en-US" dirty="0" err="1"/>
              <a:t>db.users.find</a:t>
            </a:r>
            <a:r>
              <a:rPr lang="en-US" dirty="0"/>
              <a:t>().hint( { age: 1 } )</a:t>
            </a:r>
          </a:p>
          <a:p>
            <a:pPr marL="0" indent="0">
              <a:buNone/>
            </a:pPr>
            <a:r>
              <a:rPr lang="en-US" dirty="0"/>
              <a:t>This operation returns all documents in the collection named users using the index on the age field.</a:t>
            </a:r>
          </a:p>
          <a:p>
            <a:pPr marL="0" indent="0">
              <a:buNone/>
            </a:pPr>
            <a:r>
              <a:rPr lang="en-US" dirty="0"/>
              <a:t>We can also use</a:t>
            </a:r>
          </a:p>
          <a:p>
            <a:pPr marL="0" indent="0">
              <a:buNone/>
            </a:pPr>
            <a:r>
              <a:rPr lang="en-IN" dirty="0" err="1"/>
              <a:t>db.users.find</a:t>
            </a:r>
            <a:r>
              <a:rPr lang="en-IN" dirty="0"/>
              <a:t>( { $query: {}, $hint: { age : 1 } } )</a:t>
            </a:r>
          </a:p>
          <a:p>
            <a:pPr marL="0" indent="0">
              <a:buNone/>
            </a:pPr>
            <a:endParaRPr lang="en-IN" dirty="0"/>
          </a:p>
        </p:txBody>
      </p:sp>
    </p:spTree>
    <p:extLst>
      <p:ext uri="{BB962C8B-B14F-4D97-AF65-F5344CB8AC3E}">
        <p14:creationId xmlns:p14="http://schemas.microsoft.com/office/powerpoint/2010/main" val="122096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68ED-0761-432A-84F9-73C49C2B7E70}"/>
              </a:ext>
            </a:extLst>
          </p:cNvPr>
          <p:cNvSpPr>
            <a:spLocks noGrp="1"/>
          </p:cNvSpPr>
          <p:nvPr>
            <p:ph type="title"/>
          </p:nvPr>
        </p:nvSpPr>
        <p:spPr/>
        <p:txBody>
          <a:bodyPr/>
          <a:lstStyle/>
          <a:p>
            <a:r>
              <a:rPr lang="en-US" b="1" dirty="0"/>
              <a:t>Building indexes on replica sets</a:t>
            </a:r>
            <a:endParaRPr lang="en-IN" dirty="0"/>
          </a:p>
        </p:txBody>
      </p:sp>
      <p:sp>
        <p:nvSpPr>
          <p:cNvPr id="3" name="Content Placeholder 2">
            <a:extLst>
              <a:ext uri="{FF2B5EF4-FFF2-40B4-BE49-F238E27FC236}">
                <a16:creationId xmlns:a16="http://schemas.microsoft.com/office/drawing/2014/main" id="{149D3C55-A703-44BC-B09D-2165E8B6E69F}"/>
              </a:ext>
            </a:extLst>
          </p:cNvPr>
          <p:cNvSpPr>
            <a:spLocks noGrp="1"/>
          </p:cNvSpPr>
          <p:nvPr>
            <p:ph idx="1"/>
          </p:nvPr>
        </p:nvSpPr>
        <p:spPr/>
        <p:txBody>
          <a:bodyPr/>
          <a:lstStyle/>
          <a:p>
            <a:r>
              <a:rPr lang="en-US" dirty="0"/>
              <a:t>In replica sets, if we issue a </a:t>
            </a:r>
            <a:r>
              <a:rPr lang="en-US" dirty="0" err="1"/>
              <a:t>createIndex</a:t>
            </a:r>
            <a:r>
              <a:rPr lang="en-US" dirty="0"/>
              <a:t>() command, </a:t>
            </a:r>
            <a:r>
              <a:rPr lang="en-US" dirty="0" err="1"/>
              <a:t>secondaries</a:t>
            </a:r>
            <a:r>
              <a:rPr lang="en-US" dirty="0"/>
              <a:t> will begin creating the index after the primary is finished creating it.</a:t>
            </a:r>
          </a:p>
          <a:p>
            <a:r>
              <a:rPr lang="en-US" dirty="0"/>
              <a:t> Similarly, in </a:t>
            </a:r>
            <a:r>
              <a:rPr lang="en-US" dirty="0" err="1"/>
              <a:t>sharded</a:t>
            </a:r>
            <a:r>
              <a:rPr lang="en-US" dirty="0"/>
              <a:t> environments, primaries will start building indexes and </a:t>
            </a:r>
            <a:r>
              <a:rPr lang="en-US" dirty="0" err="1"/>
              <a:t>secondaries</a:t>
            </a:r>
            <a:r>
              <a:rPr lang="en-US" dirty="0"/>
              <a:t> will start after the primary for each shard is </a:t>
            </a:r>
            <a:r>
              <a:rPr lang="en-IN" dirty="0"/>
              <a:t>finished.</a:t>
            </a:r>
          </a:p>
          <a:p>
            <a:endParaRPr lang="en-IN" dirty="0"/>
          </a:p>
        </p:txBody>
      </p:sp>
    </p:spTree>
    <p:extLst>
      <p:ext uri="{BB962C8B-B14F-4D97-AF65-F5344CB8AC3E}">
        <p14:creationId xmlns:p14="http://schemas.microsoft.com/office/powerpoint/2010/main" val="296053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68ED-0761-432A-84F9-73C49C2B7E70}"/>
              </a:ext>
            </a:extLst>
          </p:cNvPr>
          <p:cNvSpPr>
            <a:spLocks noGrp="1"/>
          </p:cNvSpPr>
          <p:nvPr>
            <p:ph type="title"/>
          </p:nvPr>
        </p:nvSpPr>
        <p:spPr/>
        <p:txBody>
          <a:bodyPr/>
          <a:lstStyle/>
          <a:p>
            <a:r>
              <a:rPr lang="en-US" b="1" dirty="0"/>
              <a:t>Building indexes on replica sets</a:t>
            </a:r>
            <a:endParaRPr lang="en-IN" dirty="0"/>
          </a:p>
        </p:txBody>
      </p:sp>
      <p:sp>
        <p:nvSpPr>
          <p:cNvPr id="3" name="Content Placeholder 2">
            <a:extLst>
              <a:ext uri="{FF2B5EF4-FFF2-40B4-BE49-F238E27FC236}">
                <a16:creationId xmlns:a16="http://schemas.microsoft.com/office/drawing/2014/main" id="{149D3C55-A703-44BC-B09D-2165E8B6E69F}"/>
              </a:ext>
            </a:extLst>
          </p:cNvPr>
          <p:cNvSpPr>
            <a:spLocks noGrp="1"/>
          </p:cNvSpPr>
          <p:nvPr>
            <p:ph idx="1"/>
          </p:nvPr>
        </p:nvSpPr>
        <p:spPr/>
        <p:txBody>
          <a:bodyPr/>
          <a:lstStyle/>
          <a:p>
            <a:pPr marL="0" indent="0">
              <a:buNone/>
            </a:pPr>
            <a:r>
              <a:rPr lang="en-US" dirty="0"/>
              <a:t>A recommended approach to build indexes in replica sets is:</a:t>
            </a:r>
          </a:p>
          <a:p>
            <a:r>
              <a:rPr lang="en-US" dirty="0"/>
              <a:t>Stop one secondary from the replica set</a:t>
            </a:r>
          </a:p>
          <a:p>
            <a:r>
              <a:rPr lang="en-US" dirty="0"/>
              <a:t>Restart it as a standalone server in a different port</a:t>
            </a:r>
          </a:p>
          <a:p>
            <a:r>
              <a:rPr lang="en-US" dirty="0"/>
              <a:t>Build the index from the shell as a standalone index</a:t>
            </a:r>
          </a:p>
          <a:p>
            <a:r>
              <a:rPr lang="en-US" dirty="0"/>
              <a:t>Restart the secondary in the replica set</a:t>
            </a:r>
          </a:p>
          <a:p>
            <a:r>
              <a:rPr lang="en-US" dirty="0"/>
              <a:t>Allow the secondary to catch up with the primary</a:t>
            </a:r>
          </a:p>
          <a:p>
            <a:r>
              <a:rPr lang="en-US" dirty="0"/>
              <a:t>This is a manual process, involving several steps for each primary/secondary server.</a:t>
            </a:r>
            <a:endParaRPr lang="en-IN" dirty="0"/>
          </a:p>
        </p:txBody>
      </p:sp>
    </p:spTree>
    <p:extLst>
      <p:ext uri="{BB962C8B-B14F-4D97-AF65-F5344CB8AC3E}">
        <p14:creationId xmlns:p14="http://schemas.microsoft.com/office/powerpoint/2010/main" val="3892258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68ED-0761-432A-84F9-73C49C2B7E70}"/>
              </a:ext>
            </a:extLst>
          </p:cNvPr>
          <p:cNvSpPr>
            <a:spLocks noGrp="1"/>
          </p:cNvSpPr>
          <p:nvPr>
            <p:ph type="title"/>
          </p:nvPr>
        </p:nvSpPr>
        <p:spPr/>
        <p:txBody>
          <a:bodyPr/>
          <a:lstStyle/>
          <a:p>
            <a:r>
              <a:rPr lang="en-US" b="1" dirty="0"/>
              <a:t>Building indexes on replica sets</a:t>
            </a:r>
            <a:endParaRPr lang="en-IN" dirty="0"/>
          </a:p>
        </p:txBody>
      </p:sp>
      <p:sp>
        <p:nvSpPr>
          <p:cNvPr id="3" name="Content Placeholder 2">
            <a:extLst>
              <a:ext uri="{FF2B5EF4-FFF2-40B4-BE49-F238E27FC236}">
                <a16:creationId xmlns:a16="http://schemas.microsoft.com/office/drawing/2014/main" id="{149D3C55-A703-44BC-B09D-2165E8B6E69F}"/>
              </a:ext>
            </a:extLst>
          </p:cNvPr>
          <p:cNvSpPr>
            <a:spLocks noGrp="1"/>
          </p:cNvSpPr>
          <p:nvPr>
            <p:ph idx="1"/>
          </p:nvPr>
        </p:nvSpPr>
        <p:spPr/>
        <p:txBody>
          <a:bodyPr/>
          <a:lstStyle/>
          <a:p>
            <a:r>
              <a:rPr lang="en-US" dirty="0"/>
              <a:t>The previous approach can be repeated for each secondary server in the replica set. </a:t>
            </a:r>
          </a:p>
          <a:p>
            <a:r>
              <a:rPr lang="en-IN" dirty="0"/>
              <a:t>Then for the </a:t>
            </a:r>
            <a:r>
              <a:rPr lang="en-US" dirty="0"/>
              <a:t>primary server we can do either of these things:</a:t>
            </a:r>
          </a:p>
          <a:p>
            <a:r>
              <a:rPr lang="en-US" dirty="0"/>
              <a:t>1. Build the index in the background.</a:t>
            </a:r>
          </a:p>
          <a:p>
            <a:r>
              <a:rPr lang="en-US" dirty="0"/>
              <a:t>2. Step down the primary using </a:t>
            </a:r>
            <a:r>
              <a:rPr lang="en-US" dirty="0" err="1"/>
              <a:t>rs.stepDown</a:t>
            </a:r>
            <a:r>
              <a:rPr lang="en-US" dirty="0"/>
              <a:t>() and repeat the preceding process with the server as a secondary now.</a:t>
            </a:r>
            <a:endParaRPr lang="en-IN" dirty="0"/>
          </a:p>
        </p:txBody>
      </p:sp>
    </p:spTree>
    <p:extLst>
      <p:ext uri="{BB962C8B-B14F-4D97-AF65-F5344CB8AC3E}">
        <p14:creationId xmlns:p14="http://schemas.microsoft.com/office/powerpoint/2010/main" val="190912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0552-2B04-4DB5-A466-E54F141342C4}"/>
              </a:ext>
            </a:extLst>
          </p:cNvPr>
          <p:cNvSpPr>
            <a:spLocks noGrp="1"/>
          </p:cNvSpPr>
          <p:nvPr>
            <p:ph type="title"/>
          </p:nvPr>
        </p:nvSpPr>
        <p:spPr/>
        <p:txBody>
          <a:bodyPr/>
          <a:lstStyle/>
          <a:p>
            <a:r>
              <a:rPr lang="en-US" dirty="0"/>
              <a:t>Staging Database Server</a:t>
            </a:r>
            <a:br>
              <a:rPr lang="en-US" dirty="0"/>
            </a:br>
            <a:endParaRPr lang="en-IN" dirty="0"/>
          </a:p>
        </p:txBody>
      </p:sp>
      <p:sp>
        <p:nvSpPr>
          <p:cNvPr id="3" name="Content Placeholder 2">
            <a:extLst>
              <a:ext uri="{FF2B5EF4-FFF2-40B4-BE49-F238E27FC236}">
                <a16:creationId xmlns:a16="http://schemas.microsoft.com/office/drawing/2014/main" id="{EC744A1F-EA46-4289-9115-66C0B0475A23}"/>
              </a:ext>
            </a:extLst>
          </p:cNvPr>
          <p:cNvSpPr>
            <a:spLocks noGrp="1"/>
          </p:cNvSpPr>
          <p:nvPr>
            <p:ph idx="1"/>
          </p:nvPr>
        </p:nvSpPr>
        <p:spPr/>
        <p:txBody>
          <a:bodyPr/>
          <a:lstStyle/>
          <a:p>
            <a:r>
              <a:rPr lang="en-US" dirty="0"/>
              <a:t>The staging database server contains the business data, such as marketing campaigns and product catalogs, and database resources that you want to stage to the database servers in the production environment.</a:t>
            </a:r>
          </a:p>
          <a:p>
            <a:r>
              <a:rPr lang="en-US" dirty="0"/>
              <a:t>Business users can update business data in the staging environment so that you can test and approve the changes before you incorporate the changes into the run-time environment. </a:t>
            </a:r>
          </a:p>
          <a:p>
            <a:r>
              <a:rPr lang="en-US" dirty="0"/>
              <a:t>The staging environment prevents disruption of the run-time site and services by isolating the test and production systems.</a:t>
            </a:r>
          </a:p>
          <a:p>
            <a:endParaRPr lang="en-US" dirty="0"/>
          </a:p>
          <a:p>
            <a:endParaRPr lang="en-IN" dirty="0"/>
          </a:p>
        </p:txBody>
      </p:sp>
    </p:spTree>
    <p:extLst>
      <p:ext uri="{BB962C8B-B14F-4D97-AF65-F5344CB8AC3E}">
        <p14:creationId xmlns:p14="http://schemas.microsoft.com/office/powerpoint/2010/main" val="275469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68ED-0761-432A-84F9-73C49C2B7E70}"/>
              </a:ext>
            </a:extLst>
          </p:cNvPr>
          <p:cNvSpPr>
            <a:spLocks noGrp="1"/>
          </p:cNvSpPr>
          <p:nvPr>
            <p:ph type="title"/>
          </p:nvPr>
        </p:nvSpPr>
        <p:spPr/>
        <p:txBody>
          <a:bodyPr/>
          <a:lstStyle/>
          <a:p>
            <a:r>
              <a:rPr lang="en-US" b="1" dirty="0"/>
              <a:t>Building indexes on replica sets</a:t>
            </a:r>
            <a:endParaRPr lang="en-IN" dirty="0"/>
          </a:p>
        </p:txBody>
      </p:sp>
      <p:sp>
        <p:nvSpPr>
          <p:cNvPr id="3" name="Content Placeholder 2">
            <a:extLst>
              <a:ext uri="{FF2B5EF4-FFF2-40B4-BE49-F238E27FC236}">
                <a16:creationId xmlns:a16="http://schemas.microsoft.com/office/drawing/2014/main" id="{149D3C55-A703-44BC-B09D-2165E8B6E69F}"/>
              </a:ext>
            </a:extLst>
          </p:cNvPr>
          <p:cNvSpPr>
            <a:spLocks noGrp="1"/>
          </p:cNvSpPr>
          <p:nvPr>
            <p:ph idx="1"/>
          </p:nvPr>
        </p:nvSpPr>
        <p:spPr/>
        <p:txBody>
          <a:bodyPr>
            <a:normAutofit/>
          </a:bodyPr>
          <a:lstStyle/>
          <a:p>
            <a:r>
              <a:rPr lang="en-US" dirty="0"/>
              <a:t>Using approach number </a:t>
            </a:r>
            <a:r>
              <a:rPr lang="en-US" i="1" dirty="0"/>
              <a:t>2</a:t>
            </a:r>
            <a:r>
              <a:rPr lang="en-US" dirty="0"/>
              <a:t>, when the primary steps down there will be a brief period when our cluster won't be taking any writes. </a:t>
            </a:r>
          </a:p>
          <a:p>
            <a:r>
              <a:rPr lang="en-US" dirty="0"/>
              <a:t>Our application shouldn't timeout during this (usually less than) 30-60 second period.</a:t>
            </a:r>
          </a:p>
          <a:p>
            <a:r>
              <a:rPr lang="en-US" dirty="0"/>
              <a:t>Building an index in the background in the primary will build it in the background for the </a:t>
            </a:r>
            <a:r>
              <a:rPr lang="en-US" dirty="0" err="1"/>
              <a:t>secondaries</a:t>
            </a:r>
            <a:r>
              <a:rPr lang="en-US" dirty="0"/>
              <a:t> too.</a:t>
            </a:r>
          </a:p>
          <a:p>
            <a:r>
              <a:rPr lang="en-US" dirty="0"/>
              <a:t>This may impact writes in our servers during index creation but on the plus side has exactly zero manual steps.</a:t>
            </a:r>
          </a:p>
          <a:p>
            <a:r>
              <a:rPr lang="en-US" dirty="0"/>
              <a:t>It is always a good idea to have a staging environment that mirrors production and dry run operations that affect the live cluster in </a:t>
            </a:r>
            <a:r>
              <a:rPr lang="en-IN" dirty="0"/>
              <a:t>staging to avoid surprises.</a:t>
            </a:r>
          </a:p>
        </p:txBody>
      </p:sp>
    </p:spTree>
    <p:extLst>
      <p:ext uri="{BB962C8B-B14F-4D97-AF65-F5344CB8AC3E}">
        <p14:creationId xmlns:p14="http://schemas.microsoft.com/office/powerpoint/2010/main" val="76062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5D30-ACF4-4B7B-8D06-9025F0BA7BFC}"/>
              </a:ext>
            </a:extLst>
          </p:cNvPr>
          <p:cNvSpPr>
            <a:spLocks noGrp="1"/>
          </p:cNvSpPr>
          <p:nvPr>
            <p:ph type="title"/>
          </p:nvPr>
        </p:nvSpPr>
        <p:spPr/>
        <p:txBody>
          <a:bodyPr/>
          <a:lstStyle/>
          <a:p>
            <a:r>
              <a:rPr lang="en-IN" b="1" dirty="0"/>
              <a:t>Managing indexes</a:t>
            </a:r>
            <a:endParaRPr lang="en-IN" dirty="0"/>
          </a:p>
        </p:txBody>
      </p:sp>
      <p:sp>
        <p:nvSpPr>
          <p:cNvPr id="3" name="Content Placeholder 2">
            <a:extLst>
              <a:ext uri="{FF2B5EF4-FFF2-40B4-BE49-F238E27FC236}">
                <a16:creationId xmlns:a16="http://schemas.microsoft.com/office/drawing/2014/main" id="{829A27F0-7E14-4E77-9388-9B31AECD9579}"/>
              </a:ext>
            </a:extLst>
          </p:cNvPr>
          <p:cNvSpPr>
            <a:spLocks noGrp="1"/>
          </p:cNvSpPr>
          <p:nvPr>
            <p:ph idx="1"/>
          </p:nvPr>
        </p:nvSpPr>
        <p:spPr/>
        <p:txBody>
          <a:bodyPr/>
          <a:lstStyle/>
          <a:p>
            <a:r>
              <a:rPr lang="en-IN" b="1" dirty="0"/>
              <a:t>Naming indexes</a:t>
            </a:r>
          </a:p>
          <a:p>
            <a:r>
              <a:rPr lang="en-US" dirty="0"/>
              <a:t>By default, index names are assigned automatically by MongoDB based on the fields indexed and the direction of the index (1,-1). </a:t>
            </a:r>
          </a:p>
          <a:p>
            <a:r>
              <a:rPr lang="en-US" dirty="0"/>
              <a:t>If we want to assign our own name, we can do so at creation time:</a:t>
            </a:r>
          </a:p>
          <a:p>
            <a:pPr marL="0" indent="0">
              <a:buNone/>
            </a:pPr>
            <a:r>
              <a:rPr lang="en-IN" dirty="0"/>
              <a:t>&gt; </a:t>
            </a:r>
            <a:r>
              <a:rPr lang="en-IN" dirty="0" err="1"/>
              <a:t>db.books.createIndex</a:t>
            </a:r>
            <a:r>
              <a:rPr lang="en-IN" dirty="0"/>
              <a:t>( { </a:t>
            </a:r>
            <a:r>
              <a:rPr lang="en-IN" dirty="0" err="1"/>
              <a:t>isbn</a:t>
            </a:r>
            <a:r>
              <a:rPr lang="en-IN" dirty="0"/>
              <a:t>: 1 }, { name:</a:t>
            </a:r>
          </a:p>
          <a:p>
            <a:pPr marL="0" indent="0">
              <a:buNone/>
            </a:pPr>
            <a:r>
              <a:rPr lang="en-US" dirty="0"/>
              <a:t>"</a:t>
            </a:r>
            <a:r>
              <a:rPr lang="en-US" dirty="0" err="1"/>
              <a:t>international_standard_book_number_index</a:t>
            </a:r>
            <a:r>
              <a:rPr lang="en-US" dirty="0"/>
              <a:t>" } )</a:t>
            </a:r>
          </a:p>
          <a:p>
            <a:r>
              <a:rPr lang="en-US" b="1" dirty="0">
                <a:solidFill>
                  <a:srgbClr val="FF0000"/>
                </a:solidFill>
              </a:rPr>
              <a:t>Now we have a new index called </a:t>
            </a:r>
            <a:r>
              <a:rPr lang="en-US" b="1" dirty="0" err="1">
                <a:solidFill>
                  <a:srgbClr val="FF0000"/>
                </a:solidFill>
              </a:rPr>
              <a:t>international_standard_book_number_index</a:t>
            </a:r>
            <a:r>
              <a:rPr lang="en-US" b="1" dirty="0">
                <a:solidFill>
                  <a:srgbClr val="FF0000"/>
                </a:solidFill>
              </a:rPr>
              <a:t> instead of how MongoDB would have named it ("isbn_1)</a:t>
            </a:r>
            <a:endParaRPr lang="en-IN" b="1" dirty="0">
              <a:solidFill>
                <a:srgbClr val="FF0000"/>
              </a:solidFill>
            </a:endParaRPr>
          </a:p>
        </p:txBody>
      </p:sp>
    </p:spTree>
    <p:extLst>
      <p:ext uri="{BB962C8B-B14F-4D97-AF65-F5344CB8AC3E}">
        <p14:creationId xmlns:p14="http://schemas.microsoft.com/office/powerpoint/2010/main" val="2944479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0046-FDBE-483A-8D15-2575E6824502}"/>
              </a:ext>
            </a:extLst>
          </p:cNvPr>
          <p:cNvSpPr>
            <a:spLocks noGrp="1"/>
          </p:cNvSpPr>
          <p:nvPr>
            <p:ph type="title"/>
          </p:nvPr>
        </p:nvSpPr>
        <p:spPr/>
        <p:txBody>
          <a:bodyPr/>
          <a:lstStyle/>
          <a:p>
            <a:r>
              <a:rPr lang="en-IN" b="1" dirty="0"/>
              <a:t>Special considerations</a:t>
            </a:r>
            <a:endParaRPr lang="en-IN" dirty="0"/>
          </a:p>
        </p:txBody>
      </p:sp>
      <p:sp>
        <p:nvSpPr>
          <p:cNvPr id="3" name="Content Placeholder 2">
            <a:extLst>
              <a:ext uri="{FF2B5EF4-FFF2-40B4-BE49-F238E27FC236}">
                <a16:creationId xmlns:a16="http://schemas.microsoft.com/office/drawing/2014/main" id="{AC3F84B0-7C47-43C9-A36A-1E41CC950A66}"/>
              </a:ext>
            </a:extLst>
          </p:cNvPr>
          <p:cNvSpPr>
            <a:spLocks noGrp="1"/>
          </p:cNvSpPr>
          <p:nvPr>
            <p:ph idx="1"/>
          </p:nvPr>
        </p:nvSpPr>
        <p:spPr>
          <a:xfrm>
            <a:off x="1103312" y="1706252"/>
            <a:ext cx="8947522" cy="4835950"/>
          </a:xfrm>
        </p:spPr>
        <p:txBody>
          <a:bodyPr>
            <a:normAutofit fontScale="92500" lnSpcReduction="20000"/>
          </a:bodyPr>
          <a:lstStyle/>
          <a:p>
            <a:pPr marL="0" indent="0">
              <a:buNone/>
            </a:pPr>
            <a:r>
              <a:rPr lang="en-US" dirty="0"/>
              <a:t>The following are a few limitations to keep in mind around indexing:</a:t>
            </a:r>
          </a:p>
          <a:p>
            <a:r>
              <a:rPr lang="en-US" dirty="0"/>
              <a:t>Index entries have to be &lt;1024 bytes. </a:t>
            </a:r>
          </a:p>
          <a:p>
            <a:r>
              <a:rPr lang="en-US" dirty="0"/>
              <a:t>This is mostly an internal consideration but we can keep it in mind if we run into issues with indexing.</a:t>
            </a:r>
          </a:p>
          <a:p>
            <a:r>
              <a:rPr lang="en-US" dirty="0"/>
              <a:t>A collection can have up to 64 indexes.</a:t>
            </a:r>
          </a:p>
          <a:p>
            <a:r>
              <a:rPr lang="en-US" dirty="0"/>
              <a:t>A compound index can have up to 31 fields.</a:t>
            </a:r>
          </a:p>
          <a:p>
            <a:r>
              <a:rPr lang="en-US" dirty="0"/>
              <a:t>Special indexes cannot be combined in queries. </a:t>
            </a:r>
          </a:p>
          <a:p>
            <a:r>
              <a:rPr lang="en-US" dirty="0"/>
              <a:t>This includes special query operators that have to use special indexes such as $text for text indexes and $near for geospatial indexes. (</a:t>
            </a:r>
            <a:r>
              <a:rPr lang="en-US" dirty="0" err="1"/>
              <a:t>db.articles.find</a:t>
            </a:r>
            <a:r>
              <a:rPr lang="en-US" dirty="0"/>
              <a:t>( { $text: { $search: "coffee" } } ))</a:t>
            </a:r>
          </a:p>
          <a:p>
            <a:r>
              <a:rPr lang="en-US" dirty="0"/>
              <a:t>This is because MongoDB can use multiple indexes to fulfill a query but not in all cases.</a:t>
            </a:r>
          </a:p>
          <a:p>
            <a:r>
              <a:rPr lang="en-US" dirty="0"/>
              <a:t>Indexes have a unique constraint on fields. </a:t>
            </a:r>
          </a:p>
          <a:p>
            <a:r>
              <a:rPr lang="en-US" dirty="0"/>
              <a:t>We cannot create multiple indexes on the same fields, differing only in options.</a:t>
            </a:r>
            <a:endParaRPr lang="en-IN" dirty="0"/>
          </a:p>
        </p:txBody>
      </p:sp>
    </p:spTree>
    <p:extLst>
      <p:ext uri="{BB962C8B-B14F-4D97-AF65-F5344CB8AC3E}">
        <p14:creationId xmlns:p14="http://schemas.microsoft.com/office/powerpoint/2010/main" val="171408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C0F8-B70D-488A-8E44-516DAEF9EF96}"/>
              </a:ext>
            </a:extLst>
          </p:cNvPr>
          <p:cNvSpPr>
            <a:spLocks noGrp="1"/>
          </p:cNvSpPr>
          <p:nvPr>
            <p:ph type="title"/>
          </p:nvPr>
        </p:nvSpPr>
        <p:spPr/>
        <p:txBody>
          <a:bodyPr/>
          <a:lstStyle/>
          <a:p>
            <a:r>
              <a:rPr lang="en-IN" b="1" dirty="0"/>
              <a:t>Using indexes efficiently</a:t>
            </a:r>
            <a:endParaRPr lang="en-IN" dirty="0"/>
          </a:p>
        </p:txBody>
      </p:sp>
      <p:sp>
        <p:nvSpPr>
          <p:cNvPr id="3" name="Content Placeholder 2">
            <a:extLst>
              <a:ext uri="{FF2B5EF4-FFF2-40B4-BE49-F238E27FC236}">
                <a16:creationId xmlns:a16="http://schemas.microsoft.com/office/drawing/2014/main" id="{9E726215-4AF2-4791-8A39-C8609817D775}"/>
              </a:ext>
            </a:extLst>
          </p:cNvPr>
          <p:cNvSpPr>
            <a:spLocks noGrp="1"/>
          </p:cNvSpPr>
          <p:nvPr>
            <p:ph idx="1"/>
          </p:nvPr>
        </p:nvSpPr>
        <p:spPr/>
        <p:txBody>
          <a:bodyPr/>
          <a:lstStyle/>
          <a:p>
            <a:r>
              <a:rPr lang="en-US" dirty="0"/>
              <a:t>indexes via the shell, it can create problems down the line if we end up with too many or </a:t>
            </a:r>
            <a:r>
              <a:rPr lang="en-IN" dirty="0"/>
              <a:t>inadequately efficient indexes</a:t>
            </a:r>
          </a:p>
        </p:txBody>
      </p:sp>
    </p:spTree>
    <p:extLst>
      <p:ext uri="{BB962C8B-B14F-4D97-AF65-F5344CB8AC3E}">
        <p14:creationId xmlns:p14="http://schemas.microsoft.com/office/powerpoint/2010/main" val="224120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3938-B45A-4B5B-BCC1-C4B1A70846C6}"/>
              </a:ext>
            </a:extLst>
          </p:cNvPr>
          <p:cNvSpPr>
            <a:spLocks noGrp="1"/>
          </p:cNvSpPr>
          <p:nvPr>
            <p:ph type="title"/>
          </p:nvPr>
        </p:nvSpPr>
        <p:spPr/>
        <p:txBody>
          <a:bodyPr/>
          <a:lstStyle/>
          <a:p>
            <a:r>
              <a:rPr lang="en-IN" dirty="0"/>
              <a:t>Indexing</a:t>
            </a:r>
          </a:p>
        </p:txBody>
      </p:sp>
      <p:sp>
        <p:nvSpPr>
          <p:cNvPr id="3" name="Content Placeholder 2">
            <a:extLst>
              <a:ext uri="{FF2B5EF4-FFF2-40B4-BE49-F238E27FC236}">
                <a16:creationId xmlns:a16="http://schemas.microsoft.com/office/drawing/2014/main" id="{85752949-7BD1-4F24-B970-4A29DAF4D4FF}"/>
              </a:ext>
            </a:extLst>
          </p:cNvPr>
          <p:cNvSpPr>
            <a:spLocks noGrp="1"/>
          </p:cNvSpPr>
          <p:nvPr>
            <p:ph idx="1"/>
          </p:nvPr>
        </p:nvSpPr>
        <p:spPr/>
        <p:txBody>
          <a:bodyPr>
            <a:normAutofit fontScale="92500" lnSpcReduction="20000"/>
          </a:bodyPr>
          <a:lstStyle/>
          <a:p>
            <a:r>
              <a:rPr lang="en-IN" dirty="0"/>
              <a:t>MongoDB </a:t>
            </a:r>
            <a:r>
              <a:rPr lang="en-US" dirty="0"/>
              <a:t>supports a wide array of indexes</a:t>
            </a:r>
          </a:p>
          <a:p>
            <a:pPr lvl="1"/>
            <a:r>
              <a:rPr lang="en-IN" dirty="0"/>
              <a:t>Single field</a:t>
            </a:r>
          </a:p>
          <a:p>
            <a:pPr lvl="1"/>
            <a:r>
              <a:rPr lang="en-IN" dirty="0"/>
              <a:t>Compound</a:t>
            </a:r>
          </a:p>
          <a:p>
            <a:pPr lvl="1"/>
            <a:r>
              <a:rPr lang="en-IN" dirty="0"/>
              <a:t>Multikey</a:t>
            </a:r>
          </a:p>
          <a:p>
            <a:pPr lvl="1"/>
            <a:r>
              <a:rPr lang="en-IN" dirty="0"/>
              <a:t>Geospatial</a:t>
            </a:r>
          </a:p>
          <a:p>
            <a:pPr lvl="1"/>
            <a:r>
              <a:rPr lang="en-IN" dirty="0"/>
              <a:t>Text</a:t>
            </a:r>
          </a:p>
          <a:p>
            <a:pPr lvl="1"/>
            <a:r>
              <a:rPr lang="en-IN" dirty="0"/>
              <a:t>Hashed</a:t>
            </a:r>
          </a:p>
          <a:p>
            <a:pPr lvl="1"/>
            <a:r>
              <a:rPr lang="en-IN" dirty="0"/>
              <a:t>Time to live</a:t>
            </a:r>
          </a:p>
          <a:p>
            <a:pPr lvl="1"/>
            <a:r>
              <a:rPr lang="en-IN" dirty="0"/>
              <a:t>Unique</a:t>
            </a:r>
          </a:p>
          <a:p>
            <a:pPr lvl="1"/>
            <a:r>
              <a:rPr lang="en-IN" dirty="0"/>
              <a:t>Partial</a:t>
            </a:r>
          </a:p>
          <a:p>
            <a:pPr lvl="1"/>
            <a:r>
              <a:rPr lang="en-IN" dirty="0"/>
              <a:t>Sparse</a:t>
            </a:r>
          </a:p>
          <a:p>
            <a:pPr lvl="1"/>
            <a:r>
              <a:rPr lang="en-IN" dirty="0"/>
              <a:t>Case-insensitive</a:t>
            </a:r>
          </a:p>
        </p:txBody>
      </p:sp>
    </p:spTree>
    <p:extLst>
      <p:ext uri="{BB962C8B-B14F-4D97-AF65-F5344CB8AC3E}">
        <p14:creationId xmlns:p14="http://schemas.microsoft.com/office/powerpoint/2010/main" val="704160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3C12-E0F5-41E3-B10E-1C3FFE1C6A9E}"/>
              </a:ext>
            </a:extLst>
          </p:cNvPr>
          <p:cNvSpPr>
            <a:spLocks noGrp="1"/>
          </p:cNvSpPr>
          <p:nvPr>
            <p:ph type="title"/>
          </p:nvPr>
        </p:nvSpPr>
        <p:spPr/>
        <p:txBody>
          <a:bodyPr/>
          <a:lstStyle/>
          <a:p>
            <a:r>
              <a:rPr lang="en-IN" b="1" dirty="0"/>
              <a:t>Measuring performance</a:t>
            </a:r>
            <a:endParaRPr lang="en-IN" dirty="0"/>
          </a:p>
        </p:txBody>
      </p:sp>
      <p:sp>
        <p:nvSpPr>
          <p:cNvPr id="3" name="Content Placeholder 2">
            <a:extLst>
              <a:ext uri="{FF2B5EF4-FFF2-40B4-BE49-F238E27FC236}">
                <a16:creationId xmlns:a16="http://schemas.microsoft.com/office/drawing/2014/main" id="{57E540AA-0548-4B77-AD89-D38949776D3F}"/>
              </a:ext>
            </a:extLst>
          </p:cNvPr>
          <p:cNvSpPr>
            <a:spLocks noGrp="1"/>
          </p:cNvSpPr>
          <p:nvPr>
            <p:ph idx="1"/>
          </p:nvPr>
        </p:nvSpPr>
        <p:spPr/>
        <p:txBody>
          <a:bodyPr/>
          <a:lstStyle/>
          <a:p>
            <a:r>
              <a:rPr lang="en-IN" dirty="0"/>
              <a:t>The </a:t>
            </a:r>
            <a:r>
              <a:rPr lang="en-US" dirty="0"/>
              <a:t>explain() command when used in conjunction with a query will return the query plan that MongoDB would use for this query instead of the actual results.</a:t>
            </a:r>
          </a:p>
          <a:p>
            <a:r>
              <a:rPr lang="en-IN" dirty="0"/>
              <a:t>&gt; </a:t>
            </a:r>
            <a:r>
              <a:rPr lang="en-IN" dirty="0" err="1"/>
              <a:t>db.books.find</a:t>
            </a:r>
            <a:r>
              <a:rPr lang="en-IN" dirty="0"/>
              <a:t>().explain()</a:t>
            </a:r>
          </a:p>
          <a:p>
            <a:r>
              <a:rPr lang="en-US" dirty="0"/>
              <a:t>It can take three options: </a:t>
            </a:r>
            <a:r>
              <a:rPr lang="en-US" dirty="0" err="1"/>
              <a:t>queryPlanner</a:t>
            </a:r>
            <a:r>
              <a:rPr lang="en-US" dirty="0"/>
              <a:t> (the default), </a:t>
            </a:r>
            <a:r>
              <a:rPr lang="en-US" dirty="0" err="1"/>
              <a:t>executionStats</a:t>
            </a:r>
            <a:r>
              <a:rPr lang="en-US" dirty="0"/>
              <a:t>, and </a:t>
            </a:r>
            <a:r>
              <a:rPr lang="en-IN" dirty="0" err="1"/>
              <a:t>allPlansExecution</a:t>
            </a:r>
            <a:r>
              <a:rPr lang="en-IN" dirty="0"/>
              <a:t>.</a:t>
            </a:r>
          </a:p>
        </p:txBody>
      </p:sp>
    </p:spTree>
    <p:extLst>
      <p:ext uri="{BB962C8B-B14F-4D97-AF65-F5344CB8AC3E}">
        <p14:creationId xmlns:p14="http://schemas.microsoft.com/office/powerpoint/2010/main" val="2632732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3C12-E0F5-41E3-B10E-1C3FFE1C6A9E}"/>
              </a:ext>
            </a:extLst>
          </p:cNvPr>
          <p:cNvSpPr>
            <a:spLocks noGrp="1"/>
          </p:cNvSpPr>
          <p:nvPr>
            <p:ph type="title"/>
          </p:nvPr>
        </p:nvSpPr>
        <p:spPr/>
        <p:txBody>
          <a:bodyPr/>
          <a:lstStyle/>
          <a:p>
            <a:r>
              <a:rPr lang="en-IN" b="1" dirty="0"/>
              <a:t>Measuring performance</a:t>
            </a:r>
            <a:endParaRPr lang="en-IN" dirty="0"/>
          </a:p>
        </p:txBody>
      </p:sp>
      <p:pic>
        <p:nvPicPr>
          <p:cNvPr id="6" name="Picture 5">
            <a:extLst>
              <a:ext uri="{FF2B5EF4-FFF2-40B4-BE49-F238E27FC236}">
                <a16:creationId xmlns:a16="http://schemas.microsoft.com/office/drawing/2014/main" id="{6AC1F9DD-CEFF-4ACA-883A-95B4174834E3}"/>
              </a:ext>
            </a:extLst>
          </p:cNvPr>
          <p:cNvPicPr>
            <a:picLocks noChangeAspect="1"/>
          </p:cNvPicPr>
          <p:nvPr/>
        </p:nvPicPr>
        <p:blipFill rotWithShape="1">
          <a:blip r:embed="rId2"/>
          <a:srcRect t="4066" r="1524" b="5653"/>
          <a:stretch/>
        </p:blipFill>
        <p:spPr>
          <a:xfrm>
            <a:off x="759233" y="1395167"/>
            <a:ext cx="10072165" cy="5194169"/>
          </a:xfrm>
          <a:prstGeom prst="rect">
            <a:avLst/>
          </a:prstGeom>
        </p:spPr>
      </p:pic>
    </p:spTree>
    <p:extLst>
      <p:ext uri="{BB962C8B-B14F-4D97-AF65-F5344CB8AC3E}">
        <p14:creationId xmlns:p14="http://schemas.microsoft.com/office/powerpoint/2010/main" val="91329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7833-99BB-4E5E-93E4-2BA3E5BE857C}"/>
              </a:ext>
            </a:extLst>
          </p:cNvPr>
          <p:cNvSpPr>
            <a:spLocks noGrp="1"/>
          </p:cNvSpPr>
          <p:nvPr>
            <p:ph type="title"/>
          </p:nvPr>
        </p:nvSpPr>
        <p:spPr/>
        <p:txBody>
          <a:bodyPr/>
          <a:lstStyle/>
          <a:p>
            <a:r>
              <a:rPr lang="en-IN" b="1" dirty="0"/>
              <a:t>Measuring performance</a:t>
            </a:r>
            <a:endParaRPr lang="en-IN" dirty="0"/>
          </a:p>
        </p:txBody>
      </p:sp>
      <p:sp>
        <p:nvSpPr>
          <p:cNvPr id="3" name="Content Placeholder 2">
            <a:extLst>
              <a:ext uri="{FF2B5EF4-FFF2-40B4-BE49-F238E27FC236}">
                <a16:creationId xmlns:a16="http://schemas.microsoft.com/office/drawing/2014/main" id="{DCE902F8-4D8F-42D4-9640-AF1E9E236798}"/>
              </a:ext>
            </a:extLst>
          </p:cNvPr>
          <p:cNvSpPr>
            <a:spLocks noGrp="1"/>
          </p:cNvSpPr>
          <p:nvPr>
            <p:ph idx="1"/>
          </p:nvPr>
        </p:nvSpPr>
        <p:spPr/>
        <p:txBody>
          <a:bodyPr/>
          <a:lstStyle/>
          <a:p>
            <a:r>
              <a:rPr lang="en-US" dirty="0" err="1"/>
              <a:t>db.customers.find</a:t>
            </a:r>
            <a:r>
              <a:rPr lang="en-US" dirty="0"/>
              <a:t>({}).hint({_id:1}).explain("</a:t>
            </a:r>
            <a:r>
              <a:rPr lang="en-US" dirty="0" err="1"/>
              <a:t>allPlansExecution</a:t>
            </a:r>
            <a:r>
              <a:rPr lang="en-US" dirty="0"/>
              <a:t>")</a:t>
            </a:r>
          </a:p>
          <a:p>
            <a:r>
              <a:rPr lang="en-US" dirty="0"/>
              <a:t>we can inspect the stage field and look for IXSCAN, which means that an index was used. </a:t>
            </a:r>
          </a:p>
          <a:p>
            <a:r>
              <a:rPr lang="en-US" dirty="0"/>
              <a:t>Then in the sibling </a:t>
            </a:r>
            <a:r>
              <a:rPr lang="en-US" dirty="0" err="1"/>
              <a:t>indexName</a:t>
            </a:r>
            <a:r>
              <a:rPr lang="en-US" dirty="0"/>
              <a:t> field we should see the name of our </a:t>
            </a:r>
            <a:r>
              <a:rPr lang="en-IN" dirty="0"/>
              <a:t>expected index.</a:t>
            </a:r>
          </a:p>
          <a:p>
            <a:r>
              <a:rPr lang="en-US" dirty="0"/>
              <a:t>we need to compare </a:t>
            </a:r>
            <a:r>
              <a:rPr lang="en-US" dirty="0" err="1"/>
              <a:t>keysExamined</a:t>
            </a:r>
            <a:r>
              <a:rPr lang="en-US" dirty="0"/>
              <a:t> with </a:t>
            </a:r>
            <a:r>
              <a:rPr lang="en-US" dirty="0" err="1"/>
              <a:t>nReturned</a:t>
            </a:r>
            <a:r>
              <a:rPr lang="en-US" dirty="0"/>
              <a:t> fields.</a:t>
            </a:r>
          </a:p>
          <a:p>
            <a:r>
              <a:rPr lang="en-US" dirty="0"/>
              <a:t>We ideally want our indexes to be as selective as possible with regard to our queries, meaning that to return 100 documents, these would be the 100 documents that our index examines.</a:t>
            </a:r>
            <a:endParaRPr lang="en-IN" dirty="0"/>
          </a:p>
        </p:txBody>
      </p:sp>
    </p:spTree>
    <p:extLst>
      <p:ext uri="{BB962C8B-B14F-4D97-AF65-F5344CB8AC3E}">
        <p14:creationId xmlns:p14="http://schemas.microsoft.com/office/powerpoint/2010/main" val="2372862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7833-99BB-4E5E-93E4-2BA3E5BE857C}"/>
              </a:ext>
            </a:extLst>
          </p:cNvPr>
          <p:cNvSpPr>
            <a:spLocks noGrp="1"/>
          </p:cNvSpPr>
          <p:nvPr>
            <p:ph type="title"/>
          </p:nvPr>
        </p:nvSpPr>
        <p:spPr/>
        <p:txBody>
          <a:bodyPr/>
          <a:lstStyle/>
          <a:p>
            <a:r>
              <a:rPr lang="en-IN" b="1" dirty="0"/>
              <a:t>Measuring performance</a:t>
            </a:r>
            <a:endParaRPr lang="en-IN" dirty="0"/>
          </a:p>
        </p:txBody>
      </p:sp>
      <p:pic>
        <p:nvPicPr>
          <p:cNvPr id="4" name="Picture 3">
            <a:extLst>
              <a:ext uri="{FF2B5EF4-FFF2-40B4-BE49-F238E27FC236}">
                <a16:creationId xmlns:a16="http://schemas.microsoft.com/office/drawing/2014/main" id="{4B5E32AF-E4F0-497A-B2D2-6515A568E9D7}"/>
              </a:ext>
            </a:extLst>
          </p:cNvPr>
          <p:cNvPicPr>
            <a:picLocks noChangeAspect="1"/>
          </p:cNvPicPr>
          <p:nvPr/>
        </p:nvPicPr>
        <p:blipFill rotWithShape="1">
          <a:blip r:embed="rId2"/>
          <a:srcRect t="11409" r="2268" b="6601"/>
          <a:stretch/>
        </p:blipFill>
        <p:spPr>
          <a:xfrm>
            <a:off x="207390" y="1168924"/>
            <a:ext cx="11915480" cy="5622858"/>
          </a:xfrm>
          <a:prstGeom prst="rect">
            <a:avLst/>
          </a:prstGeom>
        </p:spPr>
      </p:pic>
      <p:cxnSp>
        <p:nvCxnSpPr>
          <p:cNvPr id="6" name="Straight Arrow Connector 5">
            <a:extLst>
              <a:ext uri="{FF2B5EF4-FFF2-40B4-BE49-F238E27FC236}">
                <a16:creationId xmlns:a16="http://schemas.microsoft.com/office/drawing/2014/main" id="{BFBB99C3-9ECB-4273-A587-379BB9CE2CCD}"/>
              </a:ext>
            </a:extLst>
          </p:cNvPr>
          <p:cNvCxnSpPr/>
          <p:nvPr/>
        </p:nvCxnSpPr>
        <p:spPr>
          <a:xfrm flipV="1">
            <a:off x="6966408" y="452718"/>
            <a:ext cx="2450969" cy="4298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919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7833-99BB-4E5E-93E4-2BA3E5BE857C}"/>
              </a:ext>
            </a:extLst>
          </p:cNvPr>
          <p:cNvSpPr>
            <a:spLocks noGrp="1"/>
          </p:cNvSpPr>
          <p:nvPr>
            <p:ph type="title"/>
          </p:nvPr>
        </p:nvSpPr>
        <p:spPr/>
        <p:txBody>
          <a:bodyPr/>
          <a:lstStyle/>
          <a:p>
            <a:r>
              <a:rPr lang="en-IN" b="1" dirty="0"/>
              <a:t>Measuring performance</a:t>
            </a:r>
            <a:endParaRPr lang="en-IN" dirty="0"/>
          </a:p>
        </p:txBody>
      </p:sp>
      <p:pic>
        <p:nvPicPr>
          <p:cNvPr id="3" name="Picture 2">
            <a:extLst>
              <a:ext uri="{FF2B5EF4-FFF2-40B4-BE49-F238E27FC236}">
                <a16:creationId xmlns:a16="http://schemas.microsoft.com/office/drawing/2014/main" id="{90548772-1AC5-4C5E-820C-039D0CBE4362}"/>
              </a:ext>
            </a:extLst>
          </p:cNvPr>
          <p:cNvPicPr>
            <a:picLocks noChangeAspect="1"/>
          </p:cNvPicPr>
          <p:nvPr/>
        </p:nvPicPr>
        <p:blipFill rotWithShape="1">
          <a:blip r:embed="rId2"/>
          <a:srcRect l="618" t="3436" r="1804" b="8316"/>
          <a:stretch/>
        </p:blipFill>
        <p:spPr>
          <a:xfrm>
            <a:off x="226243" y="1141682"/>
            <a:ext cx="11236751" cy="5716318"/>
          </a:xfrm>
          <a:prstGeom prst="rect">
            <a:avLst/>
          </a:prstGeom>
        </p:spPr>
      </p:pic>
      <p:cxnSp>
        <p:nvCxnSpPr>
          <p:cNvPr id="6" name="Straight Arrow Connector 5">
            <a:extLst>
              <a:ext uri="{FF2B5EF4-FFF2-40B4-BE49-F238E27FC236}">
                <a16:creationId xmlns:a16="http://schemas.microsoft.com/office/drawing/2014/main" id="{CBA27BBF-E819-4754-B453-7A3CEF341CAF}"/>
              </a:ext>
            </a:extLst>
          </p:cNvPr>
          <p:cNvCxnSpPr/>
          <p:nvPr/>
        </p:nvCxnSpPr>
        <p:spPr>
          <a:xfrm flipV="1">
            <a:off x="6485641" y="254524"/>
            <a:ext cx="2450969" cy="3403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197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7833-99BB-4E5E-93E4-2BA3E5BE857C}"/>
              </a:ext>
            </a:extLst>
          </p:cNvPr>
          <p:cNvSpPr>
            <a:spLocks noGrp="1"/>
          </p:cNvSpPr>
          <p:nvPr>
            <p:ph type="title"/>
          </p:nvPr>
        </p:nvSpPr>
        <p:spPr/>
        <p:txBody>
          <a:bodyPr/>
          <a:lstStyle/>
          <a:p>
            <a:r>
              <a:rPr lang="en-IN" b="1" dirty="0"/>
              <a:t>Measuring performance</a:t>
            </a:r>
            <a:endParaRPr lang="en-IN" dirty="0"/>
          </a:p>
        </p:txBody>
      </p:sp>
      <p:pic>
        <p:nvPicPr>
          <p:cNvPr id="4" name="Picture 3">
            <a:extLst>
              <a:ext uri="{FF2B5EF4-FFF2-40B4-BE49-F238E27FC236}">
                <a16:creationId xmlns:a16="http://schemas.microsoft.com/office/drawing/2014/main" id="{3A19049C-1AF4-4FF8-8471-C0A4056CC7CE}"/>
              </a:ext>
            </a:extLst>
          </p:cNvPr>
          <p:cNvPicPr>
            <a:picLocks noChangeAspect="1"/>
          </p:cNvPicPr>
          <p:nvPr/>
        </p:nvPicPr>
        <p:blipFill rotWithShape="1">
          <a:blip r:embed="rId2"/>
          <a:srcRect l="1741" t="6052" r="3589" b="6561"/>
          <a:stretch/>
        </p:blipFill>
        <p:spPr>
          <a:xfrm>
            <a:off x="646111" y="1320658"/>
            <a:ext cx="10492034" cy="5447787"/>
          </a:xfrm>
          <a:prstGeom prst="rect">
            <a:avLst/>
          </a:prstGeom>
        </p:spPr>
      </p:pic>
      <p:cxnSp>
        <p:nvCxnSpPr>
          <p:cNvPr id="6" name="Straight Arrow Connector 5">
            <a:extLst>
              <a:ext uri="{FF2B5EF4-FFF2-40B4-BE49-F238E27FC236}">
                <a16:creationId xmlns:a16="http://schemas.microsoft.com/office/drawing/2014/main" id="{856AE204-0CB2-40BA-B6C8-C3F16E22C2AB}"/>
              </a:ext>
            </a:extLst>
          </p:cNvPr>
          <p:cNvCxnSpPr/>
          <p:nvPr/>
        </p:nvCxnSpPr>
        <p:spPr>
          <a:xfrm flipV="1">
            <a:off x="5250730" y="735291"/>
            <a:ext cx="3912124" cy="445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430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59BE-34E2-48F3-9B35-1D5E6448152A}"/>
              </a:ext>
            </a:extLst>
          </p:cNvPr>
          <p:cNvSpPr>
            <a:spLocks noGrp="1"/>
          </p:cNvSpPr>
          <p:nvPr>
            <p:ph type="title"/>
          </p:nvPr>
        </p:nvSpPr>
        <p:spPr/>
        <p:txBody>
          <a:bodyPr/>
          <a:lstStyle/>
          <a:p>
            <a:r>
              <a:rPr lang="en-IN" b="1" dirty="0"/>
              <a:t>Improving performance</a:t>
            </a:r>
            <a:endParaRPr lang="en-IN" dirty="0"/>
          </a:p>
        </p:txBody>
      </p:sp>
      <p:sp>
        <p:nvSpPr>
          <p:cNvPr id="3" name="Content Placeholder 2">
            <a:extLst>
              <a:ext uri="{FF2B5EF4-FFF2-40B4-BE49-F238E27FC236}">
                <a16:creationId xmlns:a16="http://schemas.microsoft.com/office/drawing/2014/main" id="{29EDEA66-8090-4BAF-8634-969019A94AEB}"/>
              </a:ext>
            </a:extLst>
          </p:cNvPr>
          <p:cNvSpPr>
            <a:spLocks noGrp="1"/>
          </p:cNvSpPr>
          <p:nvPr>
            <p:ph idx="1"/>
          </p:nvPr>
        </p:nvSpPr>
        <p:spPr/>
        <p:txBody>
          <a:bodyPr/>
          <a:lstStyle/>
          <a:p>
            <a:r>
              <a:rPr lang="en-US" dirty="0"/>
              <a:t>It is a tradeoff as indexes increase in number and size in our collection. </a:t>
            </a:r>
          </a:p>
          <a:p>
            <a:r>
              <a:rPr lang="en-US" dirty="0"/>
              <a:t>We can have a limited number of indexes per collection and we definitely have a limited amount of RAM to fit these indexes so we must balance the tradeoff between having the best available indexes and these indexes not fitting into our memory and getting slowed down.</a:t>
            </a:r>
            <a:endParaRPr lang="en-IN" dirty="0"/>
          </a:p>
        </p:txBody>
      </p:sp>
    </p:spTree>
    <p:extLst>
      <p:ext uri="{BB962C8B-B14F-4D97-AF65-F5344CB8AC3E}">
        <p14:creationId xmlns:p14="http://schemas.microsoft.com/office/powerpoint/2010/main" val="542721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59BE-34E2-48F3-9B35-1D5E6448152A}"/>
              </a:ext>
            </a:extLst>
          </p:cNvPr>
          <p:cNvSpPr>
            <a:spLocks noGrp="1"/>
          </p:cNvSpPr>
          <p:nvPr>
            <p:ph type="title"/>
          </p:nvPr>
        </p:nvSpPr>
        <p:spPr/>
        <p:txBody>
          <a:bodyPr/>
          <a:lstStyle/>
          <a:p>
            <a:r>
              <a:rPr lang="en-IN" b="1" dirty="0"/>
              <a:t>Improving performance</a:t>
            </a:r>
            <a:endParaRPr lang="en-IN" dirty="0"/>
          </a:p>
        </p:txBody>
      </p:sp>
      <p:sp>
        <p:nvSpPr>
          <p:cNvPr id="3" name="Content Placeholder 2">
            <a:extLst>
              <a:ext uri="{FF2B5EF4-FFF2-40B4-BE49-F238E27FC236}">
                <a16:creationId xmlns:a16="http://schemas.microsoft.com/office/drawing/2014/main" id="{29EDEA66-8090-4BAF-8634-969019A94AEB}"/>
              </a:ext>
            </a:extLst>
          </p:cNvPr>
          <p:cNvSpPr>
            <a:spLocks noGrp="1"/>
          </p:cNvSpPr>
          <p:nvPr>
            <p:ph idx="1"/>
          </p:nvPr>
        </p:nvSpPr>
        <p:spPr/>
        <p:txBody>
          <a:bodyPr/>
          <a:lstStyle/>
          <a:p>
            <a:r>
              <a:rPr lang="en-IN" dirty="0"/>
              <a:t>Fit in RAM</a:t>
            </a:r>
          </a:p>
          <a:p>
            <a:r>
              <a:rPr lang="en-IN" dirty="0"/>
              <a:t>Ensure selectivity(</a:t>
            </a:r>
            <a:r>
              <a:rPr lang="en-IN" dirty="0" err="1"/>
              <a:t>nReturned</a:t>
            </a:r>
            <a:r>
              <a:rPr lang="en-IN" dirty="0"/>
              <a:t> and key examined)</a:t>
            </a:r>
          </a:p>
          <a:p>
            <a:r>
              <a:rPr lang="en-US" dirty="0"/>
              <a:t>Be used to sort our query results</a:t>
            </a:r>
          </a:p>
          <a:p>
            <a:r>
              <a:rPr lang="en-US" dirty="0"/>
              <a:t>Be used in our most common and important queries.</a:t>
            </a:r>
            <a:endParaRPr lang="en-IN" dirty="0"/>
          </a:p>
        </p:txBody>
      </p:sp>
    </p:spTree>
    <p:extLst>
      <p:ext uri="{BB962C8B-B14F-4D97-AF65-F5344CB8AC3E}">
        <p14:creationId xmlns:p14="http://schemas.microsoft.com/office/powerpoint/2010/main" val="359003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F870-7A73-4D78-8EA9-612A498E2B57}"/>
              </a:ext>
            </a:extLst>
          </p:cNvPr>
          <p:cNvSpPr>
            <a:spLocks noGrp="1"/>
          </p:cNvSpPr>
          <p:nvPr>
            <p:ph type="title"/>
          </p:nvPr>
        </p:nvSpPr>
        <p:spPr/>
        <p:txBody>
          <a:bodyPr/>
          <a:lstStyle/>
          <a:p>
            <a:r>
              <a:rPr lang="en-IN" b="1" dirty="0"/>
              <a:t>Index intersection</a:t>
            </a:r>
            <a:endParaRPr lang="en-IN" dirty="0"/>
          </a:p>
        </p:txBody>
      </p:sp>
      <p:sp>
        <p:nvSpPr>
          <p:cNvPr id="3" name="Content Placeholder 2">
            <a:extLst>
              <a:ext uri="{FF2B5EF4-FFF2-40B4-BE49-F238E27FC236}">
                <a16:creationId xmlns:a16="http://schemas.microsoft.com/office/drawing/2014/main" id="{0F0B1F36-73C7-4800-90EC-2C1410A08AC9}"/>
              </a:ext>
            </a:extLst>
          </p:cNvPr>
          <p:cNvSpPr>
            <a:spLocks noGrp="1"/>
          </p:cNvSpPr>
          <p:nvPr>
            <p:ph idx="1"/>
          </p:nvPr>
        </p:nvSpPr>
        <p:spPr/>
        <p:txBody>
          <a:bodyPr/>
          <a:lstStyle/>
          <a:p>
            <a:r>
              <a:rPr lang="en-US" dirty="0"/>
              <a:t>Index intersection can happen when we use OR ($or) queries by using a different index for each OR clause. </a:t>
            </a:r>
          </a:p>
          <a:p>
            <a:r>
              <a:rPr lang="en-US" dirty="0"/>
              <a:t>Index intersection can happen when we use AND queries and we have either complete indexes for each AND clause or index prefixes for some or all of the clauses.</a:t>
            </a:r>
          </a:p>
          <a:p>
            <a:r>
              <a:rPr lang="en-IN" dirty="0"/>
              <a:t>&gt; </a:t>
            </a:r>
            <a:r>
              <a:rPr lang="en-IN" dirty="0" err="1"/>
              <a:t>db.books.find</a:t>
            </a:r>
            <a:r>
              <a:rPr lang="en-IN" dirty="0"/>
              <a:t>({ "isbn":"101", "price": { $</a:t>
            </a:r>
            <a:r>
              <a:rPr lang="en-IN" dirty="0" err="1"/>
              <a:t>gt</a:t>
            </a:r>
            <a:r>
              <a:rPr lang="en-IN" dirty="0"/>
              <a:t>: 20 }})</a:t>
            </a:r>
          </a:p>
          <a:p>
            <a:r>
              <a:rPr lang="en-US" dirty="0"/>
              <a:t>with two indexes, one on </a:t>
            </a:r>
            <a:r>
              <a:rPr lang="en-US" dirty="0" err="1"/>
              <a:t>isbn</a:t>
            </a:r>
            <a:r>
              <a:rPr lang="en-US" dirty="0"/>
              <a:t> and the other on price, MongoDB can use each index to get the related results and then intersect on the index results to get the result set.</a:t>
            </a:r>
            <a:endParaRPr lang="en-IN" dirty="0"/>
          </a:p>
        </p:txBody>
      </p:sp>
    </p:spTree>
    <p:extLst>
      <p:ext uri="{BB962C8B-B14F-4D97-AF65-F5344CB8AC3E}">
        <p14:creationId xmlns:p14="http://schemas.microsoft.com/office/powerpoint/2010/main" val="321755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E3F9-E9BE-4B89-9776-84E770B90011}"/>
              </a:ext>
            </a:extLst>
          </p:cNvPr>
          <p:cNvSpPr>
            <a:spLocks noGrp="1"/>
          </p:cNvSpPr>
          <p:nvPr>
            <p:ph type="title"/>
          </p:nvPr>
        </p:nvSpPr>
        <p:spPr/>
        <p:txBody>
          <a:bodyPr/>
          <a:lstStyle/>
          <a:p>
            <a:r>
              <a:rPr lang="en-IN" b="1" dirty="0"/>
              <a:t>Index internals</a:t>
            </a:r>
            <a:endParaRPr lang="en-IN" dirty="0"/>
          </a:p>
        </p:txBody>
      </p:sp>
      <p:sp>
        <p:nvSpPr>
          <p:cNvPr id="3" name="Content Placeholder 2">
            <a:extLst>
              <a:ext uri="{FF2B5EF4-FFF2-40B4-BE49-F238E27FC236}">
                <a16:creationId xmlns:a16="http://schemas.microsoft.com/office/drawing/2014/main" id="{FB3EE630-93DE-4A1D-87EF-1A9B3C0FCD9E}"/>
              </a:ext>
            </a:extLst>
          </p:cNvPr>
          <p:cNvSpPr>
            <a:spLocks noGrp="1"/>
          </p:cNvSpPr>
          <p:nvPr>
            <p:ph idx="1"/>
          </p:nvPr>
        </p:nvSpPr>
        <p:spPr/>
        <p:txBody>
          <a:bodyPr>
            <a:normAutofit/>
          </a:bodyPr>
          <a:lstStyle/>
          <a:p>
            <a:r>
              <a:rPr lang="en-US" dirty="0"/>
              <a:t>Indexes, in most cases, are essentially variations of the B-tree data structure. </a:t>
            </a:r>
          </a:p>
          <a:p>
            <a:r>
              <a:rPr lang="en-US" dirty="0"/>
              <a:t>Invented by Rudolf Bayer and Ed </a:t>
            </a:r>
            <a:r>
              <a:rPr lang="en-US" dirty="0" err="1"/>
              <a:t>McCreight</a:t>
            </a:r>
            <a:r>
              <a:rPr lang="en-US" dirty="0"/>
              <a:t> in 1971 while working at Boeing research labs.</a:t>
            </a:r>
          </a:p>
          <a:p>
            <a:r>
              <a:rPr lang="en-US" dirty="0"/>
              <a:t>B-tree data structure allows for search, sequential access, inserts, and deletes to be performed in logarithmic time. </a:t>
            </a:r>
          </a:p>
          <a:p>
            <a:r>
              <a:rPr lang="en-US" dirty="0"/>
              <a:t>The logarithmic time property stands for both the average case and the worst possible performance, which is a great property when applications cannot tolerate unexpected variations in performance behavior.</a:t>
            </a:r>
            <a:endParaRPr lang="en-IN" dirty="0"/>
          </a:p>
        </p:txBody>
      </p:sp>
    </p:spTree>
    <p:extLst>
      <p:ext uri="{BB962C8B-B14F-4D97-AF65-F5344CB8AC3E}">
        <p14:creationId xmlns:p14="http://schemas.microsoft.com/office/powerpoint/2010/main" val="69280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83167-F5CC-44CB-ACAC-D38C7F0346E6}"/>
              </a:ext>
            </a:extLst>
          </p:cNvPr>
          <p:cNvSpPr>
            <a:spLocks noGrp="1"/>
          </p:cNvSpPr>
          <p:nvPr>
            <p:ph type="title"/>
          </p:nvPr>
        </p:nvSpPr>
        <p:spPr/>
        <p:txBody>
          <a:bodyPr/>
          <a:lstStyle/>
          <a:p>
            <a:r>
              <a:rPr lang="en-IN" b="1" dirty="0"/>
              <a:t>Index internals</a:t>
            </a:r>
            <a:endParaRPr lang="en-IN" dirty="0"/>
          </a:p>
        </p:txBody>
      </p:sp>
      <p:pic>
        <p:nvPicPr>
          <p:cNvPr id="5" name="Picture 4">
            <a:extLst>
              <a:ext uri="{FF2B5EF4-FFF2-40B4-BE49-F238E27FC236}">
                <a16:creationId xmlns:a16="http://schemas.microsoft.com/office/drawing/2014/main" id="{EEB7C6C6-D333-45FD-9BFE-546A9E532F31}"/>
              </a:ext>
            </a:extLst>
          </p:cNvPr>
          <p:cNvPicPr>
            <a:picLocks noChangeAspect="1"/>
          </p:cNvPicPr>
          <p:nvPr/>
        </p:nvPicPr>
        <p:blipFill>
          <a:blip r:embed="rId2"/>
          <a:stretch>
            <a:fillRect/>
          </a:stretch>
        </p:blipFill>
        <p:spPr>
          <a:xfrm>
            <a:off x="1527142" y="1421533"/>
            <a:ext cx="7814821" cy="4896884"/>
          </a:xfrm>
          <a:prstGeom prst="rect">
            <a:avLst/>
          </a:prstGeom>
        </p:spPr>
      </p:pic>
    </p:spTree>
    <p:extLst>
      <p:ext uri="{BB962C8B-B14F-4D97-AF65-F5344CB8AC3E}">
        <p14:creationId xmlns:p14="http://schemas.microsoft.com/office/powerpoint/2010/main" val="137439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83167-F5CC-44CB-ACAC-D38C7F0346E6}"/>
              </a:ext>
            </a:extLst>
          </p:cNvPr>
          <p:cNvSpPr>
            <a:spLocks noGrp="1"/>
          </p:cNvSpPr>
          <p:nvPr>
            <p:ph type="title"/>
          </p:nvPr>
        </p:nvSpPr>
        <p:spPr/>
        <p:txBody>
          <a:bodyPr/>
          <a:lstStyle/>
          <a:p>
            <a:r>
              <a:rPr lang="en-IN" b="1" dirty="0"/>
              <a:t>Index internals</a:t>
            </a:r>
            <a:endParaRPr lang="en-IN" dirty="0"/>
          </a:p>
        </p:txBody>
      </p:sp>
      <p:sp>
        <p:nvSpPr>
          <p:cNvPr id="2" name="Content Placeholder 1">
            <a:extLst>
              <a:ext uri="{FF2B5EF4-FFF2-40B4-BE49-F238E27FC236}">
                <a16:creationId xmlns:a16="http://schemas.microsoft.com/office/drawing/2014/main" id="{34859F33-FEB1-43AC-B595-699B5A381238}"/>
              </a:ext>
            </a:extLst>
          </p:cNvPr>
          <p:cNvSpPr>
            <a:spLocks noGrp="1"/>
          </p:cNvSpPr>
          <p:nvPr>
            <p:ph idx="1"/>
          </p:nvPr>
        </p:nvSpPr>
        <p:spPr/>
        <p:txBody>
          <a:bodyPr/>
          <a:lstStyle/>
          <a:p>
            <a:r>
              <a:rPr lang="en-US" dirty="0"/>
              <a:t>In this diagram, we see logarithmic time performance as a flat line parallel to the </a:t>
            </a:r>
            <a:r>
              <a:rPr lang="en-US" i="1" dirty="0"/>
              <a:t>x </a:t>
            </a:r>
            <a:r>
              <a:rPr lang="en-US" dirty="0"/>
              <a:t>axis of the diagram.</a:t>
            </a:r>
          </a:p>
          <a:p>
            <a:r>
              <a:rPr lang="en-US" dirty="0"/>
              <a:t>As the number of elements increases, constant time </a:t>
            </a:r>
            <a:r>
              <a:rPr lang="en-US" b="1" dirty="0"/>
              <a:t>O(n) </a:t>
            </a:r>
            <a:r>
              <a:rPr lang="en-US" dirty="0"/>
              <a:t>algorithms perform worse, whereas quadratic time algorithms </a:t>
            </a:r>
            <a:r>
              <a:rPr lang="en-US" b="1" dirty="0"/>
              <a:t>O(n^2) </a:t>
            </a:r>
            <a:r>
              <a:rPr lang="en-US" dirty="0"/>
              <a:t>go off the chart. </a:t>
            </a:r>
          </a:p>
          <a:p>
            <a:r>
              <a:rPr lang="en-US" dirty="0"/>
              <a:t>For an algorithm that we rely on to get our data back to us as fast as possible, time performance is of the utmost </a:t>
            </a:r>
            <a:r>
              <a:rPr lang="en-IN" dirty="0"/>
              <a:t>importance.</a:t>
            </a:r>
          </a:p>
        </p:txBody>
      </p:sp>
    </p:spTree>
    <p:extLst>
      <p:ext uri="{BB962C8B-B14F-4D97-AF65-F5344CB8AC3E}">
        <p14:creationId xmlns:p14="http://schemas.microsoft.com/office/powerpoint/2010/main" val="226872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0C3B-1D2B-4B91-B7F4-042534D1D3A9}"/>
              </a:ext>
            </a:extLst>
          </p:cNvPr>
          <p:cNvSpPr>
            <a:spLocks noGrp="1"/>
          </p:cNvSpPr>
          <p:nvPr>
            <p:ph type="title"/>
          </p:nvPr>
        </p:nvSpPr>
        <p:spPr/>
        <p:txBody>
          <a:bodyPr/>
          <a:lstStyle/>
          <a:p>
            <a:r>
              <a:rPr lang="en-IN" dirty="0"/>
              <a:t>Index Internals</a:t>
            </a:r>
          </a:p>
        </p:txBody>
      </p:sp>
      <p:sp>
        <p:nvSpPr>
          <p:cNvPr id="3" name="Content Placeholder 2">
            <a:extLst>
              <a:ext uri="{FF2B5EF4-FFF2-40B4-BE49-F238E27FC236}">
                <a16:creationId xmlns:a16="http://schemas.microsoft.com/office/drawing/2014/main" id="{82255AF8-5008-46CC-8BCB-33EB58A242CD}"/>
              </a:ext>
            </a:extLst>
          </p:cNvPr>
          <p:cNvSpPr>
            <a:spLocks noGrp="1"/>
          </p:cNvSpPr>
          <p:nvPr>
            <p:ph idx="1"/>
          </p:nvPr>
        </p:nvSpPr>
        <p:spPr>
          <a:xfrm>
            <a:off x="1103312" y="2052918"/>
            <a:ext cx="8946541" cy="1614109"/>
          </a:xfrm>
        </p:spPr>
        <p:txBody>
          <a:bodyPr/>
          <a:lstStyle/>
          <a:p>
            <a:r>
              <a:rPr lang="en-US" dirty="0"/>
              <a:t>Another interesting property of a B-tree is that it is self-balancing, meaning that it will self adjust to always maintain these properties. </a:t>
            </a:r>
          </a:p>
          <a:p>
            <a:r>
              <a:rPr lang="en-US" dirty="0"/>
              <a:t>Its precursor and closest relative is the binary search tree, a data structure that allows only two children for each parent node.</a:t>
            </a:r>
          </a:p>
          <a:p>
            <a:endParaRPr lang="en-IN" dirty="0"/>
          </a:p>
        </p:txBody>
      </p:sp>
      <p:pic>
        <p:nvPicPr>
          <p:cNvPr id="4" name="Picture 3">
            <a:extLst>
              <a:ext uri="{FF2B5EF4-FFF2-40B4-BE49-F238E27FC236}">
                <a16:creationId xmlns:a16="http://schemas.microsoft.com/office/drawing/2014/main" id="{F483A883-1056-4396-9018-9B9CEDD27B23}"/>
              </a:ext>
            </a:extLst>
          </p:cNvPr>
          <p:cNvPicPr>
            <a:picLocks noChangeAspect="1"/>
          </p:cNvPicPr>
          <p:nvPr/>
        </p:nvPicPr>
        <p:blipFill>
          <a:blip r:embed="rId2"/>
          <a:stretch>
            <a:fillRect/>
          </a:stretch>
        </p:blipFill>
        <p:spPr>
          <a:xfrm>
            <a:off x="1510054" y="3831548"/>
            <a:ext cx="8436601" cy="2573734"/>
          </a:xfrm>
          <a:prstGeom prst="rect">
            <a:avLst/>
          </a:prstGeom>
        </p:spPr>
      </p:pic>
    </p:spTree>
    <p:extLst>
      <p:ext uri="{BB962C8B-B14F-4D97-AF65-F5344CB8AC3E}">
        <p14:creationId xmlns:p14="http://schemas.microsoft.com/office/powerpoint/2010/main" val="103701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78C5-90F0-4B5A-9536-DADEE30B2D89}"/>
              </a:ext>
            </a:extLst>
          </p:cNvPr>
          <p:cNvSpPr>
            <a:spLocks noGrp="1"/>
          </p:cNvSpPr>
          <p:nvPr>
            <p:ph type="title"/>
          </p:nvPr>
        </p:nvSpPr>
        <p:spPr/>
        <p:txBody>
          <a:bodyPr/>
          <a:lstStyle/>
          <a:p>
            <a:r>
              <a:rPr lang="en-IN" b="1" dirty="0"/>
              <a:t>Index types</a:t>
            </a:r>
            <a:endParaRPr lang="en-IN" dirty="0"/>
          </a:p>
        </p:txBody>
      </p:sp>
      <p:sp>
        <p:nvSpPr>
          <p:cNvPr id="3" name="Content Placeholder 2">
            <a:extLst>
              <a:ext uri="{FF2B5EF4-FFF2-40B4-BE49-F238E27FC236}">
                <a16:creationId xmlns:a16="http://schemas.microsoft.com/office/drawing/2014/main" id="{8210390A-CDB3-4B37-A533-ACABAEA48B74}"/>
              </a:ext>
            </a:extLst>
          </p:cNvPr>
          <p:cNvSpPr>
            <a:spLocks noGrp="1"/>
          </p:cNvSpPr>
          <p:nvPr>
            <p:ph idx="1"/>
          </p:nvPr>
        </p:nvSpPr>
        <p:spPr>
          <a:xfrm>
            <a:off x="1104293" y="1616515"/>
            <a:ext cx="8946541" cy="473466"/>
          </a:xfrm>
        </p:spPr>
        <p:txBody>
          <a:bodyPr/>
          <a:lstStyle/>
          <a:p>
            <a:r>
              <a:rPr lang="en-IN" dirty="0"/>
              <a:t>Case insensitive</a:t>
            </a:r>
          </a:p>
          <a:p>
            <a:endParaRPr lang="en-IN" dirty="0"/>
          </a:p>
        </p:txBody>
      </p:sp>
      <p:pic>
        <p:nvPicPr>
          <p:cNvPr id="4" name="Picture 3">
            <a:extLst>
              <a:ext uri="{FF2B5EF4-FFF2-40B4-BE49-F238E27FC236}">
                <a16:creationId xmlns:a16="http://schemas.microsoft.com/office/drawing/2014/main" id="{6DECF067-D729-4B1E-878C-2C18E2F171FF}"/>
              </a:ext>
            </a:extLst>
          </p:cNvPr>
          <p:cNvPicPr>
            <a:picLocks noChangeAspect="1"/>
          </p:cNvPicPr>
          <p:nvPr/>
        </p:nvPicPr>
        <p:blipFill>
          <a:blip r:embed="rId2"/>
          <a:stretch>
            <a:fillRect/>
          </a:stretch>
        </p:blipFill>
        <p:spPr>
          <a:xfrm>
            <a:off x="1644640" y="2435000"/>
            <a:ext cx="8780664" cy="3390765"/>
          </a:xfrm>
          <a:prstGeom prst="rect">
            <a:avLst/>
          </a:prstGeom>
        </p:spPr>
      </p:pic>
    </p:spTree>
    <p:extLst>
      <p:ext uri="{BB962C8B-B14F-4D97-AF65-F5344CB8AC3E}">
        <p14:creationId xmlns:p14="http://schemas.microsoft.com/office/powerpoint/2010/main" val="83077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78C5-90F0-4B5A-9536-DADEE30B2D89}"/>
              </a:ext>
            </a:extLst>
          </p:cNvPr>
          <p:cNvSpPr>
            <a:spLocks noGrp="1"/>
          </p:cNvSpPr>
          <p:nvPr>
            <p:ph type="title"/>
          </p:nvPr>
        </p:nvSpPr>
        <p:spPr/>
        <p:txBody>
          <a:bodyPr/>
          <a:lstStyle/>
          <a:p>
            <a:r>
              <a:rPr lang="en-IN" b="1" dirty="0"/>
              <a:t>Index types</a:t>
            </a:r>
            <a:endParaRPr lang="en-IN" dirty="0"/>
          </a:p>
        </p:txBody>
      </p:sp>
      <p:sp>
        <p:nvSpPr>
          <p:cNvPr id="3" name="Content Placeholder 2">
            <a:extLst>
              <a:ext uri="{FF2B5EF4-FFF2-40B4-BE49-F238E27FC236}">
                <a16:creationId xmlns:a16="http://schemas.microsoft.com/office/drawing/2014/main" id="{8210390A-CDB3-4B37-A533-ACABAEA48B74}"/>
              </a:ext>
            </a:extLst>
          </p:cNvPr>
          <p:cNvSpPr>
            <a:spLocks noGrp="1"/>
          </p:cNvSpPr>
          <p:nvPr>
            <p:ph idx="1"/>
          </p:nvPr>
        </p:nvSpPr>
        <p:spPr>
          <a:xfrm>
            <a:off x="898774" y="1616514"/>
            <a:ext cx="9404723" cy="3388239"/>
          </a:xfrm>
        </p:spPr>
        <p:txBody>
          <a:bodyPr>
            <a:normAutofit/>
          </a:bodyPr>
          <a:lstStyle/>
          <a:p>
            <a:r>
              <a:rPr lang="en-IN" dirty="0"/>
              <a:t>Case insensitive</a:t>
            </a:r>
          </a:p>
          <a:p>
            <a:pPr marL="0" indent="0">
              <a:buNone/>
            </a:pPr>
            <a:r>
              <a:rPr lang="en-IN" dirty="0"/>
              <a:t>&gt; </a:t>
            </a:r>
            <a:r>
              <a:rPr lang="en-IN" dirty="0" err="1"/>
              <a:t>db.books.find</a:t>
            </a:r>
            <a:r>
              <a:rPr lang="en-IN" dirty="0"/>
              <a:t>( { name: "Mastering MongoDB" } ).collation( { locale: '</a:t>
            </a:r>
            <a:r>
              <a:rPr lang="en-IN" dirty="0" err="1"/>
              <a:t>en</a:t>
            </a:r>
            <a:r>
              <a:rPr lang="en-IN" dirty="0"/>
              <a:t>',</a:t>
            </a:r>
          </a:p>
          <a:p>
            <a:pPr marL="0" indent="0">
              <a:buNone/>
            </a:pPr>
            <a:r>
              <a:rPr lang="en-IN" dirty="0"/>
              <a:t>strength: 1 } )</a:t>
            </a:r>
          </a:p>
          <a:p>
            <a:r>
              <a:rPr lang="en-US" dirty="0"/>
              <a:t>We could specify a different level of collation as follows:</a:t>
            </a:r>
          </a:p>
          <a:p>
            <a:pPr marL="0" indent="0">
              <a:buNone/>
            </a:pPr>
            <a:r>
              <a:rPr lang="en-IN" dirty="0"/>
              <a:t>&gt; </a:t>
            </a:r>
            <a:r>
              <a:rPr lang="en-IN" dirty="0" err="1"/>
              <a:t>db.books.find</a:t>
            </a:r>
            <a:r>
              <a:rPr lang="en-IN" dirty="0"/>
              <a:t>( { name: "Mastering MongoDB" } ).collation( { locale: '</a:t>
            </a:r>
            <a:r>
              <a:rPr lang="en-IN" dirty="0" err="1"/>
              <a:t>en</a:t>
            </a:r>
            <a:r>
              <a:rPr lang="en-IN" dirty="0"/>
              <a:t>',</a:t>
            </a:r>
          </a:p>
          <a:p>
            <a:pPr marL="0" indent="0">
              <a:buNone/>
            </a:pPr>
            <a:r>
              <a:rPr lang="en-IN" dirty="0"/>
              <a:t>strength: 2 } )</a:t>
            </a:r>
          </a:p>
          <a:p>
            <a:pPr marL="0" indent="0">
              <a:buNone/>
            </a:pPr>
            <a:r>
              <a:rPr lang="en-US" dirty="0"/>
              <a:t>Here, we cannot use the index as our index has collation level </a:t>
            </a:r>
            <a:r>
              <a:rPr lang="en-US" i="1" dirty="0"/>
              <a:t>1 </a:t>
            </a:r>
            <a:r>
              <a:rPr lang="en-US" dirty="0"/>
              <a:t>and our query looks for </a:t>
            </a:r>
            <a:r>
              <a:rPr lang="en-IN" dirty="0"/>
              <a:t>collation level </a:t>
            </a:r>
            <a:r>
              <a:rPr lang="en-IN" i="1" dirty="0"/>
              <a:t>2</a:t>
            </a:r>
            <a:r>
              <a:rPr lang="en-IN" dirty="0"/>
              <a:t>.</a:t>
            </a:r>
          </a:p>
          <a:p>
            <a:pPr marL="0" indent="0">
              <a:buNone/>
            </a:pPr>
            <a:endParaRPr lang="en-IN" dirty="0"/>
          </a:p>
          <a:p>
            <a:endParaRPr lang="en-IN" dirty="0"/>
          </a:p>
        </p:txBody>
      </p:sp>
    </p:spTree>
    <p:extLst>
      <p:ext uri="{BB962C8B-B14F-4D97-AF65-F5344CB8AC3E}">
        <p14:creationId xmlns:p14="http://schemas.microsoft.com/office/powerpoint/2010/main" val="60161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7116-E60B-46A5-A59B-A3CF3797FDF9}"/>
              </a:ext>
            </a:extLst>
          </p:cNvPr>
          <p:cNvSpPr>
            <a:spLocks noGrp="1"/>
          </p:cNvSpPr>
          <p:nvPr>
            <p:ph type="title"/>
          </p:nvPr>
        </p:nvSpPr>
        <p:spPr/>
        <p:txBody>
          <a:bodyPr/>
          <a:lstStyle/>
          <a:p>
            <a:r>
              <a:rPr lang="en-IN" b="1" dirty="0"/>
              <a:t>Building and managing indexes</a:t>
            </a:r>
            <a:endParaRPr lang="en-IN" dirty="0"/>
          </a:p>
        </p:txBody>
      </p:sp>
      <p:sp>
        <p:nvSpPr>
          <p:cNvPr id="3" name="Content Placeholder 2">
            <a:extLst>
              <a:ext uri="{FF2B5EF4-FFF2-40B4-BE49-F238E27FC236}">
                <a16:creationId xmlns:a16="http://schemas.microsoft.com/office/drawing/2014/main" id="{0BF3C61E-24C4-447D-8168-50BC53F93BAE}"/>
              </a:ext>
            </a:extLst>
          </p:cNvPr>
          <p:cNvSpPr>
            <a:spLocks noGrp="1"/>
          </p:cNvSpPr>
          <p:nvPr>
            <p:ph idx="1"/>
          </p:nvPr>
        </p:nvSpPr>
        <p:spPr>
          <a:xfrm>
            <a:off x="1103312" y="2052918"/>
            <a:ext cx="8946541" cy="3989663"/>
          </a:xfrm>
        </p:spPr>
        <p:txBody>
          <a:bodyPr/>
          <a:lstStyle/>
          <a:p>
            <a:r>
              <a:rPr lang="en-US" dirty="0"/>
              <a:t>Indexes can be built using the MongoDB shell or any of the available drivers. </a:t>
            </a:r>
          </a:p>
          <a:p>
            <a:r>
              <a:rPr lang="en-US" dirty="0"/>
              <a:t>By default, indexes are built in the foreground, blocking all other operations in the database. </a:t>
            </a:r>
          </a:p>
          <a:p>
            <a:r>
              <a:rPr lang="en-US" dirty="0"/>
              <a:t>This is faster but often undesirable, especially in production instances.</a:t>
            </a:r>
          </a:p>
          <a:p>
            <a:r>
              <a:rPr lang="en-US" dirty="0"/>
              <a:t>We can also build indexes in the background by adding the {background: true} parameter in our index commands in the shell.</a:t>
            </a:r>
          </a:p>
          <a:p>
            <a:r>
              <a:rPr lang="en-US" dirty="0"/>
              <a:t> Background indexes will only block the </a:t>
            </a:r>
            <a:r>
              <a:rPr lang="en-IN" dirty="0"/>
              <a:t>current connection/thread.</a:t>
            </a:r>
          </a:p>
        </p:txBody>
      </p:sp>
    </p:spTree>
    <p:extLst>
      <p:ext uri="{BB962C8B-B14F-4D97-AF65-F5344CB8AC3E}">
        <p14:creationId xmlns:p14="http://schemas.microsoft.com/office/powerpoint/2010/main" val="3237956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145</TotalTime>
  <Words>1691</Words>
  <Application>Microsoft Office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vt:lpstr>
      <vt:lpstr>Indexing</vt:lpstr>
      <vt:lpstr>Indexing</vt:lpstr>
      <vt:lpstr>Index internals</vt:lpstr>
      <vt:lpstr>Index internals</vt:lpstr>
      <vt:lpstr>Index internals</vt:lpstr>
      <vt:lpstr>Index Internals</vt:lpstr>
      <vt:lpstr>Index types</vt:lpstr>
      <vt:lpstr>Index types</vt:lpstr>
      <vt:lpstr>Building and managing indexes</vt:lpstr>
      <vt:lpstr>Building and managing indexes</vt:lpstr>
      <vt:lpstr>Forcing index usage</vt:lpstr>
      <vt:lpstr>Building indexes on replica sets</vt:lpstr>
      <vt:lpstr>Building indexes on replica sets</vt:lpstr>
      <vt:lpstr>Building indexes on replica sets</vt:lpstr>
      <vt:lpstr>Staging Database Server </vt:lpstr>
      <vt:lpstr>Building indexes on replica sets</vt:lpstr>
      <vt:lpstr>Managing indexes</vt:lpstr>
      <vt:lpstr>Special considerations</vt:lpstr>
      <vt:lpstr>Using indexes efficiently</vt:lpstr>
      <vt:lpstr>Measuring performance</vt:lpstr>
      <vt:lpstr>Measuring performance</vt:lpstr>
      <vt:lpstr>Measuring performance</vt:lpstr>
      <vt:lpstr>Measuring performance</vt:lpstr>
      <vt:lpstr>Measuring performance</vt:lpstr>
      <vt:lpstr>Measuring performance</vt:lpstr>
      <vt:lpstr>Improving performance</vt:lpstr>
      <vt:lpstr>Improving performance</vt:lpstr>
      <vt:lpstr>Index intersection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Indexing</dc:title>
  <dc:creator>Parameswari Bala</dc:creator>
  <cp:lastModifiedBy>Parameswari Bala</cp:lastModifiedBy>
  <cp:revision>95</cp:revision>
  <dcterms:created xsi:type="dcterms:W3CDTF">2018-01-19T16:22:25Z</dcterms:created>
  <dcterms:modified xsi:type="dcterms:W3CDTF">2018-01-19T21:18:08Z</dcterms:modified>
</cp:coreProperties>
</file>