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9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3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97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08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3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7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4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EC5149-9DA5-4093-91B8-E4FE064C6E4B}" type="datetimeFigureOut">
              <a:rPr lang="en-IN" smtClean="0"/>
              <a:t>20-01-2018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EB38-16FD-41F8-A921-441EA9B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96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77A-4A2D-40DC-8850-C25A8A4ED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Mongodb</a:t>
            </a:r>
            <a:r>
              <a:rPr lang="en-IN" dirty="0"/>
              <a:t> 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A95C1-48A8-40CB-90CB-D8454D1AF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Parameswari </a:t>
            </a:r>
            <a:r>
              <a:rPr lang="en-IN" dirty="0" err="1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6F5-7AD3-47F1-90DB-B1F8FEE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Profiling Level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DDF0-1B34-4638-B68C-563726FC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sampleRate</a:t>
            </a:r>
            <a:r>
              <a:rPr lang="en-US" dirty="0"/>
              <a:t> field indicates the percentage of slow operations that should be profiled.</a:t>
            </a:r>
          </a:p>
          <a:p>
            <a:endParaRPr lang="en-US" dirty="0"/>
          </a:p>
          <a:p>
            <a:r>
              <a:rPr lang="en-US" dirty="0"/>
              <a:t>To return only the profiling level, use the </a:t>
            </a:r>
            <a:r>
              <a:rPr lang="en-US" dirty="0" err="1"/>
              <a:t>db.getProfilingLevel</a:t>
            </a:r>
            <a:r>
              <a:rPr lang="en-US" dirty="0"/>
              <a:t>() helper in the mongo shell as in the following:</a:t>
            </a:r>
          </a:p>
          <a:p>
            <a:endParaRPr lang="en-US" dirty="0"/>
          </a:p>
          <a:p>
            <a:r>
              <a:rPr lang="en-US" dirty="0" err="1"/>
              <a:t>db.getProfilingLevel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947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272-05C4-4ACD-8078-FB1C8224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Profiling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279A-1AF8-4C5D-9BCD-E10BB785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disable profiling, use the following helper in the mongo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db.setProfilingLevel</a:t>
            </a:r>
            <a:r>
              <a:rPr lang="en-US" dirty="0"/>
              <a:t>(0)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B67-F193-4580-A015-13BB1CF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64776" cy="1400530"/>
          </a:xfrm>
        </p:spPr>
        <p:txBody>
          <a:bodyPr/>
          <a:lstStyle/>
          <a:p>
            <a:r>
              <a:rPr lang="en-US" dirty="0"/>
              <a:t>Enable Profiling for an Entire </a:t>
            </a:r>
            <a:r>
              <a:rPr lang="en-US" dirty="0" err="1"/>
              <a:t>mongod</a:t>
            </a:r>
            <a:r>
              <a:rPr lang="en-US" dirty="0"/>
              <a:t>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A106-7009-4A18-9F5E-2674F318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purposes in testing environments, you can enable database profiling for an entire </a:t>
            </a:r>
            <a:r>
              <a:rPr lang="en-US" dirty="0" err="1"/>
              <a:t>mongod</a:t>
            </a:r>
            <a:r>
              <a:rPr lang="en-US" dirty="0"/>
              <a:t> instance. </a:t>
            </a:r>
          </a:p>
          <a:p>
            <a:r>
              <a:rPr lang="en-US" dirty="0"/>
              <a:t>The profiling level applies to all databases provided by the </a:t>
            </a:r>
            <a:r>
              <a:rPr lang="en-US" dirty="0" err="1"/>
              <a:t>mongod</a:t>
            </a:r>
            <a:r>
              <a:rPr lang="en-US" dirty="0"/>
              <a:t> instance.</a:t>
            </a:r>
          </a:p>
          <a:p>
            <a:endParaRPr lang="en-US" dirty="0"/>
          </a:p>
          <a:p>
            <a:r>
              <a:rPr lang="en-US" dirty="0"/>
              <a:t>To enable profiling for a </a:t>
            </a:r>
            <a:r>
              <a:rPr lang="en-US" dirty="0" err="1"/>
              <a:t>mongod</a:t>
            </a:r>
            <a:r>
              <a:rPr lang="en-US" dirty="0"/>
              <a:t> instance, pass the following options to </a:t>
            </a:r>
            <a:r>
              <a:rPr lang="en-US" dirty="0" err="1"/>
              <a:t>mongod</a:t>
            </a:r>
            <a:r>
              <a:rPr lang="en-US" dirty="0"/>
              <a:t> at startup.</a:t>
            </a:r>
          </a:p>
          <a:p>
            <a:endParaRPr lang="en-US" dirty="0"/>
          </a:p>
          <a:p>
            <a:r>
              <a:rPr lang="en-US" dirty="0" err="1"/>
              <a:t>mongod</a:t>
            </a:r>
            <a:r>
              <a:rPr lang="en-US" dirty="0"/>
              <a:t> --profile 1 --</a:t>
            </a:r>
            <a:r>
              <a:rPr lang="en-US" dirty="0" err="1"/>
              <a:t>slowms</a:t>
            </a:r>
            <a:r>
              <a:rPr lang="en-US" dirty="0"/>
              <a:t> 15 --</a:t>
            </a:r>
            <a:r>
              <a:rPr lang="en-US" dirty="0" err="1"/>
              <a:t>slowOpSampleRate</a:t>
            </a:r>
            <a:r>
              <a:rPr lang="en-US" dirty="0"/>
              <a:t> 0.5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251D-F8B3-4167-85C0-4A85E43B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Profiler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6522-50A9-4A04-AD3A-A769B0F7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profiler logs information about database operations in the </a:t>
            </a:r>
            <a:r>
              <a:rPr lang="en-US" dirty="0" err="1"/>
              <a:t>system.profile</a:t>
            </a:r>
            <a:r>
              <a:rPr lang="en-US" dirty="0"/>
              <a:t> collection.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56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return the most recent 10 log entries in the </a:t>
            </a:r>
            <a:r>
              <a:rPr lang="en-US" dirty="0" err="1"/>
              <a:t>system.profile</a:t>
            </a:r>
            <a:r>
              <a:rPr lang="en-US" dirty="0"/>
              <a:t> collection, run a query similar to the following:</a:t>
            </a:r>
          </a:p>
          <a:p>
            <a:endParaRPr lang="en-US" dirty="0"/>
          </a:p>
          <a:p>
            <a:r>
              <a:rPr lang="en-US" dirty="0" err="1"/>
              <a:t>db.system.profile.find</a:t>
            </a:r>
            <a:r>
              <a:rPr lang="en-US" dirty="0"/>
              <a:t>().limit(10).sort( { </a:t>
            </a:r>
            <a:r>
              <a:rPr lang="en-US" dirty="0" err="1"/>
              <a:t>ts</a:t>
            </a:r>
            <a:r>
              <a:rPr lang="en-US" dirty="0"/>
              <a:t> : -1 } ).pretty()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4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return all operations except command operations ($</a:t>
            </a:r>
            <a:r>
              <a:rPr lang="en-US" dirty="0" err="1"/>
              <a:t>cmd</a:t>
            </a:r>
            <a:r>
              <a:rPr lang="en-US" dirty="0"/>
              <a:t>), run a query similar to the following:</a:t>
            </a:r>
          </a:p>
          <a:p>
            <a:endParaRPr lang="en-US" dirty="0"/>
          </a:p>
          <a:p>
            <a:r>
              <a:rPr lang="en-US" dirty="0" err="1"/>
              <a:t>db.system.profile.find</a:t>
            </a:r>
            <a:r>
              <a:rPr lang="en-US" dirty="0"/>
              <a:t>( { op: { $ne : 'command' } } ).pretty()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1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return operations for a particular collection, run a query similar to the following. This example returns operations in the </a:t>
            </a:r>
            <a:r>
              <a:rPr lang="en-US" dirty="0" err="1"/>
              <a:t>mydb</a:t>
            </a:r>
            <a:r>
              <a:rPr lang="en-US" dirty="0"/>
              <a:t> database’s test collection:</a:t>
            </a:r>
          </a:p>
          <a:p>
            <a:endParaRPr lang="en-US" dirty="0"/>
          </a:p>
          <a:p>
            <a:r>
              <a:rPr lang="en-US" dirty="0" err="1"/>
              <a:t>db.system.profile.find</a:t>
            </a:r>
            <a:r>
              <a:rPr lang="en-US" dirty="0"/>
              <a:t>( { ns : '</a:t>
            </a:r>
            <a:r>
              <a:rPr lang="en-US" dirty="0" err="1"/>
              <a:t>mydb.test</a:t>
            </a:r>
            <a:r>
              <a:rPr lang="en-US" dirty="0"/>
              <a:t>' } ).pretty()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return operations slower than 5 milliseconds, run a query similar to the following:</a:t>
            </a:r>
          </a:p>
          <a:p>
            <a:endParaRPr lang="en-US" dirty="0"/>
          </a:p>
          <a:p>
            <a:r>
              <a:rPr lang="en-US" dirty="0" err="1"/>
              <a:t>db.system.profile.find</a:t>
            </a:r>
            <a:r>
              <a:rPr lang="en-US" dirty="0"/>
              <a:t>( { </a:t>
            </a:r>
            <a:r>
              <a:rPr lang="en-US" dirty="0" err="1"/>
              <a:t>millis</a:t>
            </a:r>
            <a:r>
              <a:rPr lang="en-US" dirty="0"/>
              <a:t> : { $</a:t>
            </a:r>
            <a:r>
              <a:rPr lang="en-US" dirty="0" err="1"/>
              <a:t>gt</a:t>
            </a:r>
            <a:r>
              <a:rPr lang="en-US" dirty="0"/>
              <a:t> : 5 } } ).pretty()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06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return information from a certain time range, run a query similar to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db.system.profile.find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ts</a:t>
            </a:r>
            <a:r>
              <a:rPr lang="en-US" dirty="0"/>
              <a:t> :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gt</a:t>
            </a:r>
            <a:r>
              <a:rPr lang="en-US" dirty="0"/>
              <a:t>: new </a:t>
            </a:r>
            <a:r>
              <a:rPr lang="en-US" dirty="0" err="1"/>
              <a:t>ISODate</a:t>
            </a:r>
            <a:r>
              <a:rPr lang="en-US" dirty="0"/>
              <a:t>("2012-12-09T03:00:00Z"),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lt</a:t>
            </a:r>
            <a:r>
              <a:rPr lang="en-US" dirty="0"/>
              <a:t>: new </a:t>
            </a:r>
            <a:r>
              <a:rPr lang="en-US" dirty="0" err="1"/>
              <a:t>ISODate</a:t>
            </a:r>
            <a:r>
              <a:rPr lang="en-US" dirty="0"/>
              <a:t>("2012-12-09T03:40:00Z")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}).pretty()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47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46A-1C9D-469E-94AF-4DB44058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Profiler Data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6E26-096A-4738-A51C-607D92E5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db.system.profile.find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ts</a:t>
            </a:r>
            <a:r>
              <a:rPr lang="en-US" dirty="0"/>
              <a:t> :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gt</a:t>
            </a:r>
            <a:r>
              <a:rPr lang="en-US" dirty="0"/>
              <a:t>: new </a:t>
            </a:r>
            <a:r>
              <a:rPr lang="en-US" dirty="0" err="1"/>
              <a:t>ISODate</a:t>
            </a:r>
            <a:r>
              <a:rPr lang="en-US" dirty="0"/>
              <a:t>("2011-07-12T03:00:00Z"),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lt</a:t>
            </a:r>
            <a:r>
              <a:rPr lang="en-US" dirty="0"/>
              <a:t>: new </a:t>
            </a:r>
            <a:r>
              <a:rPr lang="en-US" dirty="0" err="1"/>
              <a:t>ISODate</a:t>
            </a:r>
            <a:r>
              <a:rPr lang="en-US" dirty="0"/>
              <a:t>("2011-07-12T03:40:00Z")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}, { user: 0 }).sort( { </a:t>
            </a:r>
            <a:r>
              <a:rPr lang="en-US" dirty="0" err="1"/>
              <a:t>millis</a:t>
            </a:r>
            <a:r>
              <a:rPr lang="en-US" dirty="0"/>
              <a:t>: -1 }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3C56-D185-4117-B60D-4C0164E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Profiler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5B15-4294-459C-A00C-6534ADBC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profiler collects detailed information about Database Commands executed against a running </a:t>
            </a:r>
            <a:r>
              <a:rPr lang="en-US" dirty="0" err="1"/>
              <a:t>mongod</a:t>
            </a:r>
            <a:r>
              <a:rPr lang="en-US" dirty="0"/>
              <a:t> instance. </a:t>
            </a:r>
          </a:p>
          <a:p>
            <a:r>
              <a:rPr lang="en-US" dirty="0"/>
              <a:t>This includes CRUD operations as well as configuration and administration commands. </a:t>
            </a:r>
          </a:p>
          <a:p>
            <a:r>
              <a:rPr lang="en-US" dirty="0"/>
              <a:t>The profiler writes all the data it collects to the </a:t>
            </a:r>
            <a:r>
              <a:rPr lang="en-US" dirty="0" err="1"/>
              <a:t>system.profile</a:t>
            </a:r>
            <a:r>
              <a:rPr lang="en-US" dirty="0"/>
              <a:t> collection, a capped collection in the admin database. </a:t>
            </a:r>
          </a:p>
          <a:p>
            <a:r>
              <a:rPr lang="en-US" dirty="0"/>
              <a:t>Database Profiler Output for an overview of the </a:t>
            </a:r>
            <a:r>
              <a:rPr lang="en-US" dirty="0" err="1"/>
              <a:t>system.profile</a:t>
            </a:r>
            <a:r>
              <a:rPr lang="en-US" dirty="0"/>
              <a:t> documents created by the profiler.</a:t>
            </a:r>
          </a:p>
          <a:p>
            <a:r>
              <a:rPr lang="en-US" dirty="0"/>
              <a:t>The profiler is off by default. </a:t>
            </a:r>
          </a:p>
          <a:p>
            <a:r>
              <a:rPr lang="en-US" dirty="0"/>
              <a:t>You can enable the profiler on a per-database or per-instance basis at one of several profiling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32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C3C-5330-4C97-8A84-B9649FD5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Five Most Recent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BBF9-248B-49AD-BD3B-E8C0C00F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database that has profiling enabled, the show profile helper in the mongo shell displays the 5 most recent operations that took at least 1 millisecond to execute.</a:t>
            </a:r>
          </a:p>
          <a:p>
            <a:r>
              <a:rPr lang="en-US" dirty="0"/>
              <a:t> Issue show profile from the mongo shell, as follows:</a:t>
            </a:r>
          </a:p>
          <a:p>
            <a:endParaRPr lang="en-US" dirty="0"/>
          </a:p>
          <a:p>
            <a:r>
              <a:rPr lang="en-US" dirty="0"/>
              <a:t>show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6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45EE-C52D-4F30-8604-1A62042A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Profiler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2C8-926E-4D50-88D6-988B7824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Size of </a:t>
            </a:r>
            <a:r>
              <a:rPr lang="en-US" dirty="0" err="1"/>
              <a:t>system.profile</a:t>
            </a:r>
            <a:r>
              <a:rPr lang="en-US" dirty="0"/>
              <a:t> Collection on the Primary</a:t>
            </a:r>
          </a:p>
          <a:p>
            <a:r>
              <a:rPr lang="en-US" dirty="0"/>
              <a:t>To change the size of the </a:t>
            </a:r>
            <a:r>
              <a:rPr lang="en-US" dirty="0" err="1"/>
              <a:t>system.profile</a:t>
            </a:r>
            <a:r>
              <a:rPr lang="en-US" dirty="0"/>
              <a:t> collection, you must:</a:t>
            </a:r>
          </a:p>
          <a:p>
            <a:endParaRPr lang="en-US" dirty="0"/>
          </a:p>
          <a:p>
            <a:pPr lvl="1"/>
            <a:r>
              <a:rPr lang="en-US" dirty="0"/>
              <a:t>Disable profiling.</a:t>
            </a:r>
          </a:p>
          <a:p>
            <a:pPr lvl="1"/>
            <a:r>
              <a:rPr lang="en-US" dirty="0"/>
              <a:t>Drop the </a:t>
            </a:r>
            <a:r>
              <a:rPr lang="en-US" dirty="0" err="1"/>
              <a:t>system.profile</a:t>
            </a:r>
            <a:r>
              <a:rPr lang="en-US" dirty="0"/>
              <a:t> collection.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system.profile</a:t>
            </a:r>
            <a:r>
              <a:rPr lang="en-US" dirty="0"/>
              <a:t> collection.</a:t>
            </a:r>
          </a:p>
          <a:p>
            <a:pPr lvl="1"/>
            <a:r>
              <a:rPr lang="en-US" dirty="0"/>
              <a:t>Re-enable profiling.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82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45EE-C52D-4F30-8604-1A62042A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Profiler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2C8-926E-4D50-88D6-988B7824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db.setProfilingLevel</a:t>
            </a:r>
            <a:r>
              <a:rPr lang="en-US" dirty="0"/>
              <a:t>(0)</a:t>
            </a:r>
          </a:p>
          <a:p>
            <a:endParaRPr lang="en-US" dirty="0"/>
          </a:p>
          <a:p>
            <a:r>
              <a:rPr lang="en-US" dirty="0" err="1"/>
              <a:t>db.system.profile.drop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db.createCollection</a:t>
            </a:r>
            <a:r>
              <a:rPr lang="en-US" dirty="0"/>
              <a:t>( "</a:t>
            </a:r>
            <a:r>
              <a:rPr lang="en-US" dirty="0" err="1"/>
              <a:t>system.profile</a:t>
            </a:r>
            <a:r>
              <a:rPr lang="en-US" dirty="0"/>
              <a:t>", { capped: true, size:4000000 } )</a:t>
            </a:r>
          </a:p>
          <a:p>
            <a:endParaRPr lang="en-US" dirty="0"/>
          </a:p>
          <a:p>
            <a:r>
              <a:rPr lang="en-US" dirty="0" err="1"/>
              <a:t>db.setProfilingLevel</a:t>
            </a:r>
            <a:r>
              <a:rPr lang="en-US" dirty="0"/>
              <a:t>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2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A4CC-4FB0-4696-BD96-2DB307F0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Profiling Levels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11FE94-5742-4DA9-BEAD-5FD7220D2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00536"/>
              </p:ext>
            </p:extLst>
          </p:nvPr>
        </p:nvGraphicFramePr>
        <p:xfrm>
          <a:off x="874897" y="1853248"/>
          <a:ext cx="8947150" cy="2308860"/>
        </p:xfrm>
        <a:graphic>
          <a:graphicData uri="http://schemas.openxmlformats.org/drawingml/2006/table">
            <a:tbl>
              <a:tblPr/>
              <a:tblGrid>
                <a:gridCol w="1943717">
                  <a:extLst>
                    <a:ext uri="{9D8B030D-6E8A-4147-A177-3AD203B41FA5}">
                      <a16:colId xmlns:a16="http://schemas.microsoft.com/office/drawing/2014/main" val="1058545959"/>
                    </a:ext>
                  </a:extLst>
                </a:gridCol>
                <a:gridCol w="7003433">
                  <a:extLst>
                    <a:ext uri="{9D8B030D-6E8A-4147-A177-3AD203B41FA5}">
                      <a16:colId xmlns:a16="http://schemas.microsoft.com/office/drawing/2014/main" val="2350424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  <a:latin typeface="Source Code Pro"/>
                        </a:rPr>
                        <a:t>0</a:t>
                      </a:r>
                      <a:endParaRPr lang="en-IN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profiler is off and does not collect any data. This is the default profiler level.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78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  <a:latin typeface="Source Code Pro"/>
                        </a:rPr>
                        <a:t>1</a:t>
                      </a:r>
                      <a:endParaRPr lang="en-IN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profiler collects data for operations that take longer than the value of 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Source Code Pro"/>
                        </a:rPr>
                        <a:t>slowms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3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chemeClr val="bg1"/>
                          </a:solidFill>
                          <a:effectLst/>
                          <a:latin typeface="Source Code Pro"/>
                        </a:rPr>
                        <a:t>2</a:t>
                      </a:r>
                      <a:endParaRPr lang="en-IN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profiler collects data for all operations.</a:t>
                      </a:r>
                    </a:p>
                  </a:txBody>
                  <a:tcPr marL="38100" marR="38100" marT="83820" marB="914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1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0EBE-F834-4A90-9471-091DED4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and Configure Database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7501-4BFF-4533-A180-9E51A237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db.setProfilingLevel</a:t>
            </a:r>
            <a:r>
              <a:rPr lang="en-IN" dirty="0"/>
              <a:t>(2)</a:t>
            </a:r>
          </a:p>
          <a:p>
            <a:r>
              <a:rPr lang="en-US" dirty="0"/>
              <a:t> The shell returns a document showing the previous level of profiling. The "ok" : 1 key-value pair indicates the operation succeeded:</a:t>
            </a:r>
            <a:endParaRPr lang="en-IN" dirty="0"/>
          </a:p>
          <a:p>
            <a:r>
              <a:rPr lang="en-IN" dirty="0"/>
              <a:t>{ "was" : 0, "</a:t>
            </a:r>
            <a:r>
              <a:rPr lang="en-IN" dirty="0" err="1"/>
              <a:t>slowms</a:t>
            </a:r>
            <a:r>
              <a:rPr lang="en-IN" dirty="0"/>
              <a:t>" : 100, "</a:t>
            </a:r>
            <a:r>
              <a:rPr lang="en-IN" dirty="0" err="1"/>
              <a:t>sampleRate</a:t>
            </a:r>
            <a:r>
              <a:rPr lang="en-IN" dirty="0"/>
              <a:t>" : 1.0, "ok" : 1 }</a:t>
            </a:r>
          </a:p>
        </p:txBody>
      </p:sp>
    </p:spTree>
    <p:extLst>
      <p:ext uri="{BB962C8B-B14F-4D97-AF65-F5344CB8AC3E}">
        <p14:creationId xmlns:p14="http://schemas.microsoft.com/office/powerpoint/2010/main" val="33043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9B2-16B1-4CB3-BC92-0798F2A1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the Threshold for Slow Operations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3D61-C583-4797-8DE0-47C992E2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slow operation threshold, specify the desired threshold value in one of the following ways:</a:t>
            </a:r>
          </a:p>
          <a:p>
            <a:endParaRPr lang="en-US" dirty="0"/>
          </a:p>
          <a:p>
            <a:r>
              <a:rPr lang="en-US" dirty="0"/>
              <a:t>Set the value of </a:t>
            </a:r>
            <a:r>
              <a:rPr lang="en-US" dirty="0" err="1"/>
              <a:t>slowms</a:t>
            </a:r>
            <a:r>
              <a:rPr lang="en-US" dirty="0"/>
              <a:t> using the profile command or </a:t>
            </a:r>
            <a:r>
              <a:rPr lang="en-US" dirty="0" err="1"/>
              <a:t>db.setProfilingLevel</a:t>
            </a:r>
            <a:r>
              <a:rPr lang="en-US" dirty="0"/>
              <a:t>() shell helper method.</a:t>
            </a:r>
          </a:p>
          <a:p>
            <a:r>
              <a:rPr lang="en-US" dirty="0"/>
              <a:t>Set the value of --</a:t>
            </a:r>
            <a:r>
              <a:rPr lang="en-US" dirty="0" err="1"/>
              <a:t>slowms</a:t>
            </a:r>
            <a:r>
              <a:rPr lang="en-US" dirty="0"/>
              <a:t> from the command line at startup.</a:t>
            </a:r>
          </a:p>
          <a:p>
            <a:r>
              <a:rPr lang="en-US" dirty="0"/>
              <a:t>Set the value of </a:t>
            </a:r>
            <a:r>
              <a:rPr lang="en-US" dirty="0" err="1"/>
              <a:t>slowOpThresholdMs</a:t>
            </a:r>
            <a:r>
              <a:rPr lang="en-US" dirty="0"/>
              <a:t> in a configuration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20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CEE0-4D11-4C12-9060-E5EA6A7B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the Threshold for Slow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DDDE-8F46-4CB7-B3D4-8F46E102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slow operation threshold is 100 milliseconds.</a:t>
            </a:r>
          </a:p>
          <a:p>
            <a:r>
              <a:rPr lang="en-US" dirty="0"/>
              <a:t> Databases with a profiling level of 1 will profile operations slower than the threshold.</a:t>
            </a:r>
          </a:p>
          <a:p>
            <a:r>
              <a:rPr lang="en-IN" dirty="0" err="1"/>
              <a:t>db.setProfilingLevel</a:t>
            </a:r>
            <a:r>
              <a:rPr lang="en-IN" dirty="0"/>
              <a:t>(1, { </a:t>
            </a:r>
            <a:r>
              <a:rPr lang="en-IN" dirty="0" err="1"/>
              <a:t>slowms</a:t>
            </a:r>
            <a:r>
              <a:rPr lang="en-IN" dirty="0"/>
              <a:t>: 20 })</a:t>
            </a:r>
          </a:p>
        </p:txBody>
      </p:sp>
    </p:spTree>
    <p:extLst>
      <p:ext uri="{BB962C8B-B14F-4D97-AF65-F5344CB8AC3E}">
        <p14:creationId xmlns:p14="http://schemas.microsoft.com/office/powerpoint/2010/main" val="25454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E343-2895-4EE5-B916-B4DD5C25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 Random Sample of Slow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44C7-A92B-4183-A982-30E47C2F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To profile only a randomly sampled subset of all slow operations on a specific database, specify the desired sample rate in one of the following ways:</a:t>
            </a:r>
          </a:p>
          <a:p>
            <a:endParaRPr lang="en-US" dirty="0"/>
          </a:p>
          <a:p>
            <a:pPr lvl="1"/>
            <a:r>
              <a:rPr lang="en-US" dirty="0"/>
              <a:t>Set the value of </a:t>
            </a:r>
            <a:r>
              <a:rPr lang="en-US" dirty="0" err="1"/>
              <a:t>sampleRate</a:t>
            </a:r>
            <a:r>
              <a:rPr lang="en-US" dirty="0"/>
              <a:t> using the profile command or </a:t>
            </a:r>
            <a:r>
              <a:rPr lang="en-US" dirty="0" err="1"/>
              <a:t>db.setProfilingLevel</a:t>
            </a:r>
            <a:r>
              <a:rPr lang="en-US" dirty="0"/>
              <a:t>() shell helper method.</a:t>
            </a:r>
          </a:p>
          <a:p>
            <a:pPr lvl="1"/>
            <a:r>
              <a:rPr lang="en-US" dirty="0"/>
              <a:t>Set the value of --</a:t>
            </a:r>
            <a:r>
              <a:rPr lang="en-US" dirty="0" err="1"/>
              <a:t>slowOpSampleRate</a:t>
            </a:r>
            <a:r>
              <a:rPr lang="en-US" dirty="0"/>
              <a:t> from the command line at startup.</a:t>
            </a:r>
          </a:p>
          <a:p>
            <a:pPr lvl="1"/>
            <a:r>
              <a:rPr lang="en-US" dirty="0"/>
              <a:t>Set the value of </a:t>
            </a:r>
            <a:r>
              <a:rPr lang="en-US" dirty="0" err="1"/>
              <a:t>slowOpSampleRate</a:t>
            </a:r>
            <a:r>
              <a:rPr lang="en-US" dirty="0"/>
              <a:t> in a configuration file.</a:t>
            </a:r>
          </a:p>
          <a:p>
            <a:r>
              <a:rPr lang="en-US" dirty="0"/>
              <a:t>By default, </a:t>
            </a:r>
            <a:r>
              <a:rPr lang="en-US" dirty="0" err="1"/>
              <a:t>sampleRate</a:t>
            </a:r>
            <a:r>
              <a:rPr lang="en-US" dirty="0"/>
              <a:t> is set to 1.0, meaning all slow operations are profiled. </a:t>
            </a:r>
          </a:p>
          <a:p>
            <a:r>
              <a:rPr lang="en-US" dirty="0"/>
              <a:t>Databases with a </a:t>
            </a:r>
            <a:r>
              <a:rPr lang="en-US" dirty="0" err="1"/>
              <a:t>sampleRate</a:t>
            </a:r>
            <a:r>
              <a:rPr lang="en-US" dirty="0"/>
              <a:t> between 0 and 1 will only profile a randomly sampled percentage of slow operations according to </a:t>
            </a:r>
            <a:r>
              <a:rPr lang="en-US" dirty="0" err="1"/>
              <a:t>sampleRate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1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E343-2895-4EE5-B916-B4DD5C25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 Random Sample of Slow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44C7-A92B-4183-A982-30E47C2F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the following method sets the profiling level for the current database to 1 and sets the profiler to sample 42% of all slow operations:</a:t>
            </a:r>
          </a:p>
          <a:p>
            <a:endParaRPr lang="en-US" dirty="0"/>
          </a:p>
          <a:p>
            <a:r>
              <a:rPr lang="en-US" dirty="0" err="1"/>
              <a:t>db.setProfilingLevel</a:t>
            </a:r>
            <a:r>
              <a:rPr lang="en-US" dirty="0"/>
              <a:t>(1, { </a:t>
            </a:r>
            <a:r>
              <a:rPr lang="en-US" dirty="0" err="1"/>
              <a:t>sampleRate</a:t>
            </a:r>
            <a:r>
              <a:rPr lang="en-US" dirty="0"/>
              <a:t>: 0.42 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6F5-7AD3-47F1-90DB-B1F8FEE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Profiling Level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DDF0-1B34-4638-B68C-563726FC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view the profiling level, issue the following from the mongo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db.getProfilingStatus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shell returns a document similar 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 "was" : 0, "</a:t>
            </a:r>
            <a:r>
              <a:rPr lang="en-US" dirty="0" err="1"/>
              <a:t>slowms</a:t>
            </a:r>
            <a:r>
              <a:rPr lang="en-US" dirty="0"/>
              <a:t>" : 100, "</a:t>
            </a:r>
            <a:r>
              <a:rPr lang="en-US" dirty="0" err="1"/>
              <a:t>sampleRate</a:t>
            </a:r>
            <a:r>
              <a:rPr lang="en-US" dirty="0"/>
              <a:t>" : 1.0, "ok" : 1 }</a:t>
            </a:r>
          </a:p>
          <a:p>
            <a:pPr marL="0" indent="0">
              <a:buNone/>
            </a:pPr>
            <a:r>
              <a:rPr lang="en-US" dirty="0"/>
              <a:t>The was field indicates the current profiling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slowms</a:t>
            </a:r>
            <a:r>
              <a:rPr lang="en-US" dirty="0"/>
              <a:t> field indicates operation time threshold, in milliseconds, beyond which operations are considered slow.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47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1139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Source Code Pro</vt:lpstr>
      <vt:lpstr>Wingdings 3</vt:lpstr>
      <vt:lpstr>Ion</vt:lpstr>
      <vt:lpstr>Mongodb profiling</vt:lpstr>
      <vt:lpstr>Database Profiler </vt:lpstr>
      <vt:lpstr>Profiling Levels </vt:lpstr>
      <vt:lpstr>Enable and Configure Database </vt:lpstr>
      <vt:lpstr>Specify the Threshold for Slow Operations </vt:lpstr>
      <vt:lpstr>Specify the Threshold for Slow Operations</vt:lpstr>
      <vt:lpstr>Profile a Random Sample of Slow Operation</vt:lpstr>
      <vt:lpstr>Profile a Random Sample of Slow Operation</vt:lpstr>
      <vt:lpstr>Check Profiling Level </vt:lpstr>
      <vt:lpstr>Check Profiling Level </vt:lpstr>
      <vt:lpstr>Disable Profiling </vt:lpstr>
      <vt:lpstr>Enable Profiling for an Entire mongod Instance</vt:lpstr>
      <vt:lpstr>View Profiler Data </vt:lpstr>
      <vt:lpstr>Example Profiler Data Queries</vt:lpstr>
      <vt:lpstr>Example Profiler Data Queries</vt:lpstr>
      <vt:lpstr>Example Profiler Data Queries</vt:lpstr>
      <vt:lpstr>Example Profiler Data Queries</vt:lpstr>
      <vt:lpstr>Example Profiler Data Queries</vt:lpstr>
      <vt:lpstr>Example Profiler Data Queries</vt:lpstr>
      <vt:lpstr>Show the Five Most Recent Events</vt:lpstr>
      <vt:lpstr>Profiler Overhead</vt:lpstr>
      <vt:lpstr>Profiler Overhead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profiling</dc:title>
  <dc:creator>Parameswari Bala</dc:creator>
  <cp:lastModifiedBy>Parameswari Bala</cp:lastModifiedBy>
  <cp:revision>45</cp:revision>
  <dcterms:created xsi:type="dcterms:W3CDTF">2018-01-20T04:37:20Z</dcterms:created>
  <dcterms:modified xsi:type="dcterms:W3CDTF">2018-01-20T11:39:21Z</dcterms:modified>
</cp:coreProperties>
</file>