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6FB0-6992-4BCC-ACEA-A40A87CCBC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E50ADA-3FB6-4EAE-B15F-C686F371BA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07E1E8-4AD1-4951-B598-3359EAAB939C}"/>
              </a:ext>
            </a:extLst>
          </p:cNvPr>
          <p:cNvSpPr>
            <a:spLocks noGrp="1"/>
          </p:cNvSpPr>
          <p:nvPr>
            <p:ph type="dt" sz="half" idx="10"/>
          </p:nvPr>
        </p:nvSpPr>
        <p:spPr/>
        <p:txBody>
          <a:bodyPr/>
          <a:lstStyle/>
          <a:p>
            <a:fld id="{0410F6CE-D042-453D-833C-4FED11A7D35B}" type="datetimeFigureOut">
              <a:rPr lang="en-IN" smtClean="0"/>
              <a:t>21-01-2018</a:t>
            </a:fld>
            <a:endParaRPr lang="en-IN"/>
          </a:p>
        </p:txBody>
      </p:sp>
      <p:sp>
        <p:nvSpPr>
          <p:cNvPr id="5" name="Footer Placeholder 4">
            <a:extLst>
              <a:ext uri="{FF2B5EF4-FFF2-40B4-BE49-F238E27FC236}">
                <a16:creationId xmlns:a16="http://schemas.microsoft.com/office/drawing/2014/main" id="{A5B83E8F-4127-40F6-A1E8-4E1B1D14E6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441539-FBB6-4087-8BF4-5E1C82513480}"/>
              </a:ext>
            </a:extLst>
          </p:cNvPr>
          <p:cNvSpPr>
            <a:spLocks noGrp="1"/>
          </p:cNvSpPr>
          <p:nvPr>
            <p:ph type="sldNum" sz="quarter" idx="12"/>
          </p:nvPr>
        </p:nvSpPr>
        <p:spPr/>
        <p:txBody>
          <a:bodyPr/>
          <a:lstStyle/>
          <a:p>
            <a:fld id="{9B647C5F-22F2-415F-B0F3-6D17A88BC6F2}" type="slidenum">
              <a:rPr lang="en-IN" smtClean="0"/>
              <a:t>‹#›</a:t>
            </a:fld>
            <a:endParaRPr lang="en-IN"/>
          </a:p>
        </p:txBody>
      </p:sp>
    </p:spTree>
    <p:extLst>
      <p:ext uri="{BB962C8B-B14F-4D97-AF65-F5344CB8AC3E}">
        <p14:creationId xmlns:p14="http://schemas.microsoft.com/office/powerpoint/2010/main" val="830737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BE07-8892-4A20-9C45-108099D2DE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D17677-F8DE-4FED-A52F-523FE89D0C0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EDA4B9-C525-4BB9-B053-453F534B0D45}"/>
              </a:ext>
            </a:extLst>
          </p:cNvPr>
          <p:cNvSpPr>
            <a:spLocks noGrp="1"/>
          </p:cNvSpPr>
          <p:nvPr>
            <p:ph type="dt" sz="half" idx="10"/>
          </p:nvPr>
        </p:nvSpPr>
        <p:spPr/>
        <p:txBody>
          <a:bodyPr/>
          <a:lstStyle/>
          <a:p>
            <a:fld id="{0410F6CE-D042-453D-833C-4FED11A7D35B}" type="datetimeFigureOut">
              <a:rPr lang="en-IN" smtClean="0"/>
              <a:t>21-01-2018</a:t>
            </a:fld>
            <a:endParaRPr lang="en-IN"/>
          </a:p>
        </p:txBody>
      </p:sp>
      <p:sp>
        <p:nvSpPr>
          <p:cNvPr id="5" name="Footer Placeholder 4">
            <a:extLst>
              <a:ext uri="{FF2B5EF4-FFF2-40B4-BE49-F238E27FC236}">
                <a16:creationId xmlns:a16="http://schemas.microsoft.com/office/drawing/2014/main" id="{36B27D77-98FF-4D3C-A73F-FB359923A1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7593F1-4D97-48EB-B010-AECB093F64F4}"/>
              </a:ext>
            </a:extLst>
          </p:cNvPr>
          <p:cNvSpPr>
            <a:spLocks noGrp="1"/>
          </p:cNvSpPr>
          <p:nvPr>
            <p:ph type="sldNum" sz="quarter" idx="12"/>
          </p:nvPr>
        </p:nvSpPr>
        <p:spPr/>
        <p:txBody>
          <a:bodyPr/>
          <a:lstStyle/>
          <a:p>
            <a:fld id="{9B647C5F-22F2-415F-B0F3-6D17A88BC6F2}" type="slidenum">
              <a:rPr lang="en-IN" smtClean="0"/>
              <a:t>‹#›</a:t>
            </a:fld>
            <a:endParaRPr lang="en-IN"/>
          </a:p>
        </p:txBody>
      </p:sp>
    </p:spTree>
    <p:extLst>
      <p:ext uri="{BB962C8B-B14F-4D97-AF65-F5344CB8AC3E}">
        <p14:creationId xmlns:p14="http://schemas.microsoft.com/office/powerpoint/2010/main" val="2552354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E33918-51DB-40A1-A770-0D57BE2431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72E87C-A169-47A6-9E5D-12649DE90A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7945EC-0A1B-4109-BDCA-C83BE0302E55}"/>
              </a:ext>
            </a:extLst>
          </p:cNvPr>
          <p:cNvSpPr>
            <a:spLocks noGrp="1"/>
          </p:cNvSpPr>
          <p:nvPr>
            <p:ph type="dt" sz="half" idx="10"/>
          </p:nvPr>
        </p:nvSpPr>
        <p:spPr/>
        <p:txBody>
          <a:bodyPr/>
          <a:lstStyle/>
          <a:p>
            <a:fld id="{0410F6CE-D042-453D-833C-4FED11A7D35B}" type="datetimeFigureOut">
              <a:rPr lang="en-IN" smtClean="0"/>
              <a:t>21-01-2018</a:t>
            </a:fld>
            <a:endParaRPr lang="en-IN"/>
          </a:p>
        </p:txBody>
      </p:sp>
      <p:sp>
        <p:nvSpPr>
          <p:cNvPr id="5" name="Footer Placeholder 4">
            <a:extLst>
              <a:ext uri="{FF2B5EF4-FFF2-40B4-BE49-F238E27FC236}">
                <a16:creationId xmlns:a16="http://schemas.microsoft.com/office/drawing/2014/main" id="{C2B339CB-8AB3-4AFB-B05F-BC57E2D423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D6F196-8A4E-4484-9EA8-5D40B8E273FD}"/>
              </a:ext>
            </a:extLst>
          </p:cNvPr>
          <p:cNvSpPr>
            <a:spLocks noGrp="1"/>
          </p:cNvSpPr>
          <p:nvPr>
            <p:ph type="sldNum" sz="quarter" idx="12"/>
          </p:nvPr>
        </p:nvSpPr>
        <p:spPr/>
        <p:txBody>
          <a:bodyPr/>
          <a:lstStyle/>
          <a:p>
            <a:fld id="{9B647C5F-22F2-415F-B0F3-6D17A88BC6F2}" type="slidenum">
              <a:rPr lang="en-IN" smtClean="0"/>
              <a:t>‹#›</a:t>
            </a:fld>
            <a:endParaRPr lang="en-IN"/>
          </a:p>
        </p:txBody>
      </p:sp>
    </p:spTree>
    <p:extLst>
      <p:ext uri="{BB962C8B-B14F-4D97-AF65-F5344CB8AC3E}">
        <p14:creationId xmlns:p14="http://schemas.microsoft.com/office/powerpoint/2010/main" val="294429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8951-2CAC-4BAE-B6CF-E82A24DDE1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C92B39-58CC-4019-9CA4-D50167376B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24492A-DC26-47E4-B004-15F14A92996F}"/>
              </a:ext>
            </a:extLst>
          </p:cNvPr>
          <p:cNvSpPr>
            <a:spLocks noGrp="1"/>
          </p:cNvSpPr>
          <p:nvPr>
            <p:ph type="dt" sz="half" idx="10"/>
          </p:nvPr>
        </p:nvSpPr>
        <p:spPr/>
        <p:txBody>
          <a:bodyPr/>
          <a:lstStyle/>
          <a:p>
            <a:fld id="{0410F6CE-D042-453D-833C-4FED11A7D35B}" type="datetimeFigureOut">
              <a:rPr lang="en-IN" smtClean="0"/>
              <a:t>21-01-2018</a:t>
            </a:fld>
            <a:endParaRPr lang="en-IN"/>
          </a:p>
        </p:txBody>
      </p:sp>
      <p:sp>
        <p:nvSpPr>
          <p:cNvPr id="5" name="Footer Placeholder 4">
            <a:extLst>
              <a:ext uri="{FF2B5EF4-FFF2-40B4-BE49-F238E27FC236}">
                <a16:creationId xmlns:a16="http://schemas.microsoft.com/office/drawing/2014/main" id="{4E842F8D-A8DF-4FB8-A4DE-C8AFA9F6A6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157D90-341A-4A7E-A110-F23E884BF39A}"/>
              </a:ext>
            </a:extLst>
          </p:cNvPr>
          <p:cNvSpPr>
            <a:spLocks noGrp="1"/>
          </p:cNvSpPr>
          <p:nvPr>
            <p:ph type="sldNum" sz="quarter" idx="12"/>
          </p:nvPr>
        </p:nvSpPr>
        <p:spPr/>
        <p:txBody>
          <a:bodyPr/>
          <a:lstStyle/>
          <a:p>
            <a:fld id="{9B647C5F-22F2-415F-B0F3-6D17A88BC6F2}" type="slidenum">
              <a:rPr lang="en-IN" smtClean="0"/>
              <a:t>‹#›</a:t>
            </a:fld>
            <a:endParaRPr lang="en-IN"/>
          </a:p>
        </p:txBody>
      </p:sp>
    </p:spTree>
    <p:extLst>
      <p:ext uri="{BB962C8B-B14F-4D97-AF65-F5344CB8AC3E}">
        <p14:creationId xmlns:p14="http://schemas.microsoft.com/office/powerpoint/2010/main" val="331654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E8FD2-02CB-4EC9-9379-E49DCC3A6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D269FC-780A-4C50-8BF8-059F3425E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CC0DBB1-0616-49A3-B876-5A0E17DC375F}"/>
              </a:ext>
            </a:extLst>
          </p:cNvPr>
          <p:cNvSpPr>
            <a:spLocks noGrp="1"/>
          </p:cNvSpPr>
          <p:nvPr>
            <p:ph type="dt" sz="half" idx="10"/>
          </p:nvPr>
        </p:nvSpPr>
        <p:spPr/>
        <p:txBody>
          <a:bodyPr/>
          <a:lstStyle/>
          <a:p>
            <a:fld id="{0410F6CE-D042-453D-833C-4FED11A7D35B}" type="datetimeFigureOut">
              <a:rPr lang="en-IN" smtClean="0"/>
              <a:t>21-01-2018</a:t>
            </a:fld>
            <a:endParaRPr lang="en-IN"/>
          </a:p>
        </p:txBody>
      </p:sp>
      <p:sp>
        <p:nvSpPr>
          <p:cNvPr id="5" name="Footer Placeholder 4">
            <a:extLst>
              <a:ext uri="{FF2B5EF4-FFF2-40B4-BE49-F238E27FC236}">
                <a16:creationId xmlns:a16="http://schemas.microsoft.com/office/drawing/2014/main" id="{8B9E8E3C-2B41-46E3-AD0C-AFACF09CE2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17DDED-71CB-41C0-A7EE-A617FF5E2293}"/>
              </a:ext>
            </a:extLst>
          </p:cNvPr>
          <p:cNvSpPr>
            <a:spLocks noGrp="1"/>
          </p:cNvSpPr>
          <p:nvPr>
            <p:ph type="sldNum" sz="quarter" idx="12"/>
          </p:nvPr>
        </p:nvSpPr>
        <p:spPr/>
        <p:txBody>
          <a:bodyPr/>
          <a:lstStyle/>
          <a:p>
            <a:fld id="{9B647C5F-22F2-415F-B0F3-6D17A88BC6F2}" type="slidenum">
              <a:rPr lang="en-IN" smtClean="0"/>
              <a:t>‹#›</a:t>
            </a:fld>
            <a:endParaRPr lang="en-IN"/>
          </a:p>
        </p:txBody>
      </p:sp>
    </p:spTree>
    <p:extLst>
      <p:ext uri="{BB962C8B-B14F-4D97-AF65-F5344CB8AC3E}">
        <p14:creationId xmlns:p14="http://schemas.microsoft.com/office/powerpoint/2010/main" val="2903363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A5AE-28E4-4A3C-A355-A50A42E9DE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E9EC16-96A5-4C59-A2A5-C26C0F34AE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CEBBC2-19B0-44D3-B00B-388EDA4939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37BAEF-828E-41CA-8257-86DCD04D0C80}"/>
              </a:ext>
            </a:extLst>
          </p:cNvPr>
          <p:cNvSpPr>
            <a:spLocks noGrp="1"/>
          </p:cNvSpPr>
          <p:nvPr>
            <p:ph type="dt" sz="half" idx="10"/>
          </p:nvPr>
        </p:nvSpPr>
        <p:spPr/>
        <p:txBody>
          <a:bodyPr/>
          <a:lstStyle/>
          <a:p>
            <a:fld id="{0410F6CE-D042-453D-833C-4FED11A7D35B}" type="datetimeFigureOut">
              <a:rPr lang="en-IN" smtClean="0"/>
              <a:t>21-01-2018</a:t>
            </a:fld>
            <a:endParaRPr lang="en-IN"/>
          </a:p>
        </p:txBody>
      </p:sp>
      <p:sp>
        <p:nvSpPr>
          <p:cNvPr id="6" name="Footer Placeholder 5">
            <a:extLst>
              <a:ext uri="{FF2B5EF4-FFF2-40B4-BE49-F238E27FC236}">
                <a16:creationId xmlns:a16="http://schemas.microsoft.com/office/drawing/2014/main" id="{D0CFA5E5-A542-46D7-A3F6-FF892068C8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6CD716-DF96-49EB-B19E-5911D16742C8}"/>
              </a:ext>
            </a:extLst>
          </p:cNvPr>
          <p:cNvSpPr>
            <a:spLocks noGrp="1"/>
          </p:cNvSpPr>
          <p:nvPr>
            <p:ph type="sldNum" sz="quarter" idx="12"/>
          </p:nvPr>
        </p:nvSpPr>
        <p:spPr/>
        <p:txBody>
          <a:bodyPr/>
          <a:lstStyle/>
          <a:p>
            <a:fld id="{9B647C5F-22F2-415F-B0F3-6D17A88BC6F2}" type="slidenum">
              <a:rPr lang="en-IN" smtClean="0"/>
              <a:t>‹#›</a:t>
            </a:fld>
            <a:endParaRPr lang="en-IN"/>
          </a:p>
        </p:txBody>
      </p:sp>
    </p:spTree>
    <p:extLst>
      <p:ext uri="{BB962C8B-B14F-4D97-AF65-F5344CB8AC3E}">
        <p14:creationId xmlns:p14="http://schemas.microsoft.com/office/powerpoint/2010/main" val="76161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4844-C685-4715-BBE1-4CCD5F785F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1FED08-4968-4A27-B213-58843E60D2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D80F2D-8943-4F3B-8441-05379A194F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D5E052-564C-4A7A-8246-82418157D7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35ABB0-C2FF-49CD-9B9F-B73071D58F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A83C28-886F-41B6-AA28-DA984CB11383}"/>
              </a:ext>
            </a:extLst>
          </p:cNvPr>
          <p:cNvSpPr>
            <a:spLocks noGrp="1"/>
          </p:cNvSpPr>
          <p:nvPr>
            <p:ph type="dt" sz="half" idx="10"/>
          </p:nvPr>
        </p:nvSpPr>
        <p:spPr/>
        <p:txBody>
          <a:bodyPr/>
          <a:lstStyle/>
          <a:p>
            <a:fld id="{0410F6CE-D042-453D-833C-4FED11A7D35B}" type="datetimeFigureOut">
              <a:rPr lang="en-IN" smtClean="0"/>
              <a:t>21-01-2018</a:t>
            </a:fld>
            <a:endParaRPr lang="en-IN"/>
          </a:p>
        </p:txBody>
      </p:sp>
      <p:sp>
        <p:nvSpPr>
          <p:cNvPr id="8" name="Footer Placeholder 7">
            <a:extLst>
              <a:ext uri="{FF2B5EF4-FFF2-40B4-BE49-F238E27FC236}">
                <a16:creationId xmlns:a16="http://schemas.microsoft.com/office/drawing/2014/main" id="{8AC842CD-BDAA-4E0B-9207-A1AC116CE4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4019DE-C5CA-40D7-94A7-4C202F27AD7E}"/>
              </a:ext>
            </a:extLst>
          </p:cNvPr>
          <p:cNvSpPr>
            <a:spLocks noGrp="1"/>
          </p:cNvSpPr>
          <p:nvPr>
            <p:ph type="sldNum" sz="quarter" idx="12"/>
          </p:nvPr>
        </p:nvSpPr>
        <p:spPr/>
        <p:txBody>
          <a:bodyPr/>
          <a:lstStyle/>
          <a:p>
            <a:fld id="{9B647C5F-22F2-415F-B0F3-6D17A88BC6F2}" type="slidenum">
              <a:rPr lang="en-IN" smtClean="0"/>
              <a:t>‹#›</a:t>
            </a:fld>
            <a:endParaRPr lang="en-IN"/>
          </a:p>
        </p:txBody>
      </p:sp>
    </p:spTree>
    <p:extLst>
      <p:ext uri="{BB962C8B-B14F-4D97-AF65-F5344CB8AC3E}">
        <p14:creationId xmlns:p14="http://schemas.microsoft.com/office/powerpoint/2010/main" val="331940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4AD6-0159-4D51-9BB4-8B8423CB43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662F8A-7343-4B0C-95D0-24578B0EC1B2}"/>
              </a:ext>
            </a:extLst>
          </p:cNvPr>
          <p:cNvSpPr>
            <a:spLocks noGrp="1"/>
          </p:cNvSpPr>
          <p:nvPr>
            <p:ph type="dt" sz="half" idx="10"/>
          </p:nvPr>
        </p:nvSpPr>
        <p:spPr/>
        <p:txBody>
          <a:bodyPr/>
          <a:lstStyle/>
          <a:p>
            <a:fld id="{0410F6CE-D042-453D-833C-4FED11A7D35B}" type="datetimeFigureOut">
              <a:rPr lang="en-IN" smtClean="0"/>
              <a:t>21-01-2018</a:t>
            </a:fld>
            <a:endParaRPr lang="en-IN"/>
          </a:p>
        </p:txBody>
      </p:sp>
      <p:sp>
        <p:nvSpPr>
          <p:cNvPr id="4" name="Footer Placeholder 3">
            <a:extLst>
              <a:ext uri="{FF2B5EF4-FFF2-40B4-BE49-F238E27FC236}">
                <a16:creationId xmlns:a16="http://schemas.microsoft.com/office/drawing/2014/main" id="{60316427-8073-4B07-91FE-900EEC20C6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0F2B77-4ACF-4D99-A955-6EEB9A4D03C1}"/>
              </a:ext>
            </a:extLst>
          </p:cNvPr>
          <p:cNvSpPr>
            <a:spLocks noGrp="1"/>
          </p:cNvSpPr>
          <p:nvPr>
            <p:ph type="sldNum" sz="quarter" idx="12"/>
          </p:nvPr>
        </p:nvSpPr>
        <p:spPr/>
        <p:txBody>
          <a:bodyPr/>
          <a:lstStyle/>
          <a:p>
            <a:fld id="{9B647C5F-22F2-415F-B0F3-6D17A88BC6F2}" type="slidenum">
              <a:rPr lang="en-IN" smtClean="0"/>
              <a:t>‹#›</a:t>
            </a:fld>
            <a:endParaRPr lang="en-IN"/>
          </a:p>
        </p:txBody>
      </p:sp>
    </p:spTree>
    <p:extLst>
      <p:ext uri="{BB962C8B-B14F-4D97-AF65-F5344CB8AC3E}">
        <p14:creationId xmlns:p14="http://schemas.microsoft.com/office/powerpoint/2010/main" val="2626646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BE2004-415D-4B89-A8F5-BC0D6663B759}"/>
              </a:ext>
            </a:extLst>
          </p:cNvPr>
          <p:cNvSpPr>
            <a:spLocks noGrp="1"/>
          </p:cNvSpPr>
          <p:nvPr>
            <p:ph type="dt" sz="half" idx="10"/>
          </p:nvPr>
        </p:nvSpPr>
        <p:spPr/>
        <p:txBody>
          <a:bodyPr/>
          <a:lstStyle/>
          <a:p>
            <a:fld id="{0410F6CE-D042-453D-833C-4FED11A7D35B}" type="datetimeFigureOut">
              <a:rPr lang="en-IN" smtClean="0"/>
              <a:t>21-01-2018</a:t>
            </a:fld>
            <a:endParaRPr lang="en-IN"/>
          </a:p>
        </p:txBody>
      </p:sp>
      <p:sp>
        <p:nvSpPr>
          <p:cNvPr id="3" name="Footer Placeholder 2">
            <a:extLst>
              <a:ext uri="{FF2B5EF4-FFF2-40B4-BE49-F238E27FC236}">
                <a16:creationId xmlns:a16="http://schemas.microsoft.com/office/drawing/2014/main" id="{D32F85FF-9501-46AA-A17A-0634BB9781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5BDA70-52AD-41DF-A48A-4F8783AC3E7F}"/>
              </a:ext>
            </a:extLst>
          </p:cNvPr>
          <p:cNvSpPr>
            <a:spLocks noGrp="1"/>
          </p:cNvSpPr>
          <p:nvPr>
            <p:ph type="sldNum" sz="quarter" idx="12"/>
          </p:nvPr>
        </p:nvSpPr>
        <p:spPr/>
        <p:txBody>
          <a:bodyPr/>
          <a:lstStyle/>
          <a:p>
            <a:fld id="{9B647C5F-22F2-415F-B0F3-6D17A88BC6F2}" type="slidenum">
              <a:rPr lang="en-IN" smtClean="0"/>
              <a:t>‹#›</a:t>
            </a:fld>
            <a:endParaRPr lang="en-IN"/>
          </a:p>
        </p:txBody>
      </p:sp>
    </p:spTree>
    <p:extLst>
      <p:ext uri="{BB962C8B-B14F-4D97-AF65-F5344CB8AC3E}">
        <p14:creationId xmlns:p14="http://schemas.microsoft.com/office/powerpoint/2010/main" val="166408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DAD6-C098-40B0-8AF5-E72265435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BBC6B9-1FDB-4904-8176-807D5958B8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E12D40-C468-4890-8A7F-4FACB2246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DA4071-924A-4EA3-9F74-99F84539FCBD}"/>
              </a:ext>
            </a:extLst>
          </p:cNvPr>
          <p:cNvSpPr>
            <a:spLocks noGrp="1"/>
          </p:cNvSpPr>
          <p:nvPr>
            <p:ph type="dt" sz="half" idx="10"/>
          </p:nvPr>
        </p:nvSpPr>
        <p:spPr/>
        <p:txBody>
          <a:bodyPr/>
          <a:lstStyle/>
          <a:p>
            <a:fld id="{0410F6CE-D042-453D-833C-4FED11A7D35B}" type="datetimeFigureOut">
              <a:rPr lang="en-IN" smtClean="0"/>
              <a:t>21-01-2018</a:t>
            </a:fld>
            <a:endParaRPr lang="en-IN"/>
          </a:p>
        </p:txBody>
      </p:sp>
      <p:sp>
        <p:nvSpPr>
          <p:cNvPr id="6" name="Footer Placeholder 5">
            <a:extLst>
              <a:ext uri="{FF2B5EF4-FFF2-40B4-BE49-F238E27FC236}">
                <a16:creationId xmlns:a16="http://schemas.microsoft.com/office/drawing/2014/main" id="{11CB37B7-84D3-4A44-93E5-D6561CE6F2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ACA5D3-48AF-4196-81E4-53986F4AA39C}"/>
              </a:ext>
            </a:extLst>
          </p:cNvPr>
          <p:cNvSpPr>
            <a:spLocks noGrp="1"/>
          </p:cNvSpPr>
          <p:nvPr>
            <p:ph type="sldNum" sz="quarter" idx="12"/>
          </p:nvPr>
        </p:nvSpPr>
        <p:spPr/>
        <p:txBody>
          <a:bodyPr/>
          <a:lstStyle/>
          <a:p>
            <a:fld id="{9B647C5F-22F2-415F-B0F3-6D17A88BC6F2}" type="slidenum">
              <a:rPr lang="en-IN" smtClean="0"/>
              <a:t>‹#›</a:t>
            </a:fld>
            <a:endParaRPr lang="en-IN"/>
          </a:p>
        </p:txBody>
      </p:sp>
    </p:spTree>
    <p:extLst>
      <p:ext uri="{BB962C8B-B14F-4D97-AF65-F5344CB8AC3E}">
        <p14:creationId xmlns:p14="http://schemas.microsoft.com/office/powerpoint/2010/main" val="164207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55B39-183A-4247-B738-3DC03C9FC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80DB64-9B14-46DE-9405-1E90B58EFD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9C115C-565B-4A96-A16E-9AD27B2D2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994939-83C9-441F-941E-6E5E64C8AA4D}"/>
              </a:ext>
            </a:extLst>
          </p:cNvPr>
          <p:cNvSpPr>
            <a:spLocks noGrp="1"/>
          </p:cNvSpPr>
          <p:nvPr>
            <p:ph type="dt" sz="half" idx="10"/>
          </p:nvPr>
        </p:nvSpPr>
        <p:spPr/>
        <p:txBody>
          <a:bodyPr/>
          <a:lstStyle/>
          <a:p>
            <a:fld id="{0410F6CE-D042-453D-833C-4FED11A7D35B}" type="datetimeFigureOut">
              <a:rPr lang="en-IN" smtClean="0"/>
              <a:t>21-01-2018</a:t>
            </a:fld>
            <a:endParaRPr lang="en-IN"/>
          </a:p>
        </p:txBody>
      </p:sp>
      <p:sp>
        <p:nvSpPr>
          <p:cNvPr id="6" name="Footer Placeholder 5">
            <a:extLst>
              <a:ext uri="{FF2B5EF4-FFF2-40B4-BE49-F238E27FC236}">
                <a16:creationId xmlns:a16="http://schemas.microsoft.com/office/drawing/2014/main" id="{60F3E148-74A4-4D5E-B4FB-B87BFD5ACC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B0B39C-CBC8-4444-A344-68CE555AE9E2}"/>
              </a:ext>
            </a:extLst>
          </p:cNvPr>
          <p:cNvSpPr>
            <a:spLocks noGrp="1"/>
          </p:cNvSpPr>
          <p:nvPr>
            <p:ph type="sldNum" sz="quarter" idx="12"/>
          </p:nvPr>
        </p:nvSpPr>
        <p:spPr/>
        <p:txBody>
          <a:bodyPr/>
          <a:lstStyle/>
          <a:p>
            <a:fld id="{9B647C5F-22F2-415F-B0F3-6D17A88BC6F2}" type="slidenum">
              <a:rPr lang="en-IN" smtClean="0"/>
              <a:t>‹#›</a:t>
            </a:fld>
            <a:endParaRPr lang="en-IN"/>
          </a:p>
        </p:txBody>
      </p:sp>
    </p:spTree>
    <p:extLst>
      <p:ext uri="{BB962C8B-B14F-4D97-AF65-F5344CB8AC3E}">
        <p14:creationId xmlns:p14="http://schemas.microsoft.com/office/powerpoint/2010/main" val="182762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3E0BFF-4C79-41E5-98BC-00F8531F7F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D19CD2-B917-45E8-8542-8D33B4D53B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BAFF49-2BD7-4DBD-B410-6F7DDEEEE9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0F6CE-D042-453D-833C-4FED11A7D35B}" type="datetimeFigureOut">
              <a:rPr lang="en-IN" smtClean="0"/>
              <a:t>21-01-2018</a:t>
            </a:fld>
            <a:endParaRPr lang="en-IN"/>
          </a:p>
        </p:txBody>
      </p:sp>
      <p:sp>
        <p:nvSpPr>
          <p:cNvPr id="5" name="Footer Placeholder 4">
            <a:extLst>
              <a:ext uri="{FF2B5EF4-FFF2-40B4-BE49-F238E27FC236}">
                <a16:creationId xmlns:a16="http://schemas.microsoft.com/office/drawing/2014/main" id="{7CE3152D-3FDB-4C22-8648-517870608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C04784-1BEC-4B46-916B-B4FF21627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47C5F-22F2-415F-B0F3-6D17A88BC6F2}" type="slidenum">
              <a:rPr lang="en-IN" smtClean="0"/>
              <a:t>‹#›</a:t>
            </a:fld>
            <a:endParaRPr lang="en-IN"/>
          </a:p>
        </p:txBody>
      </p:sp>
    </p:spTree>
    <p:extLst>
      <p:ext uri="{BB962C8B-B14F-4D97-AF65-F5344CB8AC3E}">
        <p14:creationId xmlns:p14="http://schemas.microsoft.com/office/powerpoint/2010/main" val="3705896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843F-D38A-4A8A-9A86-68D63B5BF162}"/>
              </a:ext>
            </a:extLst>
          </p:cNvPr>
          <p:cNvSpPr>
            <a:spLocks noGrp="1"/>
          </p:cNvSpPr>
          <p:nvPr>
            <p:ph type="ctrTitle"/>
          </p:nvPr>
        </p:nvSpPr>
        <p:spPr/>
        <p:txBody>
          <a:bodyPr/>
          <a:lstStyle/>
          <a:p>
            <a:r>
              <a:rPr lang="en-IN" dirty="0" err="1"/>
              <a:t>Mongodb</a:t>
            </a:r>
            <a:r>
              <a:rPr lang="en-IN" dirty="0"/>
              <a:t> Ops Manager</a:t>
            </a:r>
          </a:p>
        </p:txBody>
      </p:sp>
      <p:sp>
        <p:nvSpPr>
          <p:cNvPr id="3" name="Subtitle 2">
            <a:extLst>
              <a:ext uri="{FF2B5EF4-FFF2-40B4-BE49-F238E27FC236}">
                <a16:creationId xmlns:a16="http://schemas.microsoft.com/office/drawing/2014/main" id="{56B89ECE-EBE6-45B8-B272-A00F3C988740}"/>
              </a:ext>
            </a:extLst>
          </p:cNvPr>
          <p:cNvSpPr>
            <a:spLocks noGrp="1"/>
          </p:cNvSpPr>
          <p:nvPr>
            <p:ph type="subTitle" idx="1"/>
          </p:nvPr>
        </p:nvSpPr>
        <p:spPr/>
        <p:txBody>
          <a:bodyPr/>
          <a:lstStyle/>
          <a:p>
            <a:r>
              <a:rPr lang="en-IN" dirty="0"/>
              <a:t>Parameswari </a:t>
            </a:r>
            <a:r>
              <a:rPr lang="en-IN" dirty="0" err="1"/>
              <a:t>Ettiappan</a:t>
            </a:r>
            <a:endParaRPr lang="en-IN" dirty="0"/>
          </a:p>
        </p:txBody>
      </p:sp>
    </p:spTree>
    <p:extLst>
      <p:ext uri="{BB962C8B-B14F-4D97-AF65-F5344CB8AC3E}">
        <p14:creationId xmlns:p14="http://schemas.microsoft.com/office/powerpoint/2010/main" val="2269000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F1556-FB48-4A68-8C09-9C03A4FF2BD6}"/>
              </a:ext>
            </a:extLst>
          </p:cNvPr>
          <p:cNvSpPr>
            <a:spLocks noGrp="1"/>
          </p:cNvSpPr>
          <p:nvPr>
            <p:ph type="title"/>
          </p:nvPr>
        </p:nvSpPr>
        <p:spPr/>
        <p:txBody>
          <a:bodyPr/>
          <a:lstStyle/>
          <a:p>
            <a:r>
              <a:rPr lang="en-IN" dirty="0"/>
              <a:t>Provision Servers</a:t>
            </a:r>
            <a:br>
              <a:rPr lang="en-IN" dirty="0"/>
            </a:br>
            <a:endParaRPr lang="en-IN" dirty="0"/>
          </a:p>
        </p:txBody>
      </p:sp>
      <p:sp>
        <p:nvSpPr>
          <p:cNvPr id="3" name="Content Placeholder 2">
            <a:extLst>
              <a:ext uri="{FF2B5EF4-FFF2-40B4-BE49-F238E27FC236}">
                <a16:creationId xmlns:a16="http://schemas.microsoft.com/office/drawing/2014/main" id="{95E6F738-5C0D-4246-8DCC-2B7AD503E058}"/>
              </a:ext>
            </a:extLst>
          </p:cNvPr>
          <p:cNvSpPr>
            <a:spLocks noGrp="1"/>
          </p:cNvSpPr>
          <p:nvPr>
            <p:ph idx="1"/>
          </p:nvPr>
        </p:nvSpPr>
        <p:spPr/>
        <p:txBody>
          <a:bodyPr>
            <a:normAutofit/>
          </a:bodyPr>
          <a:lstStyle/>
          <a:p>
            <a:r>
              <a:rPr lang="en-US" dirty="0"/>
              <a:t>Adding servers for use by Ops Manager Automation or Ops Manager Monitoring.</a:t>
            </a:r>
          </a:p>
          <a:p>
            <a:endParaRPr lang="en-US" dirty="0"/>
          </a:p>
          <a:p>
            <a:r>
              <a:rPr lang="en-US" dirty="0"/>
              <a:t>Monitoring provides deployment metrics, visualization, and alerting on key database and hardware indicators. </a:t>
            </a:r>
          </a:p>
          <a:p>
            <a:r>
              <a:rPr lang="en-US" dirty="0"/>
              <a:t>Automation provides all Monitoring functionality and lets you deploy, configure, and update your MongoDB processes directly from Ops Manager.</a:t>
            </a:r>
          </a:p>
          <a:p>
            <a:endParaRPr lang="en-US" dirty="0"/>
          </a:p>
        </p:txBody>
      </p:sp>
    </p:spTree>
    <p:extLst>
      <p:ext uri="{BB962C8B-B14F-4D97-AF65-F5344CB8AC3E}">
        <p14:creationId xmlns:p14="http://schemas.microsoft.com/office/powerpoint/2010/main" val="306560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9483-F1A5-456F-B11B-C5B03BCC8063}"/>
              </a:ext>
            </a:extLst>
          </p:cNvPr>
          <p:cNvSpPr>
            <a:spLocks noGrp="1"/>
          </p:cNvSpPr>
          <p:nvPr>
            <p:ph type="title"/>
          </p:nvPr>
        </p:nvSpPr>
        <p:spPr>
          <a:xfrm>
            <a:off x="838200" y="681037"/>
            <a:ext cx="10515600" cy="1325563"/>
          </a:xfrm>
        </p:spPr>
        <p:txBody>
          <a:bodyPr/>
          <a:lstStyle/>
          <a:p>
            <a:r>
              <a:rPr lang="en-IN" dirty="0"/>
              <a:t>Provision Servers for Automation</a:t>
            </a:r>
            <a:br>
              <a:rPr lang="en-IN" dirty="0"/>
            </a:br>
            <a:endParaRPr lang="en-IN" dirty="0"/>
          </a:p>
        </p:txBody>
      </p:sp>
      <p:sp>
        <p:nvSpPr>
          <p:cNvPr id="3" name="Content Placeholder 2">
            <a:extLst>
              <a:ext uri="{FF2B5EF4-FFF2-40B4-BE49-F238E27FC236}">
                <a16:creationId xmlns:a16="http://schemas.microsoft.com/office/drawing/2014/main" id="{529EA451-54F4-445C-825E-2ECEB2A7ADCB}"/>
              </a:ext>
            </a:extLst>
          </p:cNvPr>
          <p:cNvSpPr>
            <a:spLocks noGrp="1"/>
          </p:cNvSpPr>
          <p:nvPr>
            <p:ph idx="1"/>
          </p:nvPr>
        </p:nvSpPr>
        <p:spPr/>
        <p:txBody>
          <a:bodyPr/>
          <a:lstStyle/>
          <a:p>
            <a:r>
              <a:rPr lang="en-IN" dirty="0"/>
              <a:t>Procedure</a:t>
            </a:r>
          </a:p>
          <a:p>
            <a:br>
              <a:rPr lang="en-US" b="1" dirty="0"/>
            </a:br>
            <a:r>
              <a:rPr lang="en-US" b="1" dirty="0"/>
              <a:t>In Ops Manager, click </a:t>
            </a:r>
            <a:r>
              <a:rPr lang="en-US" b="1" i="1" dirty="0"/>
              <a:t>Deployment</a:t>
            </a:r>
            <a:r>
              <a:rPr lang="en-US" b="1" dirty="0"/>
              <a:t>, then the </a:t>
            </a:r>
            <a:r>
              <a:rPr lang="en-US" b="1" i="1" dirty="0"/>
              <a:t>Agents</a:t>
            </a:r>
            <a:r>
              <a:rPr lang="en-US" b="1" dirty="0"/>
              <a:t> tab, then </a:t>
            </a:r>
            <a:r>
              <a:rPr lang="en-US" b="1" i="1" dirty="0"/>
              <a:t>Downloads &amp; Settings</a:t>
            </a:r>
            <a:r>
              <a:rPr lang="en-US" b="1" dirty="0"/>
              <a:t>.</a:t>
            </a:r>
          </a:p>
          <a:p>
            <a:endParaRPr lang="en-US" b="1" dirty="0"/>
          </a:p>
          <a:p>
            <a:r>
              <a:rPr lang="en-US" b="1" dirty="0"/>
              <a:t>Under </a:t>
            </a:r>
            <a:r>
              <a:rPr lang="en-US" b="1" i="1" dirty="0"/>
              <a:t>Automation</a:t>
            </a:r>
            <a:r>
              <a:rPr lang="en-US" b="1" dirty="0"/>
              <a:t>, click your operating system and follow the instructions to install and run the agent.</a:t>
            </a:r>
          </a:p>
          <a:p>
            <a:endParaRPr lang="en-IN" dirty="0"/>
          </a:p>
          <a:p>
            <a:endParaRPr lang="en-IN" dirty="0"/>
          </a:p>
        </p:txBody>
      </p:sp>
    </p:spTree>
    <p:extLst>
      <p:ext uri="{BB962C8B-B14F-4D97-AF65-F5344CB8AC3E}">
        <p14:creationId xmlns:p14="http://schemas.microsoft.com/office/powerpoint/2010/main" val="287873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C22F-3E2D-47B1-A6A0-B861CDA72564}"/>
              </a:ext>
            </a:extLst>
          </p:cNvPr>
          <p:cNvSpPr>
            <a:spLocks noGrp="1"/>
          </p:cNvSpPr>
          <p:nvPr>
            <p:ph type="title"/>
          </p:nvPr>
        </p:nvSpPr>
        <p:spPr/>
        <p:txBody>
          <a:bodyPr/>
          <a:lstStyle/>
          <a:p>
            <a:r>
              <a:rPr lang="en-US" dirty="0"/>
              <a:t>Monitor your MongoDB deployments and manage alerts</a:t>
            </a:r>
            <a:endParaRPr lang="en-IN" dirty="0"/>
          </a:p>
        </p:txBody>
      </p:sp>
      <p:sp>
        <p:nvSpPr>
          <p:cNvPr id="3" name="Content Placeholder 2">
            <a:extLst>
              <a:ext uri="{FF2B5EF4-FFF2-40B4-BE49-F238E27FC236}">
                <a16:creationId xmlns:a16="http://schemas.microsoft.com/office/drawing/2014/main" id="{045A8AA8-B425-44D7-8E88-4F53B7261D4E}"/>
              </a:ext>
            </a:extLst>
          </p:cNvPr>
          <p:cNvSpPr>
            <a:spLocks noGrp="1"/>
          </p:cNvSpPr>
          <p:nvPr>
            <p:ph idx="1"/>
          </p:nvPr>
        </p:nvSpPr>
        <p:spPr/>
        <p:txBody>
          <a:bodyPr>
            <a:normAutofit fontScale="92500" lnSpcReduction="20000"/>
          </a:bodyPr>
          <a:lstStyle/>
          <a:p>
            <a:r>
              <a:rPr lang="en-US" dirty="0"/>
              <a:t>Ops Manager sends an alert notification when a specified alert condition occurs, such as an unresponsive host or an outdated agent.</a:t>
            </a:r>
          </a:p>
          <a:p>
            <a:r>
              <a:rPr lang="en-US" dirty="0"/>
              <a:t> To view all alert notifications, click </a:t>
            </a:r>
            <a:r>
              <a:rPr lang="en-US" b="1" dirty="0"/>
              <a:t>Alerts</a:t>
            </a:r>
            <a:r>
              <a:rPr lang="en-US" dirty="0"/>
              <a:t> in Ops Manager.</a:t>
            </a:r>
          </a:p>
          <a:p>
            <a:r>
              <a:rPr lang="en-US" dirty="0"/>
              <a:t>When a condition triggers an alert, you receive the alert at regular intervals until the alert resolves or Ops Manager cancels it. </a:t>
            </a:r>
          </a:p>
          <a:p>
            <a:r>
              <a:rPr lang="en-US" dirty="0"/>
              <a:t>You can acknowledge an alert for a period of time, but if the alert condition persists, you will again receive notifications once the acknowledgment period ends.</a:t>
            </a:r>
          </a:p>
          <a:p>
            <a:r>
              <a:rPr lang="en-US" dirty="0"/>
              <a:t>You can temporarily suspend alerts on a resource by creating an alert maintenance window. </a:t>
            </a:r>
          </a:p>
          <a:p>
            <a:r>
              <a:rPr lang="en-US" dirty="0"/>
              <a:t>For example, you can create a maintenance window that suspends host alerts while you shut down hosts for maintenance.</a:t>
            </a:r>
            <a:endParaRPr lang="en-IN" dirty="0"/>
          </a:p>
        </p:txBody>
      </p:sp>
    </p:spTree>
    <p:extLst>
      <p:ext uri="{BB962C8B-B14F-4D97-AF65-F5344CB8AC3E}">
        <p14:creationId xmlns:p14="http://schemas.microsoft.com/office/powerpoint/2010/main" val="173474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847D-1BF3-4A75-9189-78F23CB5A23F}"/>
              </a:ext>
            </a:extLst>
          </p:cNvPr>
          <p:cNvSpPr>
            <a:spLocks noGrp="1"/>
          </p:cNvSpPr>
          <p:nvPr>
            <p:ph type="title"/>
          </p:nvPr>
        </p:nvSpPr>
        <p:spPr/>
        <p:txBody>
          <a:bodyPr/>
          <a:lstStyle/>
          <a:p>
            <a:r>
              <a:rPr lang="en-IN" b="1" dirty="0"/>
              <a:t>Resolved Alerts</a:t>
            </a:r>
            <a:br>
              <a:rPr lang="en-IN" b="1" dirty="0"/>
            </a:br>
            <a:endParaRPr lang="en-IN" dirty="0"/>
          </a:p>
        </p:txBody>
      </p:sp>
      <p:sp>
        <p:nvSpPr>
          <p:cNvPr id="3" name="Content Placeholder 2">
            <a:extLst>
              <a:ext uri="{FF2B5EF4-FFF2-40B4-BE49-F238E27FC236}">
                <a16:creationId xmlns:a16="http://schemas.microsoft.com/office/drawing/2014/main" id="{A6C85703-631C-4D18-A1E6-88AED11BEE28}"/>
              </a:ext>
            </a:extLst>
          </p:cNvPr>
          <p:cNvSpPr>
            <a:spLocks noGrp="1"/>
          </p:cNvSpPr>
          <p:nvPr>
            <p:ph idx="1"/>
          </p:nvPr>
        </p:nvSpPr>
        <p:spPr/>
        <p:txBody>
          <a:bodyPr/>
          <a:lstStyle/>
          <a:p>
            <a:r>
              <a:rPr lang="en-US" dirty="0"/>
              <a:t>Alerts resolve when the alert condition no longer applies. </a:t>
            </a:r>
          </a:p>
          <a:p>
            <a:r>
              <a:rPr lang="en-US" dirty="0"/>
              <a:t>For example, if a replica set’s primary goes down, Ops Manager issues an alert that the replica set does not have a primary.</a:t>
            </a:r>
          </a:p>
          <a:p>
            <a:r>
              <a:rPr lang="en-US" dirty="0"/>
              <a:t>When a new primary is elected, the alert condition no longer applies, and the alert will resolve. </a:t>
            </a:r>
          </a:p>
          <a:p>
            <a:r>
              <a:rPr lang="en-US" dirty="0"/>
              <a:t>Ops Manager sends a notification of the alert’s resolution.</a:t>
            </a:r>
            <a:endParaRPr lang="en-IN" dirty="0"/>
          </a:p>
        </p:txBody>
      </p:sp>
    </p:spTree>
    <p:extLst>
      <p:ext uri="{BB962C8B-B14F-4D97-AF65-F5344CB8AC3E}">
        <p14:creationId xmlns:p14="http://schemas.microsoft.com/office/powerpoint/2010/main" val="174460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EEEB-0B89-4E53-94C1-E6123C03122A}"/>
              </a:ext>
            </a:extLst>
          </p:cNvPr>
          <p:cNvSpPr>
            <a:spLocks noGrp="1"/>
          </p:cNvSpPr>
          <p:nvPr>
            <p:ph type="title"/>
          </p:nvPr>
        </p:nvSpPr>
        <p:spPr/>
        <p:txBody>
          <a:bodyPr/>
          <a:lstStyle/>
          <a:p>
            <a:r>
              <a:rPr lang="en-IN" b="1" dirty="0"/>
              <a:t>Cancelled Alerts</a:t>
            </a:r>
            <a:br>
              <a:rPr lang="en-IN" b="1" dirty="0"/>
            </a:br>
            <a:endParaRPr lang="en-IN" dirty="0"/>
          </a:p>
        </p:txBody>
      </p:sp>
      <p:sp>
        <p:nvSpPr>
          <p:cNvPr id="3" name="Content Placeholder 2">
            <a:extLst>
              <a:ext uri="{FF2B5EF4-FFF2-40B4-BE49-F238E27FC236}">
                <a16:creationId xmlns:a16="http://schemas.microsoft.com/office/drawing/2014/main" id="{F151E7C2-3A1E-4034-91C8-9E51FFDBF7D0}"/>
              </a:ext>
            </a:extLst>
          </p:cNvPr>
          <p:cNvSpPr>
            <a:spLocks noGrp="1"/>
          </p:cNvSpPr>
          <p:nvPr>
            <p:ph idx="1"/>
          </p:nvPr>
        </p:nvSpPr>
        <p:spPr/>
        <p:txBody>
          <a:bodyPr>
            <a:normAutofit fontScale="92500"/>
          </a:bodyPr>
          <a:lstStyle/>
          <a:p>
            <a:r>
              <a:rPr lang="en-US" dirty="0"/>
              <a:t>Ops Manager cancels an alert if the alert configuration that triggered the alert is deleted, disabled, or edited, or if the open alert becomes invalid.</a:t>
            </a:r>
          </a:p>
          <a:p>
            <a:pPr marL="0" indent="0">
              <a:buNone/>
            </a:pPr>
            <a:r>
              <a:rPr lang="en-US" dirty="0"/>
              <a:t>Some examples of an alert becoming invalid are:</a:t>
            </a:r>
          </a:p>
          <a:p>
            <a:r>
              <a:rPr lang="en-US" dirty="0"/>
              <a:t>There is an open “Host Down” alert, and then you delete the target host.</a:t>
            </a:r>
          </a:p>
          <a:p>
            <a:r>
              <a:rPr lang="en-US" dirty="0"/>
              <a:t>There is an open “Replication Lag” alert, and the target host becomes the primary.</a:t>
            </a:r>
          </a:p>
          <a:p>
            <a:r>
              <a:rPr lang="en-US" dirty="0"/>
              <a:t>There is an open “Replica set has no primary” alert for a replica set whose name is “rs0,” and the target replica set is renamed to “rs1.”</a:t>
            </a:r>
          </a:p>
          <a:p>
            <a:r>
              <a:rPr lang="en-US" dirty="0"/>
              <a:t>When an alert is canceled, Ops Manager does </a:t>
            </a:r>
            <a:r>
              <a:rPr lang="en-US" b="1" dirty="0"/>
              <a:t>not</a:t>
            </a:r>
            <a:r>
              <a:rPr lang="en-US" dirty="0"/>
              <a:t> send a notification and does not record an entry on the Ops Manager </a:t>
            </a:r>
            <a:r>
              <a:rPr lang="en-US" b="1" dirty="0"/>
              <a:t>Alerts</a:t>
            </a:r>
            <a:r>
              <a:rPr lang="en-US" dirty="0"/>
              <a:t> lists.</a:t>
            </a:r>
          </a:p>
          <a:p>
            <a:endParaRPr lang="en-IN" dirty="0"/>
          </a:p>
        </p:txBody>
      </p:sp>
    </p:spTree>
    <p:extLst>
      <p:ext uri="{BB962C8B-B14F-4D97-AF65-F5344CB8AC3E}">
        <p14:creationId xmlns:p14="http://schemas.microsoft.com/office/powerpoint/2010/main" val="965871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72D6-C01F-4BD8-909F-AC1E1093EAAF}"/>
              </a:ext>
            </a:extLst>
          </p:cNvPr>
          <p:cNvSpPr>
            <a:spLocks noGrp="1"/>
          </p:cNvSpPr>
          <p:nvPr>
            <p:ph type="title"/>
          </p:nvPr>
        </p:nvSpPr>
        <p:spPr/>
        <p:txBody>
          <a:bodyPr/>
          <a:lstStyle/>
          <a:p>
            <a:r>
              <a:rPr lang="en-IN" dirty="0"/>
              <a:t>Acknowledge an Alert</a:t>
            </a:r>
            <a:br>
              <a:rPr lang="en-IN" dirty="0"/>
            </a:br>
            <a:endParaRPr lang="en-IN" dirty="0"/>
          </a:p>
        </p:txBody>
      </p:sp>
      <p:sp>
        <p:nvSpPr>
          <p:cNvPr id="3" name="Content Placeholder 2">
            <a:extLst>
              <a:ext uri="{FF2B5EF4-FFF2-40B4-BE49-F238E27FC236}">
                <a16:creationId xmlns:a16="http://schemas.microsoft.com/office/drawing/2014/main" id="{04E3CEA7-BA75-4534-8B88-88A10F95AF5E}"/>
              </a:ext>
            </a:extLst>
          </p:cNvPr>
          <p:cNvSpPr>
            <a:spLocks noGrp="1"/>
          </p:cNvSpPr>
          <p:nvPr>
            <p:ph idx="1"/>
          </p:nvPr>
        </p:nvSpPr>
        <p:spPr/>
        <p:txBody>
          <a:bodyPr/>
          <a:lstStyle/>
          <a:p>
            <a:r>
              <a:rPr lang="en-US" dirty="0"/>
              <a:t>When you acknowledge the alert, Ops Manager sends no further notifications to the alert’s distribution list until the acknowledgement period has passed or until the you resolve the alert. </a:t>
            </a:r>
          </a:p>
          <a:p>
            <a:r>
              <a:rPr lang="en-US" dirty="0"/>
              <a:t>The distribution list receives </a:t>
            </a:r>
            <a:r>
              <a:rPr lang="en-US" i="1" dirty="0" err="1"/>
              <a:t>no</a:t>
            </a:r>
            <a:r>
              <a:rPr lang="en-US" dirty="0" err="1"/>
              <a:t>notification</a:t>
            </a:r>
            <a:r>
              <a:rPr lang="en-US" dirty="0"/>
              <a:t> of the acknowledgment.</a:t>
            </a:r>
          </a:p>
          <a:p>
            <a:r>
              <a:rPr lang="en-US" dirty="0"/>
              <a:t>If the alert condition ends during the acknowledgment period, Ops Manager sends a notification of the resolution.</a:t>
            </a:r>
          </a:p>
          <a:p>
            <a:endParaRPr lang="en-IN" dirty="0"/>
          </a:p>
        </p:txBody>
      </p:sp>
    </p:spTree>
    <p:extLst>
      <p:ext uri="{BB962C8B-B14F-4D97-AF65-F5344CB8AC3E}">
        <p14:creationId xmlns:p14="http://schemas.microsoft.com/office/powerpoint/2010/main" val="223883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95C55-D49C-44F8-ABFB-751558DB3F31}"/>
              </a:ext>
            </a:extLst>
          </p:cNvPr>
          <p:cNvSpPr>
            <a:spLocks noGrp="1"/>
          </p:cNvSpPr>
          <p:nvPr>
            <p:ph type="title"/>
          </p:nvPr>
        </p:nvSpPr>
        <p:spPr/>
        <p:txBody>
          <a:bodyPr>
            <a:normAutofit fontScale="90000"/>
          </a:bodyPr>
          <a:lstStyle/>
          <a:p>
            <a:r>
              <a:rPr lang="en-US" dirty="0"/>
              <a:t>Suspend Alerts by Adding a Maintenance Window</a:t>
            </a:r>
            <a:br>
              <a:rPr lang="en-US" dirty="0"/>
            </a:br>
            <a:endParaRPr lang="en-IN" dirty="0"/>
          </a:p>
        </p:txBody>
      </p:sp>
      <p:sp>
        <p:nvSpPr>
          <p:cNvPr id="3" name="Content Placeholder 2">
            <a:extLst>
              <a:ext uri="{FF2B5EF4-FFF2-40B4-BE49-F238E27FC236}">
                <a16:creationId xmlns:a16="http://schemas.microsoft.com/office/drawing/2014/main" id="{32332A16-AE23-47D5-81D8-45D3828F83D4}"/>
              </a:ext>
            </a:extLst>
          </p:cNvPr>
          <p:cNvSpPr>
            <a:spLocks noGrp="1"/>
          </p:cNvSpPr>
          <p:nvPr>
            <p:ph idx="1"/>
          </p:nvPr>
        </p:nvSpPr>
        <p:spPr/>
        <p:txBody>
          <a:bodyPr/>
          <a:lstStyle/>
          <a:p>
            <a:r>
              <a:rPr lang="en-US" dirty="0"/>
              <a:t>Specify maintenance windows to temporarily turn off alert notifications for a given resource while you perform maintenance. </a:t>
            </a:r>
          </a:p>
          <a:p>
            <a:r>
              <a:rPr lang="en-US" dirty="0"/>
              <a:t>To view maintenance windows, click </a:t>
            </a:r>
            <a:r>
              <a:rPr lang="en-US" b="1" dirty="0"/>
              <a:t>Alerts</a:t>
            </a:r>
            <a:r>
              <a:rPr lang="en-US" dirty="0"/>
              <a:t>, then the </a:t>
            </a:r>
            <a:r>
              <a:rPr lang="en-US" b="1" dirty="0"/>
              <a:t>Alert Configuration</a:t>
            </a:r>
            <a:r>
              <a:rPr lang="en-US" dirty="0"/>
              <a:t> tab, then the </a:t>
            </a:r>
            <a:r>
              <a:rPr lang="en-US" b="1" dirty="0"/>
              <a:t>Maintenance Windows</a:t>
            </a:r>
            <a:r>
              <a:rPr lang="en-US" dirty="0"/>
              <a:t> filter.</a:t>
            </a:r>
            <a:endParaRPr lang="en-IN" dirty="0"/>
          </a:p>
        </p:txBody>
      </p:sp>
    </p:spTree>
    <p:extLst>
      <p:ext uri="{BB962C8B-B14F-4D97-AF65-F5344CB8AC3E}">
        <p14:creationId xmlns:p14="http://schemas.microsoft.com/office/powerpoint/2010/main" val="2771004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6924-116D-4C7F-8D60-228C387A0870}"/>
              </a:ext>
            </a:extLst>
          </p:cNvPr>
          <p:cNvSpPr>
            <a:spLocks noGrp="1"/>
          </p:cNvSpPr>
          <p:nvPr>
            <p:ph type="title"/>
          </p:nvPr>
        </p:nvSpPr>
        <p:spPr/>
        <p:txBody>
          <a:bodyPr/>
          <a:lstStyle/>
          <a:p>
            <a:r>
              <a:rPr lang="en-IN" dirty="0"/>
              <a:t>Back up MongoDB Deployments</a:t>
            </a:r>
            <a:br>
              <a:rPr lang="en-IN" dirty="0"/>
            </a:br>
            <a:endParaRPr lang="en-IN" dirty="0"/>
          </a:p>
        </p:txBody>
      </p:sp>
      <p:sp>
        <p:nvSpPr>
          <p:cNvPr id="3" name="Content Placeholder 2">
            <a:extLst>
              <a:ext uri="{FF2B5EF4-FFF2-40B4-BE49-F238E27FC236}">
                <a16:creationId xmlns:a16="http://schemas.microsoft.com/office/drawing/2014/main" id="{0A004EC5-9300-4D18-8512-D38F726644CF}"/>
              </a:ext>
            </a:extLst>
          </p:cNvPr>
          <p:cNvSpPr>
            <a:spLocks noGrp="1"/>
          </p:cNvSpPr>
          <p:nvPr>
            <p:ph idx="1"/>
          </p:nvPr>
        </p:nvSpPr>
        <p:spPr/>
        <p:txBody>
          <a:bodyPr/>
          <a:lstStyle/>
          <a:p>
            <a:r>
              <a:rPr lang="en-US" dirty="0"/>
              <a:t>Ops Manager backups, once started, are an ongoing and continuous process. </a:t>
            </a:r>
          </a:p>
          <a:p>
            <a:r>
              <a:rPr lang="en-US" dirty="0"/>
              <a:t>Data is continually backed up as long as the backup remains synchronized with the database. </a:t>
            </a:r>
          </a:p>
          <a:p>
            <a:r>
              <a:rPr lang="en-US" dirty="0"/>
              <a:t>This process works like replica set data synchronization</a:t>
            </a:r>
            <a:endParaRPr lang="en-IN" dirty="0"/>
          </a:p>
        </p:txBody>
      </p:sp>
    </p:spTree>
    <p:extLst>
      <p:ext uri="{BB962C8B-B14F-4D97-AF65-F5344CB8AC3E}">
        <p14:creationId xmlns:p14="http://schemas.microsoft.com/office/powerpoint/2010/main" val="42273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F781-A679-4FEA-92DD-B4E19AFC1AF7}"/>
              </a:ext>
            </a:extLst>
          </p:cNvPr>
          <p:cNvSpPr>
            <a:spLocks noGrp="1"/>
          </p:cNvSpPr>
          <p:nvPr>
            <p:ph type="title"/>
          </p:nvPr>
        </p:nvSpPr>
        <p:spPr/>
        <p:txBody>
          <a:bodyPr/>
          <a:lstStyle/>
          <a:p>
            <a:r>
              <a:rPr lang="en-IN" dirty="0"/>
              <a:t>The backup process:</a:t>
            </a:r>
          </a:p>
        </p:txBody>
      </p:sp>
      <p:sp>
        <p:nvSpPr>
          <p:cNvPr id="3" name="Content Placeholder 2">
            <a:extLst>
              <a:ext uri="{FF2B5EF4-FFF2-40B4-BE49-F238E27FC236}">
                <a16:creationId xmlns:a16="http://schemas.microsoft.com/office/drawing/2014/main" id="{050AD39F-00B4-466A-97A6-004525B8CE5B}"/>
              </a:ext>
            </a:extLst>
          </p:cNvPr>
          <p:cNvSpPr>
            <a:spLocks noGrp="1"/>
          </p:cNvSpPr>
          <p:nvPr>
            <p:ph idx="1"/>
          </p:nvPr>
        </p:nvSpPr>
        <p:spPr/>
        <p:txBody>
          <a:bodyPr>
            <a:normAutofit fontScale="85000" lnSpcReduction="10000"/>
          </a:bodyPr>
          <a:lstStyle/>
          <a:p>
            <a:r>
              <a:rPr lang="en-US" dirty="0"/>
              <a:t>Performs an initial sync to back up all of your existing data in its current state.</a:t>
            </a:r>
          </a:p>
          <a:p>
            <a:r>
              <a:rPr lang="en-US" dirty="0"/>
              <a:t> In </a:t>
            </a:r>
            <a:r>
              <a:rPr lang="en-US" dirty="0" err="1"/>
              <a:t>sharded</a:t>
            </a:r>
            <a:r>
              <a:rPr lang="en-US" dirty="0"/>
              <a:t> clusters, this occurs on each shard and on the config servers.</a:t>
            </a:r>
          </a:p>
          <a:p>
            <a:endParaRPr lang="en-US" dirty="0"/>
          </a:p>
          <a:p>
            <a:r>
              <a:rPr lang="en-US" dirty="0"/>
              <a:t>Takes snapshots of the data directory in a deployment as often as your snapshot schedule specifies and then transfers the snapshots to a storage system.</a:t>
            </a:r>
          </a:p>
          <a:p>
            <a:endParaRPr lang="en-US" dirty="0"/>
          </a:p>
          <a:p>
            <a:r>
              <a:rPr lang="en-US" dirty="0" err="1"/>
              <a:t>Sharded</a:t>
            </a:r>
            <a:r>
              <a:rPr lang="en-US" dirty="0"/>
              <a:t> Clusters also can enable checkpoints to permit restores at moments between snapshots. </a:t>
            </a:r>
          </a:p>
          <a:p>
            <a:endParaRPr lang="en-US" dirty="0"/>
          </a:p>
          <a:p>
            <a:r>
              <a:rPr lang="en-US" dirty="0"/>
              <a:t>Monitors the </a:t>
            </a:r>
            <a:r>
              <a:rPr lang="en-US" dirty="0" err="1"/>
              <a:t>oplog</a:t>
            </a:r>
            <a:r>
              <a:rPr lang="en-US" dirty="0"/>
              <a:t> constantly and adds new database operations to the latest backup to keep the local Ops Manager copy of the data </a:t>
            </a:r>
            <a:r>
              <a:rPr lang="en-US" dirty="0" err="1"/>
              <a:t>curren</a:t>
            </a:r>
            <a:endParaRPr lang="en-IN" dirty="0"/>
          </a:p>
        </p:txBody>
      </p:sp>
    </p:spTree>
    <p:extLst>
      <p:ext uri="{BB962C8B-B14F-4D97-AF65-F5344CB8AC3E}">
        <p14:creationId xmlns:p14="http://schemas.microsoft.com/office/powerpoint/2010/main" val="589044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3928-B512-483B-9B8A-0D4E693696F0}"/>
              </a:ext>
            </a:extLst>
          </p:cNvPr>
          <p:cNvSpPr>
            <a:spLocks noGrp="1"/>
          </p:cNvSpPr>
          <p:nvPr>
            <p:ph type="title"/>
          </p:nvPr>
        </p:nvSpPr>
        <p:spPr/>
        <p:txBody>
          <a:bodyPr/>
          <a:lstStyle/>
          <a:p>
            <a:r>
              <a:rPr lang="en-US" dirty="0"/>
              <a:t>Backup Definition and Operational States</a:t>
            </a:r>
            <a:br>
              <a:rPr lang="en-US" dirty="0"/>
            </a:br>
            <a:endParaRPr lang="en-IN" dirty="0"/>
          </a:p>
        </p:txBody>
      </p:sp>
      <p:graphicFrame>
        <p:nvGraphicFramePr>
          <p:cNvPr id="4" name="Table 3">
            <a:extLst>
              <a:ext uri="{FF2B5EF4-FFF2-40B4-BE49-F238E27FC236}">
                <a16:creationId xmlns:a16="http://schemas.microsoft.com/office/drawing/2014/main" id="{21EA52F7-A1AF-4015-A6A9-BC7D0D0CBACB}"/>
              </a:ext>
            </a:extLst>
          </p:cNvPr>
          <p:cNvGraphicFramePr>
            <a:graphicFrameLocks noGrp="1"/>
          </p:cNvGraphicFramePr>
          <p:nvPr>
            <p:extLst>
              <p:ext uri="{D42A27DB-BD31-4B8C-83A1-F6EECF244321}">
                <p14:modId xmlns:p14="http://schemas.microsoft.com/office/powerpoint/2010/main" val="543517943"/>
              </p:ext>
            </p:extLst>
          </p:nvPr>
        </p:nvGraphicFramePr>
        <p:xfrm>
          <a:off x="838200" y="1979629"/>
          <a:ext cx="10515600" cy="2901775"/>
        </p:xfrm>
        <a:graphic>
          <a:graphicData uri="http://schemas.openxmlformats.org/drawingml/2006/table">
            <a:tbl>
              <a:tblPr/>
              <a:tblGrid>
                <a:gridCol w="2103120">
                  <a:extLst>
                    <a:ext uri="{9D8B030D-6E8A-4147-A177-3AD203B41FA5}">
                      <a16:colId xmlns:a16="http://schemas.microsoft.com/office/drawing/2014/main" val="473513346"/>
                    </a:ext>
                  </a:extLst>
                </a:gridCol>
                <a:gridCol w="2839212">
                  <a:extLst>
                    <a:ext uri="{9D8B030D-6E8A-4147-A177-3AD203B41FA5}">
                      <a16:colId xmlns:a16="http://schemas.microsoft.com/office/drawing/2014/main" val="3146987949"/>
                    </a:ext>
                  </a:extLst>
                </a:gridCol>
                <a:gridCol w="2839212">
                  <a:extLst>
                    <a:ext uri="{9D8B030D-6E8A-4147-A177-3AD203B41FA5}">
                      <a16:colId xmlns:a16="http://schemas.microsoft.com/office/drawing/2014/main" val="4231160871"/>
                    </a:ext>
                  </a:extLst>
                </a:gridCol>
                <a:gridCol w="2734056">
                  <a:extLst>
                    <a:ext uri="{9D8B030D-6E8A-4147-A177-3AD203B41FA5}">
                      <a16:colId xmlns:a16="http://schemas.microsoft.com/office/drawing/2014/main" val="2727598318"/>
                    </a:ext>
                  </a:extLst>
                </a:gridCol>
              </a:tblGrid>
              <a:tr h="678337">
                <a:tc>
                  <a:txBody>
                    <a:bodyPr/>
                    <a:lstStyle/>
                    <a:p>
                      <a:pPr algn="l"/>
                      <a:r>
                        <a:rPr lang="en-IN">
                          <a:effectLst/>
                        </a:rPr>
                        <a:t>State</a:t>
                      </a:r>
                    </a:p>
                  </a:txBody>
                  <a:tcPr marL="38100" marR="38100" marB="91440" anchor="ctr">
                    <a:lnL>
                      <a:noFill/>
                    </a:lnL>
                    <a:lnR>
                      <a:noFill/>
                    </a:lnR>
                    <a:lnT>
                      <a:noFill/>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Retain Old Snapshots</a:t>
                      </a:r>
                    </a:p>
                  </a:txBody>
                  <a:tcPr marL="38100" marR="38100" marB="91440" anchor="ctr">
                    <a:lnL>
                      <a:noFill/>
                    </a:lnL>
                    <a:lnR>
                      <a:noFill/>
                    </a:lnR>
                    <a:lnT>
                      <a:noFill/>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Create New Snapshots</a:t>
                      </a:r>
                    </a:p>
                  </a:txBody>
                  <a:tcPr marL="38100" marR="38100" marB="91440" anchor="ctr">
                    <a:lnL>
                      <a:noFill/>
                    </a:lnL>
                    <a:lnR>
                      <a:noFill/>
                    </a:lnR>
                    <a:lnT>
                      <a:noFill/>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Apply Oplogs</a:t>
                      </a:r>
                    </a:p>
                  </a:txBody>
                  <a:tcPr marL="38100" marR="38100" marB="91440" anchor="ctr">
                    <a:lnL>
                      <a:noFill/>
                    </a:lnL>
                    <a:lnR>
                      <a:noFill/>
                    </a:lnR>
                    <a:lnT>
                      <a:noFill/>
                    </a:lnT>
                    <a:lnB w="7620"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3015323324"/>
                  </a:ext>
                </a:extLst>
              </a:tr>
              <a:tr h="741146">
                <a:tc>
                  <a:txBody>
                    <a:bodyPr/>
                    <a:lstStyle/>
                    <a:p>
                      <a:pPr algn="l"/>
                      <a:r>
                        <a:rPr lang="en-IN">
                          <a:effectLst/>
                          <a:latin typeface="Source Code Pro"/>
                        </a:rPr>
                        <a:t>Active</a:t>
                      </a:r>
                      <a:endParaRPr lang="en-IN">
                        <a:effectLst/>
                      </a:endParaRP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Yes</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Yes</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Yes</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2090608980"/>
                  </a:ext>
                </a:extLst>
              </a:tr>
              <a:tr h="741146">
                <a:tc>
                  <a:txBody>
                    <a:bodyPr/>
                    <a:lstStyle/>
                    <a:p>
                      <a:pPr algn="l"/>
                      <a:r>
                        <a:rPr lang="en-IN">
                          <a:effectLst/>
                          <a:latin typeface="Source Code Pro"/>
                        </a:rPr>
                        <a:t>Stopped</a:t>
                      </a:r>
                      <a:endParaRPr lang="en-IN">
                        <a:effectLst/>
                      </a:endParaRP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Yes</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No</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No</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2865065843"/>
                  </a:ext>
                </a:extLst>
              </a:tr>
              <a:tr h="741146">
                <a:tc>
                  <a:txBody>
                    <a:bodyPr/>
                    <a:lstStyle/>
                    <a:p>
                      <a:pPr algn="l"/>
                      <a:r>
                        <a:rPr lang="en-IN">
                          <a:effectLst/>
                          <a:latin typeface="Source Code Pro"/>
                        </a:rPr>
                        <a:t>Inactive</a:t>
                      </a:r>
                      <a:endParaRPr lang="en-IN">
                        <a:effectLst/>
                      </a:endParaRP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No</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No</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dirty="0">
                          <a:effectLst/>
                        </a:rPr>
                        <a:t>No</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1905528510"/>
                  </a:ext>
                </a:extLst>
              </a:tr>
            </a:tbl>
          </a:graphicData>
        </a:graphic>
      </p:graphicFrame>
    </p:spTree>
    <p:extLst>
      <p:ext uri="{BB962C8B-B14F-4D97-AF65-F5344CB8AC3E}">
        <p14:creationId xmlns:p14="http://schemas.microsoft.com/office/powerpoint/2010/main" val="108836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721B0-F6A8-4684-ADDA-3DBA8F3FAF44}"/>
              </a:ext>
            </a:extLst>
          </p:cNvPr>
          <p:cNvSpPr>
            <a:spLocks noGrp="1"/>
          </p:cNvSpPr>
          <p:nvPr>
            <p:ph type="title"/>
          </p:nvPr>
        </p:nvSpPr>
        <p:spPr/>
        <p:txBody>
          <a:bodyPr/>
          <a:lstStyle/>
          <a:p>
            <a:r>
              <a:rPr lang="en-IN" dirty="0"/>
              <a:t>Getting Started with Deployments</a:t>
            </a:r>
            <a:br>
              <a:rPr lang="en-IN" dirty="0"/>
            </a:br>
            <a:endParaRPr lang="en-IN" dirty="0"/>
          </a:p>
        </p:txBody>
      </p:sp>
      <p:sp>
        <p:nvSpPr>
          <p:cNvPr id="3" name="Content Placeholder 2">
            <a:extLst>
              <a:ext uri="{FF2B5EF4-FFF2-40B4-BE49-F238E27FC236}">
                <a16:creationId xmlns:a16="http://schemas.microsoft.com/office/drawing/2014/main" id="{3B40D76F-0C4A-493C-8B62-3B3EB3A2D946}"/>
              </a:ext>
            </a:extLst>
          </p:cNvPr>
          <p:cNvSpPr>
            <a:spLocks noGrp="1"/>
          </p:cNvSpPr>
          <p:nvPr>
            <p:ph idx="1"/>
          </p:nvPr>
        </p:nvSpPr>
        <p:spPr/>
        <p:txBody>
          <a:bodyPr/>
          <a:lstStyle/>
          <a:p>
            <a:r>
              <a:rPr lang="en-US" dirty="0"/>
              <a:t>Ops Manager is a web application that lets you create, manage, monitor and back up MongoDB deployments. </a:t>
            </a:r>
          </a:p>
          <a:p>
            <a:r>
              <a:rPr lang="en-US" dirty="0"/>
              <a:t>The web application runs on the Ops Manager server, and software agents run on the servers running MongoDB.</a:t>
            </a:r>
          </a:p>
          <a:p>
            <a:r>
              <a:rPr lang="en-US" dirty="0"/>
              <a:t>You can use Ops Manager to create new deployments and manage existing ones. </a:t>
            </a:r>
          </a:p>
          <a:p>
            <a:r>
              <a:rPr lang="en-US" dirty="0"/>
              <a:t>To monitor existing deployments, you need to download Ops Manager agents to the servers in the MongoDB deployment.</a:t>
            </a:r>
            <a:endParaRPr lang="en-IN" dirty="0"/>
          </a:p>
        </p:txBody>
      </p:sp>
    </p:spTree>
    <p:extLst>
      <p:ext uri="{BB962C8B-B14F-4D97-AF65-F5344CB8AC3E}">
        <p14:creationId xmlns:p14="http://schemas.microsoft.com/office/powerpoint/2010/main" val="1068212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B74E-2E0A-4477-B6A6-0B33DEF43524}"/>
              </a:ext>
            </a:extLst>
          </p:cNvPr>
          <p:cNvSpPr>
            <a:spLocks noGrp="1"/>
          </p:cNvSpPr>
          <p:nvPr>
            <p:ph type="title"/>
          </p:nvPr>
        </p:nvSpPr>
        <p:spPr/>
        <p:txBody>
          <a:bodyPr/>
          <a:lstStyle/>
          <a:p>
            <a:r>
              <a:rPr lang="en-IN" dirty="0"/>
              <a:t>Backup Process Flows</a:t>
            </a:r>
            <a:br>
              <a:rPr lang="en-IN" dirty="0"/>
            </a:br>
            <a:endParaRPr lang="en-IN" dirty="0"/>
          </a:p>
        </p:txBody>
      </p:sp>
      <p:pic>
        <p:nvPicPr>
          <p:cNvPr id="3074" name="Picture 2" descr="Diagram showing the flow of data for Ops Manager's backup components when using snapshot storage.">
            <a:extLst>
              <a:ext uri="{FF2B5EF4-FFF2-40B4-BE49-F238E27FC236}">
                <a16:creationId xmlns:a16="http://schemas.microsoft.com/office/drawing/2014/main" id="{ABC1AD25-7B64-4A32-A10D-150E64DEFB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16" b="42543"/>
          <a:stretch/>
        </p:blipFill>
        <p:spPr bwMode="auto">
          <a:xfrm>
            <a:off x="1554637" y="1421256"/>
            <a:ext cx="7064854" cy="5071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04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B74E-2E0A-4477-B6A6-0B33DEF43524}"/>
              </a:ext>
            </a:extLst>
          </p:cNvPr>
          <p:cNvSpPr>
            <a:spLocks noGrp="1"/>
          </p:cNvSpPr>
          <p:nvPr>
            <p:ph type="title"/>
          </p:nvPr>
        </p:nvSpPr>
        <p:spPr/>
        <p:txBody>
          <a:bodyPr/>
          <a:lstStyle/>
          <a:p>
            <a:r>
              <a:rPr lang="en-IN" dirty="0"/>
              <a:t>Backup Process Flows</a:t>
            </a:r>
            <a:br>
              <a:rPr lang="en-IN" dirty="0"/>
            </a:br>
            <a:endParaRPr lang="en-IN" dirty="0"/>
          </a:p>
        </p:txBody>
      </p:sp>
      <p:pic>
        <p:nvPicPr>
          <p:cNvPr id="4098" name="Picture 2" descr="Diagram showing the flow of data for Ops Manager's backup components when using snapshot storage.">
            <a:extLst>
              <a:ext uri="{FF2B5EF4-FFF2-40B4-BE49-F238E27FC236}">
                <a16:creationId xmlns:a16="http://schemas.microsoft.com/office/drawing/2014/main" id="{9F3E38B5-9F24-476A-9E5D-5C187B15E2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98" t="57870"/>
          <a:stretch/>
        </p:blipFill>
        <p:spPr bwMode="auto">
          <a:xfrm>
            <a:off x="1585507" y="1534375"/>
            <a:ext cx="9020986" cy="495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373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AF1BE-348F-47E6-BA20-84275A1E8D62}"/>
              </a:ext>
            </a:extLst>
          </p:cNvPr>
          <p:cNvSpPr>
            <a:spLocks noGrp="1"/>
          </p:cNvSpPr>
          <p:nvPr>
            <p:ph type="title"/>
          </p:nvPr>
        </p:nvSpPr>
        <p:spPr/>
        <p:txBody>
          <a:bodyPr/>
          <a:lstStyle/>
          <a:p>
            <a:r>
              <a:rPr lang="en-IN" dirty="0"/>
              <a:t>Backup Preparations</a:t>
            </a:r>
            <a:br>
              <a:rPr lang="en-IN" dirty="0"/>
            </a:br>
            <a:endParaRPr lang="en-IN" dirty="0"/>
          </a:p>
        </p:txBody>
      </p:sp>
      <p:sp>
        <p:nvSpPr>
          <p:cNvPr id="3" name="Content Placeholder 2">
            <a:extLst>
              <a:ext uri="{FF2B5EF4-FFF2-40B4-BE49-F238E27FC236}">
                <a16:creationId xmlns:a16="http://schemas.microsoft.com/office/drawing/2014/main" id="{47110E4F-7AEA-41C4-866B-9F7603193FEF}"/>
              </a:ext>
            </a:extLst>
          </p:cNvPr>
          <p:cNvSpPr>
            <a:spLocks noGrp="1"/>
          </p:cNvSpPr>
          <p:nvPr>
            <p:ph idx="1"/>
          </p:nvPr>
        </p:nvSpPr>
        <p:spPr>
          <a:xfrm>
            <a:off x="753359" y="1262499"/>
            <a:ext cx="10515600" cy="361394"/>
          </a:xfrm>
        </p:spPr>
        <p:txBody>
          <a:bodyPr>
            <a:normAutofit fontScale="85000" lnSpcReduction="20000"/>
          </a:bodyPr>
          <a:lstStyle/>
          <a:p>
            <a:r>
              <a:rPr lang="en-IN" b="1" dirty="0"/>
              <a:t>Backup Method Features</a:t>
            </a:r>
          </a:p>
          <a:p>
            <a:endParaRPr lang="en-IN" dirty="0"/>
          </a:p>
        </p:txBody>
      </p:sp>
      <p:graphicFrame>
        <p:nvGraphicFramePr>
          <p:cNvPr id="4" name="Table 3">
            <a:extLst>
              <a:ext uri="{FF2B5EF4-FFF2-40B4-BE49-F238E27FC236}">
                <a16:creationId xmlns:a16="http://schemas.microsoft.com/office/drawing/2014/main" id="{FE3E8A3A-2826-400F-9928-4C511D8E9897}"/>
              </a:ext>
            </a:extLst>
          </p:cNvPr>
          <p:cNvGraphicFramePr>
            <a:graphicFrameLocks noGrp="1"/>
          </p:cNvGraphicFramePr>
          <p:nvPr>
            <p:extLst>
              <p:ext uri="{D42A27DB-BD31-4B8C-83A1-F6EECF244321}">
                <p14:modId xmlns:p14="http://schemas.microsoft.com/office/powerpoint/2010/main" val="3872632301"/>
              </p:ext>
            </p:extLst>
          </p:nvPr>
        </p:nvGraphicFramePr>
        <p:xfrm>
          <a:off x="838200" y="1690688"/>
          <a:ext cx="10515600" cy="2827020"/>
        </p:xfrm>
        <a:graphic>
          <a:graphicData uri="http://schemas.openxmlformats.org/drawingml/2006/table">
            <a:tbl>
              <a:tblPr/>
              <a:tblGrid>
                <a:gridCol w="2069335">
                  <a:extLst>
                    <a:ext uri="{9D8B030D-6E8A-4147-A177-3AD203B41FA5}">
                      <a16:colId xmlns:a16="http://schemas.microsoft.com/office/drawing/2014/main" val="182126123"/>
                    </a:ext>
                  </a:extLst>
                </a:gridCol>
                <a:gridCol w="1689253">
                  <a:extLst>
                    <a:ext uri="{9D8B030D-6E8A-4147-A177-3AD203B41FA5}">
                      <a16:colId xmlns:a16="http://schemas.microsoft.com/office/drawing/2014/main" val="700980253"/>
                    </a:ext>
                  </a:extLst>
                </a:gridCol>
                <a:gridCol w="1689253">
                  <a:extLst>
                    <a:ext uri="{9D8B030D-6E8A-4147-A177-3AD203B41FA5}">
                      <a16:colId xmlns:a16="http://schemas.microsoft.com/office/drawing/2014/main" val="3573220065"/>
                    </a:ext>
                  </a:extLst>
                </a:gridCol>
                <a:gridCol w="1689253">
                  <a:extLst>
                    <a:ext uri="{9D8B030D-6E8A-4147-A177-3AD203B41FA5}">
                      <a16:colId xmlns:a16="http://schemas.microsoft.com/office/drawing/2014/main" val="872074187"/>
                    </a:ext>
                  </a:extLst>
                </a:gridCol>
                <a:gridCol w="1689253">
                  <a:extLst>
                    <a:ext uri="{9D8B030D-6E8A-4147-A177-3AD203B41FA5}">
                      <a16:colId xmlns:a16="http://schemas.microsoft.com/office/drawing/2014/main" val="2978489789"/>
                    </a:ext>
                  </a:extLst>
                </a:gridCol>
                <a:gridCol w="1689253">
                  <a:extLst>
                    <a:ext uri="{9D8B030D-6E8A-4147-A177-3AD203B41FA5}">
                      <a16:colId xmlns:a16="http://schemas.microsoft.com/office/drawing/2014/main" val="1804977420"/>
                    </a:ext>
                  </a:extLst>
                </a:gridCol>
              </a:tblGrid>
              <a:tr h="0">
                <a:tc>
                  <a:txBody>
                    <a:bodyPr/>
                    <a:lstStyle/>
                    <a:p>
                      <a:pPr algn="l"/>
                      <a:r>
                        <a:rPr lang="en-IN" dirty="0">
                          <a:effectLst/>
                        </a:rPr>
                        <a:t>backup System Feature</a:t>
                      </a:r>
                    </a:p>
                  </a:txBody>
                  <a:tcPr marL="38100" marR="38100" marB="91440" anchor="ctr">
                    <a:lnL>
                      <a:noFill/>
                    </a:lnL>
                    <a:lnR>
                      <a:noFill/>
                    </a:lnR>
                    <a:lnT>
                      <a:noFill/>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dirty="0">
                          <a:effectLst/>
                        </a:rPr>
                        <a:t>File System on SAN</a:t>
                      </a:r>
                    </a:p>
                  </a:txBody>
                  <a:tcPr marL="38100" marR="38100" marB="91440" anchor="ctr">
                    <a:lnL>
                      <a:noFill/>
                    </a:lnL>
                    <a:lnR>
                      <a:noFill/>
                    </a:lnR>
                    <a:lnT>
                      <a:noFill/>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dirty="0">
                          <a:effectLst/>
                        </a:rPr>
                        <a:t>File System on NAS</a:t>
                      </a:r>
                    </a:p>
                  </a:txBody>
                  <a:tcPr marL="38100" marR="38100" marB="91440" anchor="ctr">
                    <a:lnL>
                      <a:noFill/>
                    </a:lnL>
                    <a:lnR>
                      <a:noFill/>
                    </a:lnR>
                    <a:lnT>
                      <a:noFill/>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dirty="0">
                          <a:effectLst/>
                        </a:rPr>
                        <a:t>AWS S3 </a:t>
                      </a:r>
                      <a:r>
                        <a:rPr lang="en-IN" dirty="0" err="1">
                          <a:effectLst/>
                        </a:rPr>
                        <a:t>Blockstore</a:t>
                      </a:r>
                      <a:endParaRPr lang="en-IN" dirty="0">
                        <a:effectLst/>
                      </a:endParaRPr>
                    </a:p>
                  </a:txBody>
                  <a:tcPr marL="38100" marR="38100" marB="91440" anchor="ctr">
                    <a:lnL>
                      <a:noFill/>
                    </a:lnL>
                    <a:lnR>
                      <a:noFill/>
                    </a:lnR>
                    <a:lnT>
                      <a:noFill/>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dirty="0">
                          <a:effectLst/>
                        </a:rPr>
                        <a:t>MongoDB </a:t>
                      </a:r>
                      <a:r>
                        <a:rPr lang="en-IN" dirty="0" err="1">
                          <a:effectLst/>
                        </a:rPr>
                        <a:t>HABlockstore</a:t>
                      </a:r>
                      <a:endParaRPr lang="en-IN" dirty="0">
                        <a:effectLst/>
                      </a:endParaRPr>
                    </a:p>
                  </a:txBody>
                  <a:tcPr marL="38100" marR="38100" marB="91440" anchor="ctr">
                    <a:lnL>
                      <a:noFill/>
                    </a:lnL>
                    <a:lnR>
                      <a:noFill/>
                    </a:lnR>
                    <a:lnT>
                      <a:noFill/>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dirty="0">
                          <a:effectLst/>
                        </a:rPr>
                        <a:t>MongoDB </a:t>
                      </a:r>
                      <a:r>
                        <a:rPr lang="en-IN" dirty="0" err="1">
                          <a:effectLst/>
                        </a:rPr>
                        <a:t>Blockstore</a:t>
                      </a:r>
                      <a:endParaRPr lang="en-IN" dirty="0">
                        <a:effectLst/>
                      </a:endParaRPr>
                    </a:p>
                  </a:txBody>
                  <a:tcPr marL="38100" marR="38100" marB="91440" anchor="ctr">
                    <a:lnL>
                      <a:noFill/>
                    </a:lnL>
                    <a:lnR>
                      <a:noFill/>
                    </a:lnR>
                    <a:lnT>
                      <a:noFill/>
                    </a:lnT>
                    <a:lnB w="7620"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3659785233"/>
                  </a:ext>
                </a:extLst>
              </a:tr>
              <a:tr h="0">
                <a:tc>
                  <a:txBody>
                    <a:bodyPr/>
                    <a:lstStyle/>
                    <a:p>
                      <a:pPr algn="l"/>
                      <a:r>
                        <a:rPr lang="en-IN">
                          <a:effectLst/>
                        </a:rPr>
                        <a:t>Snapshot Types</a:t>
                      </a:r>
                    </a:p>
                  </a:txBody>
                  <a:tcPr marL="38100" marR="60960" marT="7620" marB="762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Complete</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Complete</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Many partial</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Many partial</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Many partial</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648921259"/>
                  </a:ext>
                </a:extLst>
              </a:tr>
              <a:tr h="0">
                <a:tc>
                  <a:txBody>
                    <a:bodyPr/>
                    <a:lstStyle/>
                    <a:p>
                      <a:pPr algn="l"/>
                      <a:r>
                        <a:rPr lang="en-IN">
                          <a:effectLst/>
                        </a:rPr>
                        <a:t>Backup Data Deduplication</a:t>
                      </a:r>
                    </a:p>
                  </a:txBody>
                  <a:tcPr marL="38100" marR="60960" marT="7620" marB="762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If SAN supports</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No</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Yes</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Yes</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Yes</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1903190304"/>
                  </a:ext>
                </a:extLst>
              </a:tr>
              <a:tr h="0">
                <a:tc>
                  <a:txBody>
                    <a:bodyPr/>
                    <a:lstStyle/>
                    <a:p>
                      <a:pPr algn="l"/>
                      <a:r>
                        <a:rPr lang="en-IN">
                          <a:effectLst/>
                        </a:rPr>
                        <a:t>Backup Data Compression</a:t>
                      </a:r>
                    </a:p>
                  </a:txBody>
                  <a:tcPr marL="38100" marR="60960" marT="7620" marB="762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Yes</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Depends</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Yes</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Yes</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Yes</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1135791990"/>
                  </a:ext>
                </a:extLst>
              </a:tr>
              <a:tr h="0">
                <a:tc>
                  <a:txBody>
                    <a:bodyPr/>
                    <a:lstStyle/>
                    <a:p>
                      <a:pPr algn="l"/>
                      <a:r>
                        <a:rPr lang="en-IN">
                          <a:effectLst/>
                        </a:rPr>
                        <a:t>Backup Data Replication</a:t>
                      </a:r>
                    </a:p>
                  </a:txBody>
                  <a:tcPr marL="38100" marR="60960" marT="7620" marB="762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If SAN supports</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No</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No</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Yes</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dirty="0">
                          <a:effectLst/>
                        </a:rPr>
                        <a:t>No</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395816928"/>
                  </a:ext>
                </a:extLst>
              </a:tr>
            </a:tbl>
          </a:graphicData>
        </a:graphic>
      </p:graphicFrame>
      <p:graphicFrame>
        <p:nvGraphicFramePr>
          <p:cNvPr id="5" name="Table 4">
            <a:extLst>
              <a:ext uri="{FF2B5EF4-FFF2-40B4-BE49-F238E27FC236}">
                <a16:creationId xmlns:a16="http://schemas.microsoft.com/office/drawing/2014/main" id="{04817834-0F25-4796-9B5E-6F46C8BDA392}"/>
              </a:ext>
            </a:extLst>
          </p:cNvPr>
          <p:cNvGraphicFramePr>
            <a:graphicFrameLocks noGrp="1"/>
          </p:cNvGraphicFramePr>
          <p:nvPr>
            <p:extLst>
              <p:ext uri="{D42A27DB-BD31-4B8C-83A1-F6EECF244321}">
                <p14:modId xmlns:p14="http://schemas.microsoft.com/office/powerpoint/2010/main" val="3077723434"/>
              </p:ext>
            </p:extLst>
          </p:nvPr>
        </p:nvGraphicFramePr>
        <p:xfrm>
          <a:off x="838200" y="4584503"/>
          <a:ext cx="10515600" cy="1463040"/>
        </p:xfrm>
        <a:graphic>
          <a:graphicData uri="http://schemas.openxmlformats.org/drawingml/2006/table">
            <a:tbl>
              <a:tblPr/>
              <a:tblGrid>
                <a:gridCol w="2069335">
                  <a:extLst>
                    <a:ext uri="{9D8B030D-6E8A-4147-A177-3AD203B41FA5}">
                      <a16:colId xmlns:a16="http://schemas.microsoft.com/office/drawing/2014/main" val="1769860904"/>
                    </a:ext>
                  </a:extLst>
                </a:gridCol>
                <a:gridCol w="1689253">
                  <a:extLst>
                    <a:ext uri="{9D8B030D-6E8A-4147-A177-3AD203B41FA5}">
                      <a16:colId xmlns:a16="http://schemas.microsoft.com/office/drawing/2014/main" val="4021446166"/>
                    </a:ext>
                  </a:extLst>
                </a:gridCol>
                <a:gridCol w="1689253">
                  <a:extLst>
                    <a:ext uri="{9D8B030D-6E8A-4147-A177-3AD203B41FA5}">
                      <a16:colId xmlns:a16="http://schemas.microsoft.com/office/drawing/2014/main" val="726469421"/>
                    </a:ext>
                  </a:extLst>
                </a:gridCol>
                <a:gridCol w="1689253">
                  <a:extLst>
                    <a:ext uri="{9D8B030D-6E8A-4147-A177-3AD203B41FA5}">
                      <a16:colId xmlns:a16="http://schemas.microsoft.com/office/drawing/2014/main" val="4019735343"/>
                    </a:ext>
                  </a:extLst>
                </a:gridCol>
                <a:gridCol w="1689253">
                  <a:extLst>
                    <a:ext uri="{9D8B030D-6E8A-4147-A177-3AD203B41FA5}">
                      <a16:colId xmlns:a16="http://schemas.microsoft.com/office/drawing/2014/main" val="1734371593"/>
                    </a:ext>
                  </a:extLst>
                </a:gridCol>
                <a:gridCol w="1689253">
                  <a:extLst>
                    <a:ext uri="{9D8B030D-6E8A-4147-A177-3AD203B41FA5}">
                      <a16:colId xmlns:a16="http://schemas.microsoft.com/office/drawing/2014/main" val="94627072"/>
                    </a:ext>
                  </a:extLst>
                </a:gridCol>
              </a:tblGrid>
              <a:tr h="0">
                <a:tc>
                  <a:txBody>
                    <a:bodyPr/>
                    <a:lstStyle/>
                    <a:p>
                      <a:pPr algn="l"/>
                      <a:r>
                        <a:rPr lang="en-IN" dirty="0">
                          <a:effectLst/>
                        </a:rPr>
                        <a:t>Backup Storage Cost</a:t>
                      </a:r>
                    </a:p>
                  </a:txBody>
                  <a:tcPr marL="38100" marR="60960" marT="7620" marB="7620" anchor="ctr">
                    <a:lnL>
                      <a:noFill/>
                    </a:lnL>
                    <a:lnR>
                      <a:noFill/>
                    </a:lnR>
                    <a:lnT>
                      <a:noFill/>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Higher</a:t>
                      </a:r>
                    </a:p>
                  </a:txBody>
                  <a:tcPr marL="38100" marR="38100" marT="83820" marB="91440" anchor="ctr">
                    <a:lnL>
                      <a:noFill/>
                    </a:lnL>
                    <a:lnR>
                      <a:noFill/>
                    </a:lnR>
                    <a:lnT>
                      <a:noFill/>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Medium</a:t>
                      </a:r>
                    </a:p>
                  </a:txBody>
                  <a:tcPr marL="38100" marR="38100" marT="83820" marB="91440" anchor="ctr">
                    <a:lnL>
                      <a:noFill/>
                    </a:lnL>
                    <a:lnR>
                      <a:noFill/>
                    </a:lnR>
                    <a:lnT>
                      <a:noFill/>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Lower</a:t>
                      </a:r>
                    </a:p>
                  </a:txBody>
                  <a:tcPr marL="38100" marR="38100" marT="83820" marB="91440" anchor="ctr">
                    <a:lnL>
                      <a:noFill/>
                    </a:lnL>
                    <a:lnR>
                      <a:noFill/>
                    </a:lnR>
                    <a:lnT>
                      <a:noFill/>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Higher</a:t>
                      </a:r>
                    </a:p>
                  </a:txBody>
                  <a:tcPr marL="38100" marR="38100" marT="83820" marB="91440" anchor="ctr">
                    <a:lnL>
                      <a:noFill/>
                    </a:lnL>
                    <a:lnR>
                      <a:noFill/>
                    </a:lnR>
                    <a:lnT>
                      <a:noFill/>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Lower</a:t>
                      </a:r>
                    </a:p>
                  </a:txBody>
                  <a:tcPr marL="38100" marR="38100" marT="83820" marB="91440" anchor="ctr">
                    <a:lnL>
                      <a:noFill/>
                    </a:lnL>
                    <a:lnR>
                      <a:noFill/>
                    </a:lnR>
                    <a:lnT>
                      <a:noFill/>
                    </a:lnT>
                    <a:lnB w="7620"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2611422751"/>
                  </a:ext>
                </a:extLst>
              </a:tr>
              <a:tr h="0">
                <a:tc>
                  <a:txBody>
                    <a:bodyPr/>
                    <a:lstStyle/>
                    <a:p>
                      <a:pPr algn="l"/>
                      <a:r>
                        <a:rPr lang="en-US">
                          <a:effectLst/>
                        </a:rPr>
                        <a:t>Staff Time to Manage Backups</a:t>
                      </a:r>
                    </a:p>
                  </a:txBody>
                  <a:tcPr marL="38100" marR="60960" marT="7620" marB="762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Medium</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Medium</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Lower</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Higher</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Medium</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4030091032"/>
                  </a:ext>
                </a:extLst>
              </a:tr>
              <a:tr h="0">
                <a:tc>
                  <a:txBody>
                    <a:bodyPr/>
                    <a:lstStyle/>
                    <a:p>
                      <a:pPr algn="l"/>
                      <a:r>
                        <a:rPr lang="en-IN">
                          <a:effectLst/>
                        </a:rPr>
                        <a:t>Backup RTO</a:t>
                      </a:r>
                    </a:p>
                  </a:txBody>
                  <a:tcPr marL="38100" marR="60960" marT="7620" marB="762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Lower</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Medium</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Lower</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Lower</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dirty="0">
                          <a:effectLst/>
                        </a:rPr>
                        <a:t>Medium</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3776632520"/>
                  </a:ext>
                </a:extLst>
              </a:tr>
            </a:tbl>
          </a:graphicData>
        </a:graphic>
      </p:graphicFrame>
    </p:spTree>
    <p:extLst>
      <p:ext uri="{BB962C8B-B14F-4D97-AF65-F5344CB8AC3E}">
        <p14:creationId xmlns:p14="http://schemas.microsoft.com/office/powerpoint/2010/main" val="2740071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DE78-2B10-4AA4-BA5D-CEC686200C27}"/>
              </a:ext>
            </a:extLst>
          </p:cNvPr>
          <p:cNvSpPr>
            <a:spLocks noGrp="1"/>
          </p:cNvSpPr>
          <p:nvPr>
            <p:ph type="title"/>
          </p:nvPr>
        </p:nvSpPr>
        <p:spPr/>
        <p:txBody>
          <a:bodyPr/>
          <a:lstStyle/>
          <a:p>
            <a:r>
              <a:rPr lang="en-US" dirty="0"/>
              <a:t>Snapshot Frequency and Retention Policy</a:t>
            </a:r>
            <a:br>
              <a:rPr lang="en-US" dirty="0"/>
            </a:br>
            <a:endParaRPr lang="en-IN" dirty="0"/>
          </a:p>
        </p:txBody>
      </p:sp>
      <p:sp>
        <p:nvSpPr>
          <p:cNvPr id="3" name="Content Placeholder 2">
            <a:extLst>
              <a:ext uri="{FF2B5EF4-FFF2-40B4-BE49-F238E27FC236}">
                <a16:creationId xmlns:a16="http://schemas.microsoft.com/office/drawing/2014/main" id="{9FC1015F-45E8-472B-890D-6B2E34A130CB}"/>
              </a:ext>
            </a:extLst>
          </p:cNvPr>
          <p:cNvSpPr>
            <a:spLocks noGrp="1"/>
          </p:cNvSpPr>
          <p:nvPr>
            <p:ph idx="1"/>
          </p:nvPr>
        </p:nvSpPr>
        <p:spPr>
          <a:xfrm>
            <a:off x="838200" y="1825625"/>
            <a:ext cx="10515600" cy="2680387"/>
          </a:xfrm>
        </p:spPr>
        <p:txBody>
          <a:bodyPr/>
          <a:lstStyle/>
          <a:p>
            <a:r>
              <a:rPr lang="en-US" dirty="0"/>
              <a:t>By default, Ops Manager takes a base snapshot of your data every 24 hours.</a:t>
            </a:r>
          </a:p>
          <a:p>
            <a:r>
              <a:rPr lang="en-US" dirty="0"/>
              <a:t>If desired, administrators can change the frequency of base snapshots to 6, 8, 12, or 24 hours. </a:t>
            </a:r>
          </a:p>
          <a:p>
            <a:r>
              <a:rPr lang="en-US" dirty="0"/>
              <a:t>Ops Manager creates snapshots automatically on a schedule. You cannot take snapshots on demand.</a:t>
            </a:r>
          </a:p>
          <a:p>
            <a:endParaRPr lang="en-IN" dirty="0"/>
          </a:p>
        </p:txBody>
      </p:sp>
    </p:spTree>
    <p:extLst>
      <p:ext uri="{BB962C8B-B14F-4D97-AF65-F5344CB8AC3E}">
        <p14:creationId xmlns:p14="http://schemas.microsoft.com/office/powerpoint/2010/main" val="2492504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DE78-2B10-4AA4-BA5D-CEC686200C27}"/>
              </a:ext>
            </a:extLst>
          </p:cNvPr>
          <p:cNvSpPr>
            <a:spLocks noGrp="1"/>
          </p:cNvSpPr>
          <p:nvPr>
            <p:ph type="title"/>
          </p:nvPr>
        </p:nvSpPr>
        <p:spPr/>
        <p:txBody>
          <a:bodyPr/>
          <a:lstStyle/>
          <a:p>
            <a:r>
              <a:rPr lang="en-US" dirty="0"/>
              <a:t>Snapshot Frequency and Retention Policy</a:t>
            </a:r>
            <a:br>
              <a:rPr lang="en-US" dirty="0"/>
            </a:br>
            <a:endParaRPr lang="en-IN" dirty="0"/>
          </a:p>
        </p:txBody>
      </p:sp>
      <p:graphicFrame>
        <p:nvGraphicFramePr>
          <p:cNvPr id="6" name="Table 5">
            <a:extLst>
              <a:ext uri="{FF2B5EF4-FFF2-40B4-BE49-F238E27FC236}">
                <a16:creationId xmlns:a16="http://schemas.microsoft.com/office/drawing/2014/main" id="{3FA7E2F8-9C8C-4BAF-9171-6B5825D7ACB0}"/>
              </a:ext>
            </a:extLst>
          </p:cNvPr>
          <p:cNvGraphicFramePr>
            <a:graphicFrameLocks noGrp="1"/>
          </p:cNvGraphicFramePr>
          <p:nvPr>
            <p:extLst>
              <p:ext uri="{D42A27DB-BD31-4B8C-83A1-F6EECF244321}">
                <p14:modId xmlns:p14="http://schemas.microsoft.com/office/powerpoint/2010/main" val="4254539095"/>
              </p:ext>
            </p:extLst>
          </p:nvPr>
        </p:nvGraphicFramePr>
        <p:xfrm>
          <a:off x="838200" y="2324100"/>
          <a:ext cx="10515600" cy="2209800"/>
        </p:xfrm>
        <a:graphic>
          <a:graphicData uri="http://schemas.openxmlformats.org/drawingml/2006/table">
            <a:tbl>
              <a:tblPr/>
              <a:tblGrid>
                <a:gridCol w="3505200">
                  <a:extLst>
                    <a:ext uri="{9D8B030D-6E8A-4147-A177-3AD203B41FA5}">
                      <a16:colId xmlns:a16="http://schemas.microsoft.com/office/drawing/2014/main" val="601855997"/>
                    </a:ext>
                  </a:extLst>
                </a:gridCol>
                <a:gridCol w="3505200">
                  <a:extLst>
                    <a:ext uri="{9D8B030D-6E8A-4147-A177-3AD203B41FA5}">
                      <a16:colId xmlns:a16="http://schemas.microsoft.com/office/drawing/2014/main" val="1159733050"/>
                    </a:ext>
                  </a:extLst>
                </a:gridCol>
                <a:gridCol w="3505200">
                  <a:extLst>
                    <a:ext uri="{9D8B030D-6E8A-4147-A177-3AD203B41FA5}">
                      <a16:colId xmlns:a16="http://schemas.microsoft.com/office/drawing/2014/main" val="3682637837"/>
                    </a:ext>
                  </a:extLst>
                </a:gridCol>
              </a:tblGrid>
              <a:tr h="0">
                <a:tc>
                  <a:txBody>
                    <a:bodyPr/>
                    <a:lstStyle/>
                    <a:p>
                      <a:pPr algn="l"/>
                      <a:r>
                        <a:rPr lang="en-IN">
                          <a:effectLst/>
                        </a:rPr>
                        <a:t>Snapshot</a:t>
                      </a:r>
                    </a:p>
                  </a:txBody>
                  <a:tcPr marL="38100" marR="38100" marB="91440" anchor="ctr">
                    <a:lnL>
                      <a:noFill/>
                    </a:lnL>
                    <a:lnR>
                      <a:noFill/>
                    </a:lnR>
                    <a:lnT>
                      <a:noFill/>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Default Retention Policy</a:t>
                      </a:r>
                    </a:p>
                  </a:txBody>
                  <a:tcPr marL="38100" marR="38100" marB="91440" anchor="ctr">
                    <a:lnL>
                      <a:noFill/>
                    </a:lnL>
                    <a:lnR>
                      <a:noFill/>
                    </a:lnR>
                    <a:lnT>
                      <a:noFill/>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Maximum Retention Policy</a:t>
                      </a:r>
                    </a:p>
                  </a:txBody>
                  <a:tcPr marL="38100" marR="38100" marB="91440" anchor="ctr">
                    <a:lnL>
                      <a:noFill/>
                    </a:lnL>
                    <a:lnR>
                      <a:noFill/>
                    </a:lnR>
                    <a:lnT>
                      <a:noFill/>
                    </a:lnT>
                    <a:lnB w="7620"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233884875"/>
                  </a:ext>
                </a:extLst>
              </a:tr>
              <a:tr h="0">
                <a:tc>
                  <a:txBody>
                    <a:bodyPr/>
                    <a:lstStyle/>
                    <a:p>
                      <a:pPr algn="l"/>
                      <a:r>
                        <a:rPr lang="en-IN">
                          <a:effectLst/>
                        </a:rPr>
                        <a:t>Base snapshot</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2 days</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5 days</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2442704193"/>
                  </a:ext>
                </a:extLst>
              </a:tr>
              <a:tr h="0">
                <a:tc>
                  <a:txBody>
                    <a:bodyPr/>
                    <a:lstStyle/>
                    <a:p>
                      <a:pPr algn="l"/>
                      <a:r>
                        <a:rPr lang="en-IN">
                          <a:effectLst/>
                        </a:rPr>
                        <a:t>Daily snapshot</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0 days</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1 year</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3482866467"/>
                  </a:ext>
                </a:extLst>
              </a:tr>
              <a:tr h="0">
                <a:tc>
                  <a:txBody>
                    <a:bodyPr/>
                    <a:lstStyle/>
                    <a:p>
                      <a:pPr algn="l"/>
                      <a:r>
                        <a:rPr lang="en-IN">
                          <a:effectLst/>
                        </a:rPr>
                        <a:t>Weekly snapshot</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2 weeks</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1 year</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3800149439"/>
                  </a:ext>
                </a:extLst>
              </a:tr>
              <a:tr h="0">
                <a:tc>
                  <a:txBody>
                    <a:bodyPr/>
                    <a:lstStyle/>
                    <a:p>
                      <a:pPr algn="l"/>
                      <a:r>
                        <a:rPr lang="en-IN">
                          <a:effectLst/>
                        </a:rPr>
                        <a:t>Monthly snapshot</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a:effectLst/>
                        </a:rPr>
                        <a:t>1 month</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tc>
                  <a:txBody>
                    <a:bodyPr/>
                    <a:lstStyle/>
                    <a:p>
                      <a:pPr algn="l"/>
                      <a:r>
                        <a:rPr lang="en-IN" dirty="0">
                          <a:effectLst/>
                        </a:rPr>
                        <a:t>3 years</a:t>
                      </a:r>
                    </a:p>
                  </a:txBody>
                  <a:tcPr marL="38100" marR="38100" marT="83820" marB="91440" anchor="ctr">
                    <a:lnL>
                      <a:noFill/>
                    </a:lnL>
                    <a:lnR>
                      <a:noFill/>
                    </a:lnR>
                    <a:lnT w="7620" cap="flat" cmpd="sng" algn="ctr">
                      <a:solidFill>
                        <a:srgbClr val="EBEBED"/>
                      </a:solidFill>
                      <a:prstDash val="solid"/>
                      <a:round/>
                      <a:headEnd type="none" w="med" len="med"/>
                      <a:tailEnd type="none" w="med" len="med"/>
                    </a:lnT>
                    <a:lnB w="7620"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714946765"/>
                  </a:ext>
                </a:extLst>
              </a:tr>
            </a:tbl>
          </a:graphicData>
        </a:graphic>
      </p:graphicFrame>
    </p:spTree>
    <p:extLst>
      <p:ext uri="{BB962C8B-B14F-4D97-AF65-F5344CB8AC3E}">
        <p14:creationId xmlns:p14="http://schemas.microsoft.com/office/powerpoint/2010/main" val="3894774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C007-7BFE-4BA7-AE43-BCD1A4356CCB}"/>
              </a:ext>
            </a:extLst>
          </p:cNvPr>
          <p:cNvSpPr>
            <a:spLocks noGrp="1"/>
          </p:cNvSpPr>
          <p:nvPr>
            <p:ph type="title"/>
          </p:nvPr>
        </p:nvSpPr>
        <p:spPr/>
        <p:txBody>
          <a:bodyPr/>
          <a:lstStyle/>
          <a:p>
            <a:r>
              <a:rPr lang="en-US" dirty="0"/>
              <a:t>Get Started with Ops Manager</a:t>
            </a:r>
            <a:br>
              <a:rPr lang="en-US" dirty="0"/>
            </a:br>
            <a:endParaRPr lang="en-IN" dirty="0"/>
          </a:p>
        </p:txBody>
      </p:sp>
      <p:sp>
        <p:nvSpPr>
          <p:cNvPr id="3" name="Content Placeholder 2">
            <a:extLst>
              <a:ext uri="{FF2B5EF4-FFF2-40B4-BE49-F238E27FC236}">
                <a16:creationId xmlns:a16="http://schemas.microsoft.com/office/drawing/2014/main" id="{E7CA2787-EFEB-49A8-BA3D-082539842815}"/>
              </a:ext>
            </a:extLst>
          </p:cNvPr>
          <p:cNvSpPr>
            <a:spLocks noGrp="1"/>
          </p:cNvSpPr>
          <p:nvPr>
            <p:ph idx="1"/>
          </p:nvPr>
        </p:nvSpPr>
        <p:spPr/>
        <p:txBody>
          <a:bodyPr/>
          <a:lstStyle/>
          <a:p>
            <a:r>
              <a:rPr lang="en-US" b="1" dirty="0"/>
              <a:t>Ask your Ops Manager administrator for your Ops Manager URL (or an invitation) and whether you have a pre-existing Ops Manager project</a:t>
            </a:r>
          </a:p>
          <a:p>
            <a:r>
              <a:rPr lang="en-US" b="1" dirty="0"/>
              <a:t>Open the Ops Manager URL in a browser</a:t>
            </a:r>
          </a:p>
          <a:p>
            <a:r>
              <a:rPr lang="en-US" b="1" dirty="0"/>
              <a:t>Click the </a:t>
            </a:r>
            <a:r>
              <a:rPr lang="en-US" b="1" i="1" dirty="0"/>
              <a:t>Register</a:t>
            </a:r>
            <a:r>
              <a:rPr lang="en-US" b="1" dirty="0"/>
              <a:t> link to create an account.</a:t>
            </a:r>
          </a:p>
          <a:p>
            <a:endParaRPr lang="en-IN" dirty="0"/>
          </a:p>
        </p:txBody>
      </p:sp>
    </p:spTree>
    <p:extLst>
      <p:ext uri="{BB962C8B-B14F-4D97-AF65-F5344CB8AC3E}">
        <p14:creationId xmlns:p14="http://schemas.microsoft.com/office/powerpoint/2010/main" val="1882699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0DA41-D37F-4CBB-A3C5-E21CF8C2F89A}"/>
              </a:ext>
            </a:extLst>
          </p:cNvPr>
          <p:cNvSpPr>
            <a:spLocks noGrp="1"/>
          </p:cNvSpPr>
          <p:nvPr>
            <p:ph type="title"/>
          </p:nvPr>
        </p:nvSpPr>
        <p:spPr/>
        <p:txBody>
          <a:bodyPr/>
          <a:lstStyle/>
          <a:p>
            <a:r>
              <a:rPr lang="en-IN" dirty="0"/>
              <a:t>Deployment Prerequisites</a:t>
            </a:r>
            <a:br>
              <a:rPr lang="en-IN" dirty="0"/>
            </a:br>
            <a:endParaRPr lang="en-IN" dirty="0"/>
          </a:p>
        </p:txBody>
      </p:sp>
      <p:sp>
        <p:nvSpPr>
          <p:cNvPr id="3" name="Content Placeholder 2">
            <a:extLst>
              <a:ext uri="{FF2B5EF4-FFF2-40B4-BE49-F238E27FC236}">
                <a16:creationId xmlns:a16="http://schemas.microsoft.com/office/drawing/2014/main" id="{8996C9D5-2356-4E78-8475-299871EC361C}"/>
              </a:ext>
            </a:extLst>
          </p:cNvPr>
          <p:cNvSpPr>
            <a:spLocks noGrp="1"/>
          </p:cNvSpPr>
          <p:nvPr>
            <p:ph idx="1"/>
          </p:nvPr>
        </p:nvSpPr>
        <p:spPr/>
        <p:txBody>
          <a:bodyPr>
            <a:normAutofit/>
          </a:bodyPr>
          <a:lstStyle/>
          <a:p>
            <a:r>
              <a:rPr lang="en-IN" dirty="0"/>
              <a:t>System Requirements</a:t>
            </a:r>
          </a:p>
          <a:p>
            <a:pPr lvl="1"/>
            <a:r>
              <a:rPr lang="en-US" dirty="0"/>
              <a:t>Hardware and Software</a:t>
            </a:r>
          </a:p>
          <a:p>
            <a:pPr lvl="1"/>
            <a:r>
              <a:rPr lang="en-US" dirty="0"/>
              <a:t>Each server must meet the following requirements.</a:t>
            </a:r>
          </a:p>
          <a:p>
            <a:pPr lvl="1"/>
            <a:endParaRPr lang="en-US" dirty="0"/>
          </a:p>
          <a:p>
            <a:pPr lvl="1"/>
            <a:r>
              <a:rPr lang="en-US" dirty="0"/>
              <a:t>At least 10 GB of free disk space plus whatever space is necessary to hold your MongoDB data.</a:t>
            </a:r>
          </a:p>
          <a:p>
            <a:pPr lvl="1"/>
            <a:r>
              <a:rPr lang="en-US" dirty="0"/>
              <a:t>At least 4 GB of RAM.</a:t>
            </a:r>
          </a:p>
          <a:p>
            <a:pPr lvl="1"/>
            <a:r>
              <a:rPr lang="en-US" dirty="0"/>
              <a:t>If you use Amazon Web Services (AWS) EC2 instances, we recommend at least an m3.medium instance.</a:t>
            </a:r>
          </a:p>
          <a:p>
            <a:pPr lvl="1"/>
            <a:r>
              <a:rPr lang="en-US" dirty="0"/>
              <a:t>The Automation Agent must be installed only on 64-bit architectures.</a:t>
            </a:r>
            <a:endParaRPr lang="en-IN" dirty="0"/>
          </a:p>
        </p:txBody>
      </p:sp>
    </p:spTree>
    <p:extLst>
      <p:ext uri="{BB962C8B-B14F-4D97-AF65-F5344CB8AC3E}">
        <p14:creationId xmlns:p14="http://schemas.microsoft.com/office/powerpoint/2010/main" val="137947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D2758-FABF-4E5C-AA73-EE7277B09A1C}"/>
              </a:ext>
            </a:extLst>
          </p:cNvPr>
          <p:cNvSpPr>
            <a:spLocks noGrp="1"/>
          </p:cNvSpPr>
          <p:nvPr>
            <p:ph type="title"/>
          </p:nvPr>
        </p:nvSpPr>
        <p:spPr/>
        <p:txBody>
          <a:bodyPr/>
          <a:lstStyle/>
          <a:p>
            <a:r>
              <a:rPr lang="en-IN" b="1" dirty="0"/>
              <a:t>Server Networking Access</a:t>
            </a:r>
            <a:br>
              <a:rPr lang="en-IN" b="1" dirty="0"/>
            </a:br>
            <a:endParaRPr lang="en-IN" dirty="0"/>
          </a:p>
        </p:txBody>
      </p:sp>
      <p:sp>
        <p:nvSpPr>
          <p:cNvPr id="3" name="Content Placeholder 2">
            <a:extLst>
              <a:ext uri="{FF2B5EF4-FFF2-40B4-BE49-F238E27FC236}">
                <a16:creationId xmlns:a16="http://schemas.microsoft.com/office/drawing/2014/main" id="{D7405D65-20B9-4CAE-B612-75EBFFB200BE}"/>
              </a:ext>
            </a:extLst>
          </p:cNvPr>
          <p:cNvSpPr>
            <a:spLocks noGrp="1"/>
          </p:cNvSpPr>
          <p:nvPr>
            <p:ph idx="1"/>
          </p:nvPr>
        </p:nvSpPr>
        <p:spPr/>
        <p:txBody>
          <a:bodyPr/>
          <a:lstStyle/>
          <a:p>
            <a:r>
              <a:rPr lang="en-US" dirty="0"/>
              <a:t>To find the f</a:t>
            </a:r>
            <a:r>
              <a:rPr lang="en-IN" dirty="0" err="1"/>
              <a:t>ully</a:t>
            </a:r>
            <a:r>
              <a:rPr lang="en-IN" dirty="0"/>
              <a:t> qualified domain names </a:t>
            </a:r>
            <a:r>
              <a:rPr lang="en-US" dirty="0"/>
              <a:t> FQDN for each host:</a:t>
            </a:r>
          </a:p>
          <a:p>
            <a:endParaRPr lang="en-US" dirty="0"/>
          </a:p>
          <a:p>
            <a:r>
              <a:rPr lang="en-US" dirty="0"/>
              <a:t>On Linux / macOS hosts, run the following command in the Terminal:</a:t>
            </a:r>
          </a:p>
          <a:p>
            <a:endParaRPr lang="en-US" dirty="0"/>
          </a:p>
          <a:p>
            <a:r>
              <a:rPr lang="en-US" dirty="0">
                <a:solidFill>
                  <a:srgbClr val="FF0000"/>
                </a:solidFill>
              </a:rPr>
              <a:t>hostname -f</a:t>
            </a:r>
            <a:endParaRPr lang="en-IN" dirty="0">
              <a:solidFill>
                <a:srgbClr val="FF0000"/>
              </a:solidFill>
            </a:endParaRPr>
          </a:p>
        </p:txBody>
      </p:sp>
    </p:spTree>
    <p:extLst>
      <p:ext uri="{BB962C8B-B14F-4D97-AF65-F5344CB8AC3E}">
        <p14:creationId xmlns:p14="http://schemas.microsoft.com/office/powerpoint/2010/main" val="2394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D2758-FABF-4E5C-AA73-EE7277B09A1C}"/>
              </a:ext>
            </a:extLst>
          </p:cNvPr>
          <p:cNvSpPr>
            <a:spLocks noGrp="1"/>
          </p:cNvSpPr>
          <p:nvPr>
            <p:ph type="title"/>
          </p:nvPr>
        </p:nvSpPr>
        <p:spPr/>
        <p:txBody>
          <a:bodyPr/>
          <a:lstStyle/>
          <a:p>
            <a:r>
              <a:rPr lang="en-IN" b="1" dirty="0"/>
              <a:t>Server Networking Access</a:t>
            </a:r>
            <a:br>
              <a:rPr lang="en-IN" b="1" dirty="0"/>
            </a:br>
            <a:endParaRPr lang="en-IN" dirty="0"/>
          </a:p>
        </p:txBody>
      </p:sp>
      <p:pic>
        <p:nvPicPr>
          <p:cNvPr id="6" name="Picture 5">
            <a:extLst>
              <a:ext uri="{FF2B5EF4-FFF2-40B4-BE49-F238E27FC236}">
                <a16:creationId xmlns:a16="http://schemas.microsoft.com/office/drawing/2014/main" id="{D5B44AEB-4A6A-4AEB-90AF-9143C3B87013}"/>
              </a:ext>
            </a:extLst>
          </p:cNvPr>
          <p:cNvPicPr>
            <a:picLocks noChangeAspect="1"/>
          </p:cNvPicPr>
          <p:nvPr/>
        </p:nvPicPr>
        <p:blipFill rotWithShape="1">
          <a:blip r:embed="rId2"/>
          <a:srcRect l="3789" t="6323" r="54072" b="45979"/>
          <a:stretch/>
        </p:blipFill>
        <p:spPr>
          <a:xfrm>
            <a:off x="1480006" y="1361147"/>
            <a:ext cx="8059919" cy="5131728"/>
          </a:xfrm>
          <a:prstGeom prst="rect">
            <a:avLst/>
          </a:prstGeom>
        </p:spPr>
      </p:pic>
    </p:spTree>
    <p:extLst>
      <p:ext uri="{BB962C8B-B14F-4D97-AF65-F5344CB8AC3E}">
        <p14:creationId xmlns:p14="http://schemas.microsoft.com/office/powerpoint/2010/main" val="60887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A542-788C-4C4C-9518-C84804F1508D}"/>
              </a:ext>
            </a:extLst>
          </p:cNvPr>
          <p:cNvSpPr>
            <a:spLocks noGrp="1"/>
          </p:cNvSpPr>
          <p:nvPr>
            <p:ph type="title"/>
          </p:nvPr>
        </p:nvSpPr>
        <p:spPr/>
        <p:txBody>
          <a:bodyPr/>
          <a:lstStyle/>
          <a:p>
            <a:r>
              <a:rPr lang="en-IN" b="1" dirty="0"/>
              <a:t>Server Networking Access</a:t>
            </a:r>
            <a:endParaRPr lang="en-IN" dirty="0"/>
          </a:p>
        </p:txBody>
      </p:sp>
      <p:sp>
        <p:nvSpPr>
          <p:cNvPr id="3" name="Content Placeholder 2">
            <a:extLst>
              <a:ext uri="{FF2B5EF4-FFF2-40B4-BE49-F238E27FC236}">
                <a16:creationId xmlns:a16="http://schemas.microsoft.com/office/drawing/2014/main" id="{1C51E306-425F-47C4-A6C9-AAE343B4A37B}"/>
              </a:ext>
            </a:extLst>
          </p:cNvPr>
          <p:cNvSpPr>
            <a:spLocks noGrp="1"/>
          </p:cNvSpPr>
          <p:nvPr>
            <p:ph idx="1"/>
          </p:nvPr>
        </p:nvSpPr>
        <p:spPr/>
        <p:txBody>
          <a:bodyPr/>
          <a:lstStyle/>
          <a:p>
            <a:r>
              <a:rPr lang="en-US" dirty="0"/>
              <a:t>On Windows hosts, run the following command in </a:t>
            </a:r>
            <a:r>
              <a:rPr lang="en-US" dirty="0" err="1"/>
              <a:t>Powershell</a:t>
            </a:r>
            <a:r>
              <a:rPr lang="en-US" dirty="0"/>
              <a:t>:</a:t>
            </a:r>
          </a:p>
          <a:p>
            <a:endParaRPr lang="en-US" dirty="0"/>
          </a:p>
          <a:p>
            <a:r>
              <a:rPr lang="en-US" dirty="0"/>
              <a:t>net config workstation | </a:t>
            </a:r>
            <a:r>
              <a:rPr lang="en-US" dirty="0" err="1"/>
              <a:t>findstr</a:t>
            </a:r>
            <a:r>
              <a:rPr lang="en-US" dirty="0"/>
              <a:t> /</a:t>
            </a:r>
            <a:r>
              <a:rPr lang="en-US" dirty="0" err="1"/>
              <a:t>C:"Full</a:t>
            </a:r>
            <a:r>
              <a:rPr lang="en-US" dirty="0"/>
              <a:t> Computer name"</a:t>
            </a:r>
            <a:endParaRPr lang="en-IN" dirty="0"/>
          </a:p>
        </p:txBody>
      </p:sp>
    </p:spTree>
    <p:extLst>
      <p:ext uri="{BB962C8B-B14F-4D97-AF65-F5344CB8AC3E}">
        <p14:creationId xmlns:p14="http://schemas.microsoft.com/office/powerpoint/2010/main" val="1228448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A542-788C-4C4C-9518-C84804F1508D}"/>
              </a:ext>
            </a:extLst>
          </p:cNvPr>
          <p:cNvSpPr>
            <a:spLocks noGrp="1"/>
          </p:cNvSpPr>
          <p:nvPr>
            <p:ph type="title"/>
          </p:nvPr>
        </p:nvSpPr>
        <p:spPr/>
        <p:txBody>
          <a:bodyPr/>
          <a:lstStyle/>
          <a:p>
            <a:r>
              <a:rPr lang="en-IN" b="1" dirty="0"/>
              <a:t>Server Networking Access</a:t>
            </a:r>
            <a:endParaRPr lang="en-IN" dirty="0"/>
          </a:p>
        </p:txBody>
      </p:sp>
      <p:sp>
        <p:nvSpPr>
          <p:cNvPr id="3" name="Content Placeholder 2">
            <a:extLst>
              <a:ext uri="{FF2B5EF4-FFF2-40B4-BE49-F238E27FC236}">
                <a16:creationId xmlns:a16="http://schemas.microsoft.com/office/drawing/2014/main" id="{1C51E306-425F-47C4-A6C9-AAE343B4A37B}"/>
              </a:ext>
            </a:extLst>
          </p:cNvPr>
          <p:cNvSpPr>
            <a:spLocks noGrp="1"/>
          </p:cNvSpPr>
          <p:nvPr>
            <p:ph idx="1"/>
          </p:nvPr>
        </p:nvSpPr>
        <p:spPr/>
        <p:txBody>
          <a:bodyPr/>
          <a:lstStyle/>
          <a:p>
            <a:r>
              <a:rPr lang="en-US" dirty="0"/>
              <a:t>To resolve each FQDN to a unique IP address.</a:t>
            </a:r>
          </a:p>
          <a:p>
            <a:endParaRPr lang="en-US" dirty="0"/>
          </a:p>
          <a:p>
            <a:r>
              <a:rPr lang="en-US" dirty="0"/>
              <a:t>Run the following domain internet groper (dig) shell command to find the host’s IP address.</a:t>
            </a:r>
          </a:p>
          <a:p>
            <a:r>
              <a:rPr lang="en-US" dirty="0"/>
              <a:t>dig +short myip.opendns.com @resolver1.opendns.com</a:t>
            </a:r>
            <a:endParaRPr lang="en-IN" dirty="0"/>
          </a:p>
        </p:txBody>
      </p:sp>
    </p:spTree>
    <p:extLst>
      <p:ext uri="{BB962C8B-B14F-4D97-AF65-F5344CB8AC3E}">
        <p14:creationId xmlns:p14="http://schemas.microsoft.com/office/powerpoint/2010/main" val="1481482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C05CEA-B6F0-4F40-96A2-EA62FAF6ED52}"/>
              </a:ext>
            </a:extLst>
          </p:cNvPr>
          <p:cNvSpPr>
            <a:spLocks noGrp="1"/>
          </p:cNvSpPr>
          <p:nvPr>
            <p:ph type="title"/>
          </p:nvPr>
        </p:nvSpPr>
        <p:spPr/>
        <p:txBody>
          <a:bodyPr/>
          <a:lstStyle/>
          <a:p>
            <a:r>
              <a:rPr lang="en-IN" b="1" dirty="0"/>
              <a:t>Server Networking Access</a:t>
            </a:r>
            <a:endParaRPr lang="en-IN" dirty="0"/>
          </a:p>
        </p:txBody>
      </p:sp>
      <p:pic>
        <p:nvPicPr>
          <p:cNvPr id="7" name="Picture 6">
            <a:extLst>
              <a:ext uri="{FF2B5EF4-FFF2-40B4-BE49-F238E27FC236}">
                <a16:creationId xmlns:a16="http://schemas.microsoft.com/office/drawing/2014/main" id="{F08A02DA-720C-4896-BC55-48830782F858}"/>
              </a:ext>
            </a:extLst>
          </p:cNvPr>
          <p:cNvPicPr>
            <a:picLocks noChangeAspect="1"/>
          </p:cNvPicPr>
          <p:nvPr/>
        </p:nvPicPr>
        <p:blipFill rotWithShape="1">
          <a:blip r:embed="rId2"/>
          <a:srcRect l="3789" t="6735" r="52990" b="46117"/>
          <a:stretch/>
        </p:blipFill>
        <p:spPr>
          <a:xfrm>
            <a:off x="961534" y="1615273"/>
            <a:ext cx="8097626" cy="4968669"/>
          </a:xfrm>
          <a:prstGeom prst="rect">
            <a:avLst/>
          </a:prstGeom>
        </p:spPr>
      </p:pic>
      <p:sp>
        <p:nvSpPr>
          <p:cNvPr id="8" name="Rectangle 7">
            <a:extLst>
              <a:ext uri="{FF2B5EF4-FFF2-40B4-BE49-F238E27FC236}">
                <a16:creationId xmlns:a16="http://schemas.microsoft.com/office/drawing/2014/main" id="{132BD03C-1E37-4B34-B552-797E8E94687F}"/>
              </a:ext>
            </a:extLst>
          </p:cNvPr>
          <p:cNvSpPr/>
          <p:nvPr/>
        </p:nvSpPr>
        <p:spPr>
          <a:xfrm>
            <a:off x="3048000" y="1997839"/>
            <a:ext cx="6096000" cy="2862322"/>
          </a:xfrm>
          <a:prstGeom prst="rect">
            <a:avLst/>
          </a:prstGeom>
        </p:spPr>
        <p:txBody>
          <a:bodyPr>
            <a:spAutoFit/>
          </a:bodyPr>
          <a:lstStyle/>
          <a:p>
            <a:r>
              <a:rPr lang="en-US" dirty="0"/>
              <a:t>how to add servers for use by Ops Manager Automation or Ops Manager Monitoring.</a:t>
            </a:r>
          </a:p>
          <a:p>
            <a:endParaRPr lang="en-US" dirty="0"/>
          </a:p>
          <a:p>
            <a:r>
              <a:rPr lang="en-US" dirty="0"/>
              <a:t>Monitoring provides deployment metrics, visualization, and alerting on key database and hardware indicators. Automation provides all Monitoring functionality and lets you deploy, configure, and update your MongoDB processes directly from Ops Manager.</a:t>
            </a:r>
          </a:p>
          <a:p>
            <a:endParaRPr lang="en-US" dirty="0"/>
          </a:p>
          <a:p>
            <a:r>
              <a:rPr lang="en-US" dirty="0"/>
              <a:t>Provision Servers for Automation</a:t>
            </a:r>
            <a:endParaRPr lang="en-IN" dirty="0"/>
          </a:p>
        </p:txBody>
      </p:sp>
    </p:spTree>
    <p:extLst>
      <p:ext uri="{BB962C8B-B14F-4D97-AF65-F5344CB8AC3E}">
        <p14:creationId xmlns:p14="http://schemas.microsoft.com/office/powerpoint/2010/main" val="248221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969</Words>
  <Application>Microsoft Office PowerPoint</Application>
  <PresentationFormat>Widescreen</PresentationFormat>
  <Paragraphs>180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Source Code Pro</vt:lpstr>
      <vt:lpstr>Office Theme</vt:lpstr>
      <vt:lpstr>Mongodb Ops Manager</vt:lpstr>
      <vt:lpstr>Getting Started with Deployments </vt:lpstr>
      <vt:lpstr>Get Started with Ops Manager </vt:lpstr>
      <vt:lpstr>Deployment Prerequisites </vt:lpstr>
      <vt:lpstr>Server Networking Access </vt:lpstr>
      <vt:lpstr>Server Networking Access </vt:lpstr>
      <vt:lpstr>Server Networking Access</vt:lpstr>
      <vt:lpstr>Server Networking Access</vt:lpstr>
      <vt:lpstr>Server Networking Access</vt:lpstr>
      <vt:lpstr>Provision Servers </vt:lpstr>
      <vt:lpstr>Provision Servers for Automation </vt:lpstr>
      <vt:lpstr>Monitor your MongoDB deployments and manage alerts</vt:lpstr>
      <vt:lpstr>Resolved Alerts </vt:lpstr>
      <vt:lpstr>Cancelled Alerts </vt:lpstr>
      <vt:lpstr>Acknowledge an Alert </vt:lpstr>
      <vt:lpstr>Suspend Alerts by Adding a Maintenance Window </vt:lpstr>
      <vt:lpstr>Back up MongoDB Deployments </vt:lpstr>
      <vt:lpstr>The backup process:</vt:lpstr>
      <vt:lpstr>Backup Definition and Operational States </vt:lpstr>
      <vt:lpstr>Backup Process Flows </vt:lpstr>
      <vt:lpstr>Backup Process Flows </vt:lpstr>
      <vt:lpstr>Backup Preparations </vt:lpstr>
      <vt:lpstr>Snapshot Frequency and Retention Policy </vt:lpstr>
      <vt:lpstr>Snapshot Frequency and Retention Policy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Ops Manager</dc:title>
  <dc:creator>Parameswari Bala</dc:creator>
  <cp:lastModifiedBy>Parameswari Bala</cp:lastModifiedBy>
  <cp:revision>59</cp:revision>
  <dcterms:created xsi:type="dcterms:W3CDTF">2018-01-20T19:31:55Z</dcterms:created>
  <dcterms:modified xsi:type="dcterms:W3CDTF">2018-01-21T02:42:07Z</dcterms:modified>
</cp:coreProperties>
</file>