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D1D1-B667-4B76-B5BF-61416E72D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C36E1-BEB4-4A63-9CAC-21D5C7B53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F91F-7B4C-49BD-A500-F41C20EF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21D6-54B9-436A-AF6C-A7687704BDBF}" type="datetimeFigureOut">
              <a:rPr lang="en-IN" smtClean="0"/>
              <a:t>21-01-2018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1B0F-7C59-453D-925F-053320DD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2F724-37EB-4EBB-8BDB-36C5DBE9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DAFA-A887-4238-B3C0-7EDB54989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7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1566-7B53-4A3A-B846-AB292E78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2C891-A4ED-4B2B-980F-45A5F440E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355B-2568-4F34-8B59-48F17A70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21D6-54B9-436A-AF6C-A7687704BDBF}" type="datetimeFigureOut">
              <a:rPr lang="en-IN" smtClean="0"/>
              <a:t>21-01-2018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FD13-5F1C-4815-8B79-CE8D73F6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310B8-9AB0-4667-8184-603087CE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DAFA-A887-4238-B3C0-7EDB54989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20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19352-78F8-4EE1-A751-5281CAFC7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34976-D5CF-4D88-8DC0-C7DBBD713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89211-A84B-422D-A8FC-52FE2C10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21D6-54B9-436A-AF6C-A7687704BDBF}" type="datetimeFigureOut">
              <a:rPr lang="en-IN" smtClean="0"/>
              <a:t>21-01-2018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E3224-A644-4147-A13D-EB4FDD7F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69576-8BAB-4E2F-BE58-5AC2C09E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DAFA-A887-4238-B3C0-7EDB54989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3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8766-1551-4AD1-8C65-1B89E7EB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3804-88FE-45AD-ACB9-4F894F78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CB155-C563-489E-9029-CBC90F9D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21D6-54B9-436A-AF6C-A7687704BDBF}" type="datetimeFigureOut">
              <a:rPr lang="en-IN" smtClean="0"/>
              <a:t>21-01-2018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A58A-969D-43BE-B6E2-E093C350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B1D4F-C3F2-4814-A24A-7F24611E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DAFA-A887-4238-B3C0-7EDB54989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64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4DE2-992A-46FC-AA5E-9283459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D4D31-1FF8-4302-BA0A-1D0A6DEE1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60712-29B5-4848-B56A-CE3A800D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21D6-54B9-436A-AF6C-A7687704BDBF}" type="datetimeFigureOut">
              <a:rPr lang="en-IN" smtClean="0"/>
              <a:t>21-01-2018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370F6-1F9D-4ABA-A90B-9B6BEF93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43C74-63D4-436D-A145-DEF2BAC0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DAFA-A887-4238-B3C0-7EDB54989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32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AC9A-D3E6-495B-999B-72F46B5B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427F-9B22-4BFE-85C1-749992655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C4F14-A4DC-41B8-B5FF-37FDDFBA0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EFD8D-C153-4346-9BEF-F196AB80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21D6-54B9-436A-AF6C-A7687704BDBF}" type="datetimeFigureOut">
              <a:rPr lang="en-IN" smtClean="0"/>
              <a:t>21-01-2018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AC0CA-784B-41F8-9105-9556BBD6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7EBA2-11B7-4E19-8631-FBD684A9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DAFA-A887-4238-B3C0-7EDB54989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73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8708-4208-4FF5-85F4-5BAE1335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C4D2-0EB8-4790-849B-F02051B81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4D83A-3AFA-42A2-B22C-E39DE0BC1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22543-113A-400C-BA33-D19FA8C29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F3141-059F-479B-8FAB-583F50CE8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D0742-249E-4A9E-B7EC-A15C1F3E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21D6-54B9-436A-AF6C-A7687704BDBF}" type="datetimeFigureOut">
              <a:rPr lang="en-IN" smtClean="0"/>
              <a:t>21-01-2018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2020D-0F5E-4FEA-A1DE-A21210EA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E6B84-09FA-4458-A98C-2F734442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DAFA-A887-4238-B3C0-7EDB54989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6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9C19-0B5F-4932-8926-2841482A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DCCE3-BCB3-4946-9AA3-856DB1F7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21D6-54B9-436A-AF6C-A7687704BDBF}" type="datetimeFigureOut">
              <a:rPr lang="en-IN" smtClean="0"/>
              <a:t>21-01-2018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25DD2-18B5-46BF-9FA1-BB31F28A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BB075-9B3A-4599-A6FC-DC517100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DAFA-A887-4238-B3C0-7EDB54989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26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F62AC-104E-42AA-B35C-5B2ACAF4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21D6-54B9-436A-AF6C-A7687704BDBF}" type="datetimeFigureOut">
              <a:rPr lang="en-IN" smtClean="0"/>
              <a:t>21-01-2018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7BE7B-4487-4980-93EC-690F8FE4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0B7F7-9035-47DC-A4D2-FC9F543B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DAFA-A887-4238-B3C0-7EDB54989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39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9996-A7D2-4A69-A260-A2182069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9C77-FDF8-438A-A92C-BCA0D429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4687C-0E0C-43CB-A013-E666B991E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15ADB-1770-47A5-81E8-0F8B27D5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21D6-54B9-436A-AF6C-A7687704BDBF}" type="datetimeFigureOut">
              <a:rPr lang="en-IN" smtClean="0"/>
              <a:t>21-01-2018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86717-F589-4901-A45C-56A95632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E4C7A-BC6F-4013-97C5-CFA61184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DAFA-A887-4238-B3C0-7EDB54989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96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72BB-C476-4209-868F-0774DAF1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E08F2-259D-4F6B-B8A3-E8886A76C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355D1-4F97-4FCF-BA33-BAD7887D9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EB421-8457-4658-B34B-2FA551CA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21D6-54B9-436A-AF6C-A7687704BDBF}" type="datetimeFigureOut">
              <a:rPr lang="en-IN" smtClean="0"/>
              <a:t>21-01-2018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CCE18-673C-4046-A4D6-BB34CB55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7FDCF-F808-4238-BDF4-86D3F0CD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DAFA-A887-4238-B3C0-7EDB54989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9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4466E-312C-453D-9949-A8B00469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C3C15-E4C0-4767-A092-592BE8C24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FCC19-D7A8-4413-929E-C231D5739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021D6-54B9-436A-AF6C-A7687704BDBF}" type="datetimeFigureOut">
              <a:rPr lang="en-IN" smtClean="0"/>
              <a:t>21-01-2018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FC11F-DED4-49EB-834C-C4D6A9911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321FF-DE28-4719-8D25-772ADDEA9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DAFA-A887-4238-B3C0-7EDB54989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83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C7A5-5279-45C1-B71F-8EBF48186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Mongodb</a:t>
            </a:r>
            <a:r>
              <a:rPr lang="en-IN" dirty="0"/>
              <a:t> Performance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6687C-AC17-4A04-993F-BD9590C4E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Parameswari.E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5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252B-E7D4-42AA-9C81-B166C798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Use limit to avoid network bandwidth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3D73D-BF55-48DC-AE18-69B6FB3A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limit() you inform the server that you will not retrieve more than k documents. </a:t>
            </a:r>
          </a:p>
          <a:p>
            <a:r>
              <a:rPr lang="en-US" dirty="0"/>
              <a:t>Allowing some optimizations to reduce bandwidth consumption and to speed-up sorts. </a:t>
            </a:r>
          </a:p>
          <a:p>
            <a:r>
              <a:rPr lang="en-US" dirty="0"/>
              <a:t>Finally, using a limit clause the server will be able to better use the 32MB max available when sorting in RAM (i.e.: when sort order cannot be obtained from an index).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82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A716-DC54-4AB5-BCDA-1450EED21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i="1" dirty="0"/>
            </a:br>
            <a:br>
              <a:rPr lang="en-US" i="1" dirty="0"/>
            </a:br>
            <a:br>
              <a:rPr lang="en-US" i="1" dirty="0"/>
            </a:br>
            <a:br>
              <a:rPr lang="en-US" i="1" dirty="0"/>
            </a:br>
            <a:br>
              <a:rPr lang="en-US" i="1" dirty="0"/>
            </a:br>
            <a:br>
              <a:rPr lang="en-US" i="1" dirty="0"/>
            </a:br>
            <a:br>
              <a:rPr lang="en-US" i="1" dirty="0"/>
            </a:br>
            <a:br>
              <a:rPr lang="en-US" i="1" dirty="0"/>
            </a:br>
            <a:r>
              <a:rPr lang="en-US" sz="4900" i="1" dirty="0"/>
              <a:t>Avoid use of $in if it does not required</a:t>
            </a:r>
            <a:br>
              <a:rPr lang="en-IN" sz="4900" dirty="0"/>
            </a:br>
            <a:br>
              <a:rPr lang="en-IN" sz="4900" dirty="0"/>
            </a:br>
            <a:endParaRPr lang="en-IN" sz="4900" dirty="0"/>
          </a:p>
        </p:txBody>
      </p:sp>
    </p:spTree>
    <p:extLst>
      <p:ext uri="{BB962C8B-B14F-4D97-AF65-F5344CB8AC3E}">
        <p14:creationId xmlns:p14="http://schemas.microsoft.com/office/powerpoint/2010/main" val="107371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E7DA1F-9C95-401A-8936-B77E6A580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Use in-built functions, if they are available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95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8AE99F-A5D2-4A11-BD5C-A2B48EA48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Use projection to select only required fields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565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0C02BA-1404-49EB-9F3C-07A51D196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305" y="179683"/>
            <a:ext cx="9144000" cy="167739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Open connections wisely</a:t>
            </a:r>
            <a:br>
              <a:rPr lang="en-IN" dirty="0"/>
            </a:b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AF745F0-73F0-42ED-9CE8-DF6D1A6313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20305" y="1968240"/>
            <a:ext cx="9891860" cy="24723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0" tIns="126960" rIns="12696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MongoClient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 = require('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mongodb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').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MongoClient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 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Server = require('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mongodb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').Server;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mongoClient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 =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MongoClient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(new Server('localhost', 27017));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mongoClient.open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(function(err,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mongoClient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 db1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mongoClient.db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("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mydb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mongoClient.close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(); });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9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FF2E-363C-4D8D-A22D-57725F58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Power of 2 size allocation strategy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F1FE-562B-491F-908E-1A14BDB59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3.0 uses the power of 2 sizes allocation as the default record allocation strategy for MMAPv1. </a:t>
            </a:r>
          </a:p>
          <a:p>
            <a:r>
              <a:rPr lang="en-US" dirty="0"/>
              <a:t>With the power of 2 sizes allocation strategy, each record has a size in bytes that is a power of 2 (e.g. 32, 64, 128, 256, 512 … 2 MB).</a:t>
            </a:r>
          </a:p>
          <a:p>
            <a:r>
              <a:rPr lang="en-US" dirty="0"/>
              <a:t> For documents larger than 2 MB, the allocation is rounded up to the nearest multiple of 2 MB.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58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FF2E-363C-4D8D-A22D-57725F58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Power of 2 size allocation strategy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F1FE-562B-491F-908E-1A14BDB59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power of 2 sizes allocation strategy has the following key properties:</a:t>
            </a:r>
          </a:p>
          <a:p>
            <a:r>
              <a:rPr lang="en-US" dirty="0"/>
              <a:t>Can efficiently reuse freed records to reduce fragmentation.</a:t>
            </a:r>
          </a:p>
          <a:p>
            <a:r>
              <a:rPr lang="en-US" dirty="0"/>
              <a:t> Quantizing record allocation sizes into a fixed set of sizes increases the probability that an insert will fit into the free space created by an earlier document deletion or relocation.</a:t>
            </a:r>
          </a:p>
          <a:p>
            <a:r>
              <a:rPr lang="en-US" dirty="0"/>
              <a:t>Can reduce moves. </a:t>
            </a:r>
          </a:p>
          <a:p>
            <a:r>
              <a:rPr lang="en-US" dirty="0"/>
              <a:t>The added padding space gives a document room to grow without requiring a move. </a:t>
            </a:r>
          </a:p>
          <a:p>
            <a:r>
              <a:rPr lang="en-US" dirty="0"/>
              <a:t>In addition to saving the cost of moving, this results in less updates to indexes.</a:t>
            </a:r>
          </a:p>
          <a:p>
            <a:r>
              <a:rPr lang="en-US" dirty="0"/>
              <a:t>Although the power of 2 sizes strategy can minimize moves, it does not eliminate them entirely.</a:t>
            </a:r>
          </a:p>
        </p:txBody>
      </p:sp>
    </p:spTree>
    <p:extLst>
      <p:ext uri="{BB962C8B-B14F-4D97-AF65-F5344CB8AC3E}">
        <p14:creationId xmlns:p14="http://schemas.microsoft.com/office/powerpoint/2010/main" val="179399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506922-5FE4-4A4A-91DC-F77CE21AA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9629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4900" dirty="0"/>
              <a:t>The Importance of Schema Design in 'Schema-less' MongoDB</a:t>
            </a:r>
            <a:br>
              <a:rPr lang="en-US" sz="4900" dirty="0"/>
            </a:br>
            <a:endParaRPr lang="en-IN" sz="4900" dirty="0"/>
          </a:p>
        </p:txBody>
      </p:sp>
    </p:spTree>
    <p:extLst>
      <p:ext uri="{BB962C8B-B14F-4D97-AF65-F5344CB8AC3E}">
        <p14:creationId xmlns:p14="http://schemas.microsoft.com/office/powerpoint/2010/main" val="72889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C0F1-954F-4A08-87CF-D5AF1543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Proper Schema Design is important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3F8A-7D07-4A91-ADEC-BA7C5C035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Relationships</a:t>
            </a:r>
          </a:p>
          <a:p>
            <a:pPr lvl="1"/>
            <a:r>
              <a:rPr lang="en-US" dirty="0"/>
              <a:t>One-to-few</a:t>
            </a:r>
          </a:p>
          <a:p>
            <a:pPr lvl="1"/>
            <a:r>
              <a:rPr lang="en-US" dirty="0"/>
              <a:t>One-to-Many</a:t>
            </a:r>
          </a:p>
          <a:p>
            <a:pPr lvl="1"/>
            <a:r>
              <a:rPr lang="en-US" dirty="0"/>
              <a:t>One-to-Tons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63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1D28-070F-4F5F-B217-EF51A82E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One-to-Few (Embedded)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895A-F4D0-4217-83E6-E5DE48C20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/>
              <a:t>  "_id" : </a:t>
            </a:r>
            <a:r>
              <a:rPr lang="en-IN" dirty="0" err="1"/>
              <a:t>ObjectId</a:t>
            </a:r>
            <a:r>
              <a:rPr lang="en-IN" dirty="0"/>
              <a:t>("56cb1cfb72d245023179fda4"),</a:t>
            </a:r>
          </a:p>
          <a:p>
            <a:pPr marL="0" indent="0">
              <a:buNone/>
            </a:pPr>
            <a:r>
              <a:rPr lang="en-IN" dirty="0"/>
              <a:t>  "name" :  "Harvey </a:t>
            </a:r>
            <a:r>
              <a:rPr lang="en-IN" dirty="0" err="1"/>
              <a:t>Waldrip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"phone" : [</a:t>
            </a:r>
          </a:p>
          <a:p>
            <a:pPr marL="0" indent="0">
              <a:buNone/>
            </a:pPr>
            <a:r>
              <a:rPr lang="en-IN" dirty="0"/>
              <a:t>     { "type" : "mobile", "number" : "503-555-5555" }, </a:t>
            </a:r>
          </a:p>
          <a:p>
            <a:pPr marL="0" indent="0">
              <a:buNone/>
            </a:pPr>
            <a:r>
              <a:rPr lang="en-IN" dirty="0"/>
              <a:t>     { "type" : "home", "number" : "503-555-1111"}</a:t>
            </a:r>
          </a:p>
          <a:p>
            <a:pPr marL="0" indent="0">
              <a:buNone/>
            </a:pPr>
            <a:r>
              <a:rPr lang="en-IN" dirty="0"/>
              <a:t>  ]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811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FABF-0BDF-4FC0-980B-12F6EC42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One-to-Many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BB88C-69EB-4D48-A612-862E58E8B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Part or component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/>
              <a:t>  "_id" : </a:t>
            </a:r>
            <a:r>
              <a:rPr lang="en-IN" dirty="0" err="1"/>
              <a:t>ObjectId</a:t>
            </a:r>
            <a:r>
              <a:rPr lang="en-IN" dirty="0"/>
              <a:t>("AAAA"),</a:t>
            </a:r>
          </a:p>
          <a:p>
            <a:pPr marL="0" indent="0">
              <a:buNone/>
            </a:pPr>
            <a:r>
              <a:rPr lang="en-IN" dirty="0"/>
              <a:t>  "</a:t>
            </a:r>
            <a:r>
              <a:rPr lang="en-IN" dirty="0" err="1"/>
              <a:t>part_no</a:t>
            </a:r>
            <a:r>
              <a:rPr lang="en-IN" dirty="0"/>
              <a:t>" : "150ohm-0.5W"</a:t>
            </a:r>
          </a:p>
          <a:p>
            <a:pPr marL="0" indent="0">
              <a:buNone/>
            </a:pPr>
            <a:r>
              <a:rPr lang="en-IN" dirty="0"/>
              <a:t>  "name" : "150ohm 1/2 Watt Resistor"</a:t>
            </a:r>
          </a:p>
          <a:p>
            <a:pPr marL="0" indent="0">
              <a:buNone/>
            </a:pPr>
            <a:r>
              <a:rPr lang="en-IN" dirty="0"/>
              <a:t>  "qty" : 1</a:t>
            </a:r>
          </a:p>
          <a:p>
            <a:pPr marL="0" indent="0">
              <a:buNone/>
            </a:pPr>
            <a:r>
              <a:rPr lang="en-IN" dirty="0"/>
              <a:t>  "cost" : { </a:t>
            </a:r>
            <a:r>
              <a:rPr lang="en-IN" dirty="0" err="1"/>
              <a:t>NumberDecimal</a:t>
            </a:r>
            <a:r>
              <a:rPr lang="en-IN" dirty="0"/>
              <a:t>("0.13"), currency: "USD"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69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FABF-0BDF-4FC0-980B-12F6EC42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One-to-Many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BB88C-69EB-4D48-A612-862E58E8B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804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Full Product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"_id" : </a:t>
            </a:r>
            <a:r>
              <a:rPr lang="en-IN" dirty="0" err="1"/>
              <a:t>ObjectId</a:t>
            </a:r>
            <a:r>
              <a:rPr lang="en-IN" dirty="0"/>
              <a:t>("57d7a121fa937f710a7d486e"),</a:t>
            </a:r>
          </a:p>
          <a:p>
            <a:pPr marL="0" indent="0">
              <a:buNone/>
            </a:pPr>
            <a:r>
              <a:rPr lang="en-IN" dirty="0"/>
              <a:t>  "manufacturer" : "</a:t>
            </a:r>
            <a:r>
              <a:rPr lang="en-IN" dirty="0" err="1"/>
              <a:t>Elegoo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"</a:t>
            </a:r>
            <a:r>
              <a:rPr lang="en-IN" dirty="0" err="1"/>
              <a:t>catalog_number</a:t>
            </a:r>
            <a:r>
              <a:rPr lang="en-IN" dirty="0"/>
              <a:t>" : 123789,</a:t>
            </a:r>
          </a:p>
          <a:p>
            <a:pPr marL="0" indent="0">
              <a:buNone/>
            </a:pPr>
            <a:r>
              <a:rPr lang="en-IN" dirty="0"/>
              <a:t>  "parts" : [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ObjectID</a:t>
            </a:r>
            <a:r>
              <a:rPr lang="en-IN" dirty="0"/>
              <a:t>("AAAA"),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ObjectID</a:t>
            </a:r>
            <a:r>
              <a:rPr lang="en-IN" dirty="0"/>
              <a:t>("AAAB"),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ObjectID</a:t>
            </a:r>
            <a:r>
              <a:rPr lang="en-IN" dirty="0"/>
              <a:t>("G9D6"),</a:t>
            </a:r>
          </a:p>
          <a:p>
            <a:pPr marL="0" indent="0">
              <a:buNone/>
            </a:pPr>
            <a:r>
              <a:rPr lang="en-IN" dirty="0"/>
              <a:t>     ...</a:t>
            </a:r>
          </a:p>
          <a:p>
            <a:pPr marL="0" indent="0">
              <a:buNone/>
            </a:pPr>
            <a:r>
              <a:rPr lang="en-IN" dirty="0"/>
              <a:t>  ]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45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085A-F555-4D6D-9BE4-66C8DC70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One-to-Tons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068EB-8BF1-4FC6-A2AA-8D59113D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if the referencing poses schema design concerns around the document limitation of 16MB?</a:t>
            </a:r>
          </a:p>
          <a:p>
            <a:r>
              <a:rPr lang="en-US" dirty="0"/>
              <a:t>Host</a:t>
            </a:r>
          </a:p>
          <a:p>
            <a:pPr marL="457200" lvl="1" indent="0">
              <a:buNone/>
            </a:pPr>
            <a:r>
              <a:rPr lang="en-IN" dirty="0"/>
              <a:t>{ "_id" : "Bunyan", </a:t>
            </a:r>
          </a:p>
          <a:p>
            <a:pPr marL="457200" lvl="1" indent="0">
              <a:buNone/>
            </a:pPr>
            <a:r>
              <a:rPr lang="en-IN" dirty="0"/>
              <a:t>  "name" : "logger.lumberjack.com", </a:t>
            </a:r>
          </a:p>
          <a:p>
            <a:pPr marL="457200" lvl="1" indent="0">
              <a:buNone/>
            </a:pPr>
            <a:r>
              <a:rPr lang="en-IN" dirty="0"/>
              <a:t>  "</a:t>
            </a:r>
            <a:r>
              <a:rPr lang="en-IN" dirty="0" err="1"/>
              <a:t>ip_address</a:t>
            </a:r>
            <a:r>
              <a:rPr lang="en-IN" dirty="0"/>
              <a:t>" : "127.55.55.55"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Message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{ "_id" : "MongoDB", </a:t>
            </a:r>
          </a:p>
          <a:p>
            <a:pPr marL="457200" lvl="1" indent="0">
              <a:buNone/>
            </a:pPr>
            <a:r>
              <a:rPr lang="en-IN" dirty="0"/>
              <a:t>  "time" : </a:t>
            </a:r>
            <a:r>
              <a:rPr lang="en-IN" dirty="0" err="1"/>
              <a:t>ISODate</a:t>
            </a:r>
            <a:r>
              <a:rPr lang="en-IN" dirty="0"/>
              <a:t>("2017-08-29T17:25:00.000Z"),</a:t>
            </a:r>
          </a:p>
          <a:p>
            <a:pPr marL="457200" lvl="1" indent="0">
              <a:buNone/>
            </a:pPr>
            <a:r>
              <a:rPr lang="en-IN" dirty="0"/>
              <a:t>  "message" : "Timber!!!", </a:t>
            </a:r>
          </a:p>
          <a:p>
            <a:pPr marL="457200" lvl="1" indent="0">
              <a:buNone/>
            </a:pPr>
            <a:r>
              <a:rPr lang="en-IN" dirty="0"/>
              <a:t>  "host" : </a:t>
            </a:r>
            <a:r>
              <a:rPr lang="en-IN" dirty="0" err="1"/>
              <a:t>ObjectId</a:t>
            </a:r>
            <a:r>
              <a:rPr lang="en-IN" dirty="0"/>
              <a:t>("Bunyan")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529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4D32-D5A5-4A63-A316-5A2A888A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Schema Design – Key Considerations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D7D0-2DD4-462A-ADD7-0C4C1B43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9187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Golden Rules for MongoDB Schema Design</a:t>
            </a:r>
          </a:p>
          <a:p>
            <a:r>
              <a:rPr lang="en-US" dirty="0"/>
              <a:t>Unless there is a compelling reason to do so, favor embedding.</a:t>
            </a:r>
          </a:p>
          <a:p>
            <a:r>
              <a:rPr lang="en-US" dirty="0"/>
              <a:t>Needing to access an object on its own is a compelling reason to not embed the object in another document.</a:t>
            </a:r>
          </a:p>
          <a:p>
            <a:r>
              <a:rPr lang="en-US" dirty="0"/>
              <a:t>Unbounded array growth is a bad design.</a:t>
            </a:r>
          </a:p>
          <a:p>
            <a:r>
              <a:rPr lang="en-US" dirty="0"/>
              <a:t>Don’t be afraid of joins on the application side. A properly indexed collection and query can have highly performant results.</a:t>
            </a:r>
          </a:p>
          <a:p>
            <a:r>
              <a:rPr lang="en-US" dirty="0"/>
              <a:t>When </a:t>
            </a:r>
            <a:r>
              <a:rPr lang="en-US" dirty="0" err="1"/>
              <a:t>denormalizing</a:t>
            </a:r>
            <a:r>
              <a:rPr lang="en-US" dirty="0"/>
              <a:t> your data, consider the read to write ratio of the application.</a:t>
            </a:r>
          </a:p>
          <a:p>
            <a:r>
              <a:rPr lang="en-US" dirty="0"/>
              <a:t>Finally, how you model your data depends on your application’s data access patterns. </a:t>
            </a:r>
          </a:p>
          <a:p>
            <a:r>
              <a:rPr lang="en-US" dirty="0"/>
              <a:t>Match your schema design to how your application reads and writes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53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A716-DC54-4AB5-BCDA-1450EED21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Avoid selecting all documents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10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748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Office Theme</vt:lpstr>
      <vt:lpstr>Mongodb Performance Optimization</vt:lpstr>
      <vt:lpstr>  The Importance of Schema Design in 'Schema-less' MongoDB </vt:lpstr>
      <vt:lpstr>Proper Schema Design is important</vt:lpstr>
      <vt:lpstr>One-to-Few (Embedded)</vt:lpstr>
      <vt:lpstr>One-to-Many</vt:lpstr>
      <vt:lpstr>One-to-Many</vt:lpstr>
      <vt:lpstr>One-to-Tons</vt:lpstr>
      <vt:lpstr>Schema Design – Key Considerations </vt:lpstr>
      <vt:lpstr>Avoid selecting all documents </vt:lpstr>
      <vt:lpstr>Use limit to avoid network bandwidth</vt:lpstr>
      <vt:lpstr>        Avoid use of $in if it does not required  </vt:lpstr>
      <vt:lpstr>Use in-built functions, if they are available </vt:lpstr>
      <vt:lpstr>Use projection to select only required fields</vt:lpstr>
      <vt:lpstr>Open connections wisely </vt:lpstr>
      <vt:lpstr>Power of 2 size allocation strategy </vt:lpstr>
      <vt:lpstr>Power of 2 size allocation strategy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Performance Optimization</dc:title>
  <dc:creator>Parameswari Bala</dc:creator>
  <cp:lastModifiedBy>Parameswari Bala</cp:lastModifiedBy>
  <cp:revision>35</cp:revision>
  <dcterms:created xsi:type="dcterms:W3CDTF">2018-01-20T18:39:21Z</dcterms:created>
  <dcterms:modified xsi:type="dcterms:W3CDTF">2018-01-20T19:31:09Z</dcterms:modified>
</cp:coreProperties>
</file>