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0" r:id="rId4"/>
    <p:sldId id="261" r:id="rId5"/>
    <p:sldId id="267" r:id="rId6"/>
    <p:sldId id="263" r:id="rId7"/>
    <p:sldId id="265" r:id="rId8"/>
    <p:sldId id="262" r:id="rId9"/>
    <p:sldId id="259" r:id="rId10"/>
    <p:sldId id="268" r:id="rId11"/>
    <p:sldId id="269"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p:scale>
          <a:sx n="50" d="100"/>
          <a:sy n="50" d="100"/>
        </p:scale>
        <p:origin x="-1974" y="-4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D6FC79-647A-4E2F-AE74-25791374A87E}"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A0A0-BFF8-4978-82D0-AE29FA05A8C1}"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6FC79-647A-4E2F-AE74-25791374A87E}"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A0A0-BFF8-4978-82D0-AE29FA05A8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6FC79-647A-4E2F-AE74-25791374A87E}"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A0A0-BFF8-4978-82D0-AE29FA05A8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D6FC79-647A-4E2F-AE74-25791374A87E}"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A0A0-BFF8-4978-82D0-AE29FA05A8C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D6FC79-647A-4E2F-AE74-25791374A87E}"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9A0A0-BFF8-4978-82D0-AE29FA05A8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D6FC79-647A-4E2F-AE74-25791374A87E}"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9A0A0-BFF8-4978-82D0-AE29FA05A8C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D6FC79-647A-4E2F-AE74-25791374A87E}" type="datetimeFigureOut">
              <a:rPr lang="en-IN" smtClean="0"/>
              <a:t>01-02-2023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19A0A0-BFF8-4978-82D0-AE29FA05A8C1}"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D6FC79-647A-4E2F-AE74-25791374A87E}" type="datetimeFigureOut">
              <a:rPr lang="en-IN" smtClean="0"/>
              <a:t>01-02-2023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19A0A0-BFF8-4978-82D0-AE29FA05A8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6FC79-647A-4E2F-AE74-25791374A87E}" type="datetimeFigureOut">
              <a:rPr lang="en-IN" smtClean="0"/>
              <a:t>01-02-2023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19A0A0-BFF8-4978-82D0-AE29FA05A8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6FC79-647A-4E2F-AE74-25791374A87E}"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9A0A0-BFF8-4978-82D0-AE29FA05A8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6FC79-647A-4E2F-AE74-25791374A87E}"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9A0A0-BFF8-4978-82D0-AE29FA05A8C1}"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95D6FC79-647A-4E2F-AE74-25791374A87E}" type="datetimeFigureOut">
              <a:rPr lang="en-IN" smtClean="0"/>
              <a:t>01-02-2023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119A0A0-BFF8-4978-82D0-AE29FA05A8C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2204864"/>
            <a:ext cx="5637010" cy="1800200"/>
          </a:xfrm>
        </p:spPr>
        <p:txBody>
          <a:bodyPr>
            <a:normAutofit fontScale="92500" lnSpcReduction="20000"/>
          </a:bodyPr>
          <a:lstStyle/>
          <a:p>
            <a:pPr algn="ctr"/>
            <a:r>
              <a:rPr lang="en-US" sz="2000" b="1" dirty="0" smtClean="0">
                <a:solidFill>
                  <a:schemeClr val="accent1">
                    <a:lumMod val="50000"/>
                  </a:schemeClr>
                </a:solidFill>
              </a:rPr>
              <a:t> Presented by</a:t>
            </a:r>
          </a:p>
          <a:p>
            <a:pPr algn="ctr"/>
            <a:r>
              <a:rPr lang="en-US" sz="2000" b="1" dirty="0" smtClean="0">
                <a:solidFill>
                  <a:schemeClr val="accent1">
                    <a:lumMod val="50000"/>
                  </a:schemeClr>
                </a:solidFill>
              </a:rPr>
              <a:t>AISHWARYA GHOSH</a:t>
            </a:r>
          </a:p>
          <a:p>
            <a:pPr algn="ctr"/>
            <a:r>
              <a:rPr lang="en-US" sz="2000" b="1" dirty="0" smtClean="0">
                <a:solidFill>
                  <a:schemeClr val="accent1">
                    <a:lumMod val="50000"/>
                  </a:schemeClr>
                </a:solidFill>
              </a:rPr>
              <a:t>ROLL NO.- 10800219074</a:t>
            </a:r>
          </a:p>
          <a:p>
            <a:pPr algn="ctr"/>
            <a:r>
              <a:rPr lang="en-US" sz="2000" b="1" dirty="0" smtClean="0">
                <a:solidFill>
                  <a:schemeClr val="accent1">
                    <a:lumMod val="50000"/>
                  </a:schemeClr>
                </a:solidFill>
              </a:rPr>
              <a:t>REG NO.- 036064 OF 2019-20</a:t>
            </a:r>
          </a:p>
          <a:p>
            <a:pPr algn="ctr"/>
            <a:r>
              <a:rPr lang="en-US" sz="2000" b="1" dirty="0" smtClean="0">
                <a:solidFill>
                  <a:schemeClr val="accent1">
                    <a:lumMod val="50000"/>
                  </a:schemeClr>
                </a:solidFill>
              </a:rPr>
              <a:t>YEAR- 4</a:t>
            </a:r>
            <a:r>
              <a:rPr lang="en-US" sz="2000" b="1" baseline="30000" dirty="0" smtClean="0">
                <a:solidFill>
                  <a:schemeClr val="accent1">
                    <a:lumMod val="50000"/>
                  </a:schemeClr>
                </a:solidFill>
              </a:rPr>
              <a:t>TH</a:t>
            </a:r>
            <a:r>
              <a:rPr lang="en-US" sz="2000" b="1" dirty="0" smtClean="0">
                <a:solidFill>
                  <a:schemeClr val="accent1">
                    <a:lumMod val="50000"/>
                  </a:schemeClr>
                </a:solidFill>
              </a:rPr>
              <a:t> (8</a:t>
            </a:r>
            <a:r>
              <a:rPr lang="en-US" sz="2000" b="1" baseline="30000" dirty="0" smtClean="0">
                <a:solidFill>
                  <a:schemeClr val="accent1">
                    <a:lumMod val="50000"/>
                  </a:schemeClr>
                </a:solidFill>
              </a:rPr>
              <a:t>TH</a:t>
            </a:r>
            <a:r>
              <a:rPr lang="en-US" sz="2000" b="1" dirty="0" smtClean="0">
                <a:solidFill>
                  <a:schemeClr val="accent1">
                    <a:lumMod val="50000"/>
                  </a:schemeClr>
                </a:solidFill>
              </a:rPr>
              <a:t> SEM)</a:t>
            </a:r>
          </a:p>
          <a:p>
            <a:endParaRPr lang="en-IN" sz="2000" b="1" dirty="0">
              <a:solidFill>
                <a:schemeClr val="tx1"/>
              </a:solidFill>
            </a:endParaRPr>
          </a:p>
        </p:txBody>
      </p:sp>
      <p:sp>
        <p:nvSpPr>
          <p:cNvPr id="4" name="Rectangle 3"/>
          <p:cNvSpPr/>
          <p:nvPr/>
        </p:nvSpPr>
        <p:spPr>
          <a:xfrm>
            <a:off x="0" y="188640"/>
            <a:ext cx="7644208" cy="646331"/>
          </a:xfrm>
          <a:prstGeom prst="rect">
            <a:avLst/>
          </a:prstGeom>
          <a:noFill/>
        </p:spPr>
        <p:txBody>
          <a:bodyPr wrap="square" lIns="91440" tIns="45720" rIns="91440" bIns="45720">
            <a:spAutoFit/>
          </a:bodyPr>
          <a:lstStyle/>
          <a:p>
            <a:pPr algn="ctr"/>
            <a:r>
              <a:rPr lang="en-U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ASANSOL ENGINEERING COLLEGE</a:t>
            </a:r>
            <a:endParaRPr lang="en-IN"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188640"/>
            <a:ext cx="936105" cy="9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00235" y="1340768"/>
            <a:ext cx="8115107" cy="584775"/>
          </a:xfrm>
          <a:prstGeom prst="rect">
            <a:avLst/>
          </a:prstGeom>
          <a:noFill/>
        </p:spPr>
        <p:txBody>
          <a:bodyPr wrap="none" lIns="91440" tIns="45720" rIns="91440" bIns="45720">
            <a:spAutoFit/>
          </a:bodyPr>
          <a:lstStyle/>
          <a:p>
            <a:pPr algn="ctr"/>
            <a:r>
              <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Various Kinds of Cyber Threats &amp; Attacks </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ectangle 6"/>
          <p:cNvSpPr/>
          <p:nvPr/>
        </p:nvSpPr>
        <p:spPr>
          <a:xfrm>
            <a:off x="1152894" y="4142701"/>
            <a:ext cx="6887463" cy="1569660"/>
          </a:xfrm>
          <a:prstGeom prst="rect">
            <a:avLst/>
          </a:prstGeom>
          <a:noFill/>
        </p:spPr>
        <p:txBody>
          <a:bodyPr wrap="none" lIns="91440" tIns="45720" rIns="91440" bIns="4572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 Cryptography and network security</a:t>
            </a:r>
          </a:p>
          <a:p>
            <a:pPr algn="ctr"/>
            <a:r>
              <a:rPr lang="en-U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 code– pec – it801b</a:t>
            </a:r>
          </a:p>
          <a:p>
            <a:pPr algn="ctr"/>
            <a:endParaRPr lang="en-U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Year 2023</a:t>
            </a:r>
            <a:endPar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117270" y="5877272"/>
            <a:ext cx="8831456"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Department of information technology</a:t>
            </a:r>
            <a:endParaRPr lang="en-U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42740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124744"/>
            <a:ext cx="8352928" cy="5328592"/>
          </a:xfrm>
        </p:spPr>
        <p:txBody>
          <a:bodyPr/>
          <a:lstStyle/>
          <a:p>
            <a:pPr algn="l"/>
            <a:r>
              <a:rPr lang="en-US" b="1" dirty="0">
                <a:solidFill>
                  <a:schemeClr val="tx1"/>
                </a:solidFill>
              </a:rPr>
              <a:t>1. Web Application Firewall (WAF) </a:t>
            </a:r>
            <a:r>
              <a:rPr lang="en-US" dirty="0">
                <a:solidFill>
                  <a:schemeClr val="tx1"/>
                </a:solidFill>
              </a:rPr>
              <a:t>can block malicious traffic before it reaches a web application, and can prevent attackers from exploiting many common </a:t>
            </a:r>
            <a:r>
              <a:rPr lang="en-US" dirty="0" smtClean="0">
                <a:solidFill>
                  <a:schemeClr val="tx1"/>
                </a:solidFill>
              </a:rPr>
              <a:t>vulnerabilities.</a:t>
            </a:r>
          </a:p>
          <a:p>
            <a:pPr algn="l"/>
            <a:endParaRPr lang="en-US" dirty="0">
              <a:solidFill>
                <a:schemeClr val="tx1"/>
              </a:solidFill>
            </a:endParaRPr>
          </a:p>
          <a:p>
            <a:pPr algn="l"/>
            <a:r>
              <a:rPr lang="en-US" b="1" dirty="0">
                <a:solidFill>
                  <a:schemeClr val="tx1"/>
                </a:solidFill>
              </a:rPr>
              <a:t>2. DDoS Protection </a:t>
            </a:r>
            <a:r>
              <a:rPr lang="en-US" dirty="0" smtClean="0">
                <a:solidFill>
                  <a:schemeClr val="tx1"/>
                </a:solidFill>
              </a:rPr>
              <a:t>system </a:t>
            </a:r>
            <a:r>
              <a:rPr lang="en-US" dirty="0">
                <a:solidFill>
                  <a:schemeClr val="tx1"/>
                </a:solidFill>
              </a:rPr>
              <a:t>or service monitors traffic to detect a DDoS attack pattern, and distinguish legitimate from malicious traffic</a:t>
            </a:r>
            <a:r>
              <a:rPr lang="en-US" dirty="0" smtClean="0">
                <a:solidFill>
                  <a:schemeClr val="tx1"/>
                </a:solidFill>
              </a:rPr>
              <a:t>.</a:t>
            </a:r>
          </a:p>
          <a:p>
            <a:pPr algn="l"/>
            <a:endParaRPr lang="en-US" dirty="0">
              <a:solidFill>
                <a:schemeClr val="tx1"/>
              </a:solidFill>
            </a:endParaRPr>
          </a:p>
          <a:p>
            <a:pPr algn="l"/>
            <a:r>
              <a:rPr lang="en-US" b="1" dirty="0">
                <a:solidFill>
                  <a:schemeClr val="tx1"/>
                </a:solidFill>
              </a:rPr>
              <a:t>3. Bot Protection </a:t>
            </a:r>
            <a:r>
              <a:rPr lang="en-US" dirty="0">
                <a:solidFill>
                  <a:schemeClr val="tx1"/>
                </a:solidFill>
              </a:rPr>
              <a:t>system detects and blocks bad bots, while allowing legitimate bots to perform activities like search indexing, testing and performance monitoring</a:t>
            </a:r>
            <a:r>
              <a:rPr lang="en-US" dirty="0" smtClean="0">
                <a:solidFill>
                  <a:schemeClr val="tx1"/>
                </a:solidFill>
              </a:rPr>
              <a:t>.</a:t>
            </a:r>
          </a:p>
          <a:p>
            <a:pPr algn="l"/>
            <a:endParaRPr lang="en-US" dirty="0">
              <a:solidFill>
                <a:schemeClr val="tx1"/>
              </a:solidFill>
            </a:endParaRPr>
          </a:p>
          <a:p>
            <a:pPr algn="l"/>
            <a:r>
              <a:rPr lang="en-US" b="1" dirty="0">
                <a:solidFill>
                  <a:schemeClr val="tx1"/>
                </a:solidFill>
              </a:rPr>
              <a:t>4. Cloud Security </a:t>
            </a:r>
            <a:r>
              <a:rPr lang="en-US" dirty="0">
                <a:solidFill>
                  <a:schemeClr val="tx1"/>
                </a:solidFill>
              </a:rPr>
              <a:t>providers take responsibility for securing their infrastructure, and offer built-in security tools that can help cloud users secure their data and workloads.</a:t>
            </a:r>
            <a:endParaRPr lang="en-IN" dirty="0">
              <a:solidFill>
                <a:schemeClr val="tx1"/>
              </a:solidFill>
            </a:endParaRPr>
          </a:p>
        </p:txBody>
      </p:sp>
      <p:sp>
        <p:nvSpPr>
          <p:cNvPr id="4" name="Title 3"/>
          <p:cNvSpPr>
            <a:spLocks noGrp="1"/>
          </p:cNvSpPr>
          <p:nvPr>
            <p:ph type="title"/>
          </p:nvPr>
        </p:nvSpPr>
        <p:spPr>
          <a:xfrm>
            <a:off x="395536" y="188640"/>
            <a:ext cx="8353425" cy="71993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gn="ctr">
              <a:buNone/>
            </a:pPr>
            <a:r>
              <a:rPr lang="en-US" sz="28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CYBER ATTACK PREVENTION</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997522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476672"/>
            <a:ext cx="8208912" cy="5904656"/>
          </a:xfrm>
        </p:spPr>
        <p:txBody>
          <a:bodyPr/>
          <a:lstStyle/>
          <a:p>
            <a:pPr algn="l"/>
            <a:r>
              <a:rPr lang="en-US" b="1" dirty="0">
                <a:solidFill>
                  <a:schemeClr val="tx1"/>
                </a:solidFill>
              </a:rPr>
              <a:t>5. Database Security </a:t>
            </a:r>
            <a:r>
              <a:rPr lang="en-US" dirty="0">
                <a:solidFill>
                  <a:schemeClr val="tx1"/>
                </a:solidFill>
              </a:rPr>
              <a:t>solutions can help ensure a consistent level of security for databases across the organization. </a:t>
            </a:r>
            <a:endParaRPr lang="en-US" dirty="0" smtClean="0">
              <a:solidFill>
                <a:schemeClr val="tx1"/>
              </a:solidFill>
            </a:endParaRPr>
          </a:p>
          <a:p>
            <a:pPr algn="l"/>
            <a:endParaRPr lang="en-US" dirty="0">
              <a:solidFill>
                <a:schemeClr val="tx1"/>
              </a:solidFill>
            </a:endParaRPr>
          </a:p>
          <a:p>
            <a:pPr algn="l"/>
            <a:r>
              <a:rPr lang="en-US" b="1" dirty="0">
                <a:solidFill>
                  <a:schemeClr val="tx1"/>
                </a:solidFill>
              </a:rPr>
              <a:t>6. API Security </a:t>
            </a:r>
            <a:r>
              <a:rPr lang="en-US" dirty="0">
                <a:solidFill>
                  <a:schemeClr val="tx1"/>
                </a:solidFill>
              </a:rPr>
              <a:t>a</a:t>
            </a:r>
            <a:r>
              <a:rPr lang="en-US" dirty="0" smtClean="0">
                <a:solidFill>
                  <a:schemeClr val="tx1"/>
                </a:solidFill>
              </a:rPr>
              <a:t>utomated </a:t>
            </a:r>
            <a:r>
              <a:rPr lang="en-US" dirty="0">
                <a:solidFill>
                  <a:schemeClr val="tx1"/>
                </a:solidFill>
              </a:rPr>
              <a:t>API protection ensures your API endpoints are protected as they are published, shielding your applications from exploitation</a:t>
            </a:r>
            <a:r>
              <a:rPr lang="en-US" dirty="0" smtClean="0">
                <a:solidFill>
                  <a:schemeClr val="tx1"/>
                </a:solidFill>
              </a:rPr>
              <a:t>.</a:t>
            </a:r>
          </a:p>
          <a:p>
            <a:pPr algn="l"/>
            <a:endParaRPr lang="en-US" dirty="0">
              <a:solidFill>
                <a:schemeClr val="tx1"/>
              </a:solidFill>
            </a:endParaRPr>
          </a:p>
          <a:p>
            <a:pPr algn="l"/>
            <a:r>
              <a:rPr lang="en-US" dirty="0" smtClean="0">
                <a:solidFill>
                  <a:schemeClr val="tx1"/>
                </a:solidFill>
              </a:rPr>
              <a:t>7</a:t>
            </a:r>
            <a:r>
              <a:rPr lang="en-US" dirty="0">
                <a:solidFill>
                  <a:schemeClr val="tx1"/>
                </a:solidFill>
              </a:rPr>
              <a:t>. </a:t>
            </a:r>
            <a:r>
              <a:rPr lang="en-US" b="1" dirty="0">
                <a:solidFill>
                  <a:schemeClr val="tx1"/>
                </a:solidFill>
              </a:rPr>
              <a:t>Threat intelligence </a:t>
            </a:r>
            <a:r>
              <a:rPr lang="en-US" dirty="0">
                <a:solidFill>
                  <a:schemeClr val="tx1"/>
                </a:solidFill>
              </a:rPr>
              <a:t>databases contain structured information, gathered from a variety of sources, about threat actors, attack tactics, techniques, and procedures, and known vulnerabilities in computing systems.</a:t>
            </a:r>
            <a:endParaRPr lang="en-IN" dirty="0">
              <a:solidFill>
                <a:schemeClr val="tx1"/>
              </a:solidFill>
            </a:endParaRPr>
          </a:p>
        </p:txBody>
      </p:sp>
    </p:spTree>
    <p:extLst>
      <p:ext uri="{BB962C8B-B14F-4D97-AF65-F5344CB8AC3E}">
        <p14:creationId xmlns:p14="http://schemas.microsoft.com/office/powerpoint/2010/main" val="473407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2555776" y="2276872"/>
            <a:ext cx="3888432" cy="2016224"/>
          </a:xfrm>
          <a:prstGeom prst="wedgeEllipseCallou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smtClean="0"/>
              <a:t>THANK YOU</a:t>
            </a:r>
            <a:endParaRPr lang="en-IN" sz="3200" b="1" dirty="0"/>
          </a:p>
        </p:txBody>
      </p:sp>
    </p:spTree>
    <p:extLst>
      <p:ext uri="{BB962C8B-B14F-4D97-AF65-F5344CB8AC3E}">
        <p14:creationId xmlns:p14="http://schemas.microsoft.com/office/powerpoint/2010/main" val="1579017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80920" cy="864096"/>
          </a:xfrm>
        </p:spPr>
        <p:txBody>
          <a:bodyPr/>
          <a:lstStyle/>
          <a:p>
            <a:pPr marL="0" indent="0" algn="l">
              <a:buNone/>
            </a:pPr>
            <a:r>
              <a:rPr lang="en-US" dirty="0" smtClean="0"/>
              <a:t>              OVERVIEW</a:t>
            </a:r>
            <a:endParaRPr lang="en-IN" dirty="0"/>
          </a:p>
        </p:txBody>
      </p:sp>
      <p:sp>
        <p:nvSpPr>
          <p:cNvPr id="3" name="Text Placeholder 2"/>
          <p:cNvSpPr>
            <a:spLocks noGrp="1"/>
          </p:cNvSpPr>
          <p:nvPr>
            <p:ph type="body" idx="1"/>
          </p:nvPr>
        </p:nvSpPr>
        <p:spPr>
          <a:xfrm>
            <a:off x="611560" y="1916832"/>
            <a:ext cx="7920880" cy="4320480"/>
          </a:xfrm>
        </p:spPr>
        <p:txBody>
          <a:bodyPr/>
          <a:lstStyle/>
          <a:p>
            <a:pPr algn="l"/>
            <a:r>
              <a:rPr lang="en-US" dirty="0" smtClean="0">
                <a:solidFill>
                  <a:schemeClr val="tx1"/>
                </a:solidFill>
              </a:rPr>
              <a:t>          Threat </a:t>
            </a:r>
            <a:r>
              <a:rPr lang="en-US" dirty="0">
                <a:solidFill>
                  <a:schemeClr val="tx1"/>
                </a:solidFill>
              </a:rPr>
              <a:t>is a possible security violation that might exploit the vulnerability of a system or asset. The origin of the threat may be accidental, environmental (natural disaster), human negligence, or human failure. Attack is a deliberate unauthorized action on a system or asset. Attacks can be classified as active and passive attacks. Threat and attacks are two important events from a security perspective.</a:t>
            </a:r>
            <a:endParaRPr lang="en-IN" dirty="0">
              <a:solidFill>
                <a:schemeClr val="tx1"/>
              </a:solidFill>
            </a:endParaRPr>
          </a:p>
        </p:txBody>
      </p:sp>
    </p:spTree>
    <p:extLst>
      <p:ext uri="{BB962C8B-B14F-4D97-AF65-F5344CB8AC3E}">
        <p14:creationId xmlns:p14="http://schemas.microsoft.com/office/powerpoint/2010/main" val="4127560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1556792"/>
            <a:ext cx="8208912" cy="4824536"/>
          </a:xfrm>
        </p:spPr>
        <p:txBody>
          <a:bodyPr/>
          <a:lstStyle/>
          <a:p>
            <a:pPr marL="342900" indent="-342900" algn="l">
              <a:buFont typeface="Arial" pitchFamily="34" charset="0"/>
              <a:buChar char="•"/>
            </a:pPr>
            <a:r>
              <a:rPr lang="en-US" b="1" u="sng" dirty="0" smtClean="0">
                <a:solidFill>
                  <a:schemeClr val="tx1"/>
                </a:solidFill>
              </a:rPr>
              <a:t>CYBER THREATS</a:t>
            </a:r>
            <a:r>
              <a:rPr lang="en-US" dirty="0"/>
              <a:t>:- </a:t>
            </a:r>
            <a:r>
              <a:rPr lang="en-US" dirty="0" smtClean="0"/>
              <a:t> </a:t>
            </a:r>
          </a:p>
          <a:p>
            <a:pPr algn="l"/>
            <a:r>
              <a:rPr lang="en-US" dirty="0">
                <a:solidFill>
                  <a:schemeClr val="tx1"/>
                </a:solidFill>
              </a:rPr>
              <a:t>                     A cyber security threat refers to any possible malicious attack that seeks to unlawfully access data, disrupt digital operations or damage information. A </a:t>
            </a:r>
            <a:r>
              <a:rPr lang="en-US" dirty="0" smtClean="0">
                <a:solidFill>
                  <a:schemeClr val="tx1"/>
                </a:solidFill>
              </a:rPr>
              <a:t>cyber attack </a:t>
            </a:r>
            <a:r>
              <a:rPr lang="en-US" dirty="0">
                <a:solidFill>
                  <a:schemeClr val="tx1"/>
                </a:solidFill>
              </a:rPr>
              <a:t>is an intentional and malicious effort by an organization or an individual to breach the systems of another </a:t>
            </a:r>
            <a:r>
              <a:rPr lang="en-US" dirty="0" smtClean="0">
                <a:solidFill>
                  <a:schemeClr val="tx1"/>
                </a:solidFill>
              </a:rPr>
              <a:t>organization </a:t>
            </a:r>
            <a:r>
              <a:rPr lang="en-US" dirty="0">
                <a:solidFill>
                  <a:schemeClr val="tx1"/>
                </a:solidFill>
              </a:rPr>
              <a:t>or individual</a:t>
            </a:r>
            <a:r>
              <a:rPr lang="en-US" dirty="0" smtClean="0">
                <a:solidFill>
                  <a:schemeClr val="tx1"/>
                </a:solidFill>
              </a:rPr>
              <a:t>.</a:t>
            </a:r>
          </a:p>
          <a:p>
            <a:pPr algn="l"/>
            <a:endParaRPr lang="en-US" dirty="0" smtClean="0">
              <a:solidFill>
                <a:schemeClr val="tx1"/>
              </a:solidFill>
            </a:endParaRPr>
          </a:p>
          <a:p>
            <a:pPr marL="342900" indent="-342900" algn="l">
              <a:buFont typeface="Arial" pitchFamily="34" charset="0"/>
              <a:buChar char="•"/>
            </a:pPr>
            <a:r>
              <a:rPr lang="en-US" b="1" u="sng" dirty="0">
                <a:solidFill>
                  <a:schemeClr val="tx1"/>
                </a:solidFill>
              </a:rPr>
              <a:t>CYBER </a:t>
            </a:r>
            <a:r>
              <a:rPr lang="en-US" b="1" u="sng" dirty="0" smtClean="0">
                <a:solidFill>
                  <a:schemeClr val="tx1"/>
                </a:solidFill>
              </a:rPr>
              <a:t>ATTACKS</a:t>
            </a:r>
            <a:r>
              <a:rPr lang="en-US" dirty="0" smtClean="0">
                <a:solidFill>
                  <a:schemeClr val="tx1"/>
                </a:solidFill>
              </a:rPr>
              <a:t>:-</a:t>
            </a:r>
          </a:p>
          <a:p>
            <a:pPr algn="l"/>
            <a:r>
              <a:rPr lang="en-US" dirty="0">
                <a:solidFill>
                  <a:schemeClr val="tx1"/>
                </a:solidFill>
              </a:rPr>
              <a:t>                      A cyber attack is a set of actions performed by threat actors, who try to gain unauthorized access, steal data or cause damage to computers, computer networks, or other computing systems. The individuals who launch cyber attacks are usually referred to as cybercriminals, threat actors, bad actors, or hackers.</a:t>
            </a:r>
          </a:p>
          <a:p>
            <a:pPr marL="342900" indent="-342900" algn="l">
              <a:buFont typeface="Arial" pitchFamily="34" charset="0"/>
              <a:buChar char="•"/>
            </a:pPr>
            <a:endParaRPr lang="en-IN" dirty="0">
              <a:solidFill>
                <a:schemeClr val="tx1"/>
              </a:solidFill>
            </a:endParaRPr>
          </a:p>
        </p:txBody>
      </p:sp>
      <p:sp>
        <p:nvSpPr>
          <p:cNvPr id="4" name="Title 3"/>
          <p:cNvSpPr>
            <a:spLocks noGrp="1"/>
          </p:cNvSpPr>
          <p:nvPr>
            <p:ph type="title"/>
          </p:nvPr>
        </p:nvSpPr>
        <p:spPr>
          <a:xfrm>
            <a:off x="468313" y="404813"/>
            <a:ext cx="8207375" cy="792162"/>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gn="ctr">
              <a:buNone/>
            </a:pPr>
            <a:r>
              <a:rPr lang="en-US" sz="28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CYBER THREATS AND ATTACKS</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359693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552" y="1484784"/>
            <a:ext cx="8064896" cy="5040560"/>
          </a:xfrm>
        </p:spPr>
        <p:txBody>
          <a:bodyPr>
            <a:normAutofit/>
          </a:bodyPr>
          <a:lstStyle/>
          <a:p>
            <a:pPr algn="l"/>
            <a:r>
              <a:rPr lang="en-US" sz="2400" b="1" dirty="0">
                <a:solidFill>
                  <a:schemeClr val="tx1"/>
                </a:solidFill>
              </a:rPr>
              <a:t>1. </a:t>
            </a:r>
            <a:r>
              <a:rPr lang="en-US" sz="2400" b="1" dirty="0" smtClean="0">
                <a:solidFill>
                  <a:schemeClr val="tx1"/>
                </a:solidFill>
              </a:rPr>
              <a:t>Malware:- </a:t>
            </a:r>
            <a:endParaRPr lang="en-US" sz="2400" b="1" dirty="0">
              <a:solidFill>
                <a:schemeClr val="tx1"/>
              </a:solidFill>
            </a:endParaRPr>
          </a:p>
          <a:p>
            <a:pPr algn="l"/>
            <a:r>
              <a:rPr lang="en-US" dirty="0" smtClean="0">
                <a:solidFill>
                  <a:schemeClr val="tx1"/>
                </a:solidFill>
              </a:rPr>
              <a:t>                    Malware </a:t>
            </a:r>
            <a:r>
              <a:rPr lang="en-US" dirty="0">
                <a:solidFill>
                  <a:schemeClr val="tx1"/>
                </a:solidFill>
              </a:rPr>
              <a:t>is malicious software such as spyware, ransomware, viruses and worms. Malware is activated when a user clicks on a malicious link or attachment, which leads to installing dangerous software. Cisco reports that malware, once activated, can:</a:t>
            </a:r>
          </a:p>
          <a:p>
            <a:pPr marL="342900" indent="-342900" algn="l">
              <a:buFont typeface="Arial" pitchFamily="34" charset="0"/>
              <a:buChar char="•"/>
            </a:pPr>
            <a:r>
              <a:rPr lang="en-US" dirty="0" smtClean="0">
                <a:solidFill>
                  <a:schemeClr val="tx1"/>
                </a:solidFill>
              </a:rPr>
              <a:t>Block </a:t>
            </a:r>
            <a:r>
              <a:rPr lang="en-US" dirty="0">
                <a:solidFill>
                  <a:schemeClr val="tx1"/>
                </a:solidFill>
              </a:rPr>
              <a:t>access to key network components (ransomware)</a:t>
            </a:r>
          </a:p>
          <a:p>
            <a:pPr marL="342900" indent="-342900" algn="l">
              <a:buFont typeface="Arial" pitchFamily="34" charset="0"/>
              <a:buChar char="•"/>
            </a:pPr>
            <a:r>
              <a:rPr lang="en-US" dirty="0">
                <a:solidFill>
                  <a:schemeClr val="tx1"/>
                </a:solidFill>
              </a:rPr>
              <a:t>Install additional harmful software</a:t>
            </a:r>
          </a:p>
          <a:p>
            <a:pPr marL="342900" indent="-342900" algn="l">
              <a:buFont typeface="Arial" pitchFamily="34" charset="0"/>
              <a:buChar char="•"/>
            </a:pPr>
            <a:r>
              <a:rPr lang="en-US" dirty="0">
                <a:solidFill>
                  <a:schemeClr val="tx1"/>
                </a:solidFill>
              </a:rPr>
              <a:t>Covertly obtain information by transmitting data from the hard drive (spyware)</a:t>
            </a:r>
          </a:p>
          <a:p>
            <a:pPr marL="342900" indent="-342900" algn="l">
              <a:buFont typeface="Arial" pitchFamily="34" charset="0"/>
              <a:buChar char="•"/>
            </a:pPr>
            <a:r>
              <a:rPr lang="en-US" dirty="0">
                <a:solidFill>
                  <a:schemeClr val="tx1"/>
                </a:solidFill>
              </a:rPr>
              <a:t>Disrupt individual parts, making the system </a:t>
            </a:r>
            <a:r>
              <a:rPr lang="en-US" dirty="0" smtClean="0">
                <a:solidFill>
                  <a:schemeClr val="tx1"/>
                </a:solidFill>
              </a:rPr>
              <a:t>inoperable</a:t>
            </a:r>
            <a:endParaRPr lang="en-US" dirty="0">
              <a:solidFill>
                <a:schemeClr val="tx1"/>
              </a:solidFill>
            </a:endParaRPr>
          </a:p>
        </p:txBody>
      </p:sp>
      <p:sp>
        <p:nvSpPr>
          <p:cNvPr id="4" name="Title 3"/>
          <p:cNvSpPr>
            <a:spLocks noGrp="1"/>
          </p:cNvSpPr>
          <p:nvPr>
            <p:ph type="title"/>
          </p:nvPr>
        </p:nvSpPr>
        <p:spPr>
          <a:xfrm>
            <a:off x="539552" y="476672"/>
            <a:ext cx="8064500" cy="648494"/>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gn="ctr">
              <a:buNone/>
            </a:pPr>
            <a:r>
              <a:rPr lang="en-US" sz="28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583892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552" y="404664"/>
            <a:ext cx="8136904" cy="5976664"/>
          </a:xfrm>
        </p:spPr>
        <p:txBody>
          <a:bodyPr/>
          <a:lstStyle/>
          <a:p>
            <a:pPr algn="l"/>
            <a:r>
              <a:rPr lang="en-IN" dirty="0" smtClean="0">
                <a:solidFill>
                  <a:schemeClr val="tx1"/>
                </a:solidFill>
              </a:rPr>
              <a:t>The </a:t>
            </a:r>
            <a:r>
              <a:rPr lang="en-IN" dirty="0">
                <a:solidFill>
                  <a:schemeClr val="tx1"/>
                </a:solidFill>
              </a:rPr>
              <a:t>malware landscape evolves very quickly, but the most prevalent forms of malware are:</a:t>
            </a:r>
          </a:p>
          <a:p>
            <a:pPr algn="l"/>
            <a:endParaRPr lang="en-IN" dirty="0">
              <a:solidFill>
                <a:schemeClr val="tx1"/>
              </a:solidFill>
            </a:endParaRPr>
          </a:p>
          <a:p>
            <a:pPr algn="l"/>
            <a:r>
              <a:rPr lang="en-IN" b="1" dirty="0" smtClean="0">
                <a:solidFill>
                  <a:schemeClr val="tx1"/>
                </a:solidFill>
              </a:rPr>
              <a:t>1. Botnet Malware </a:t>
            </a:r>
            <a:r>
              <a:rPr lang="en-IN" dirty="0" smtClean="0">
                <a:solidFill>
                  <a:schemeClr val="tx1"/>
                </a:solidFill>
              </a:rPr>
              <a:t>- adds </a:t>
            </a:r>
            <a:r>
              <a:rPr lang="en-IN" dirty="0">
                <a:solidFill>
                  <a:schemeClr val="tx1"/>
                </a:solidFill>
              </a:rPr>
              <a:t>infected systems to a botnet, allowing attackers to use them for criminal </a:t>
            </a:r>
            <a:r>
              <a:rPr lang="en-IN" dirty="0" smtClean="0">
                <a:solidFill>
                  <a:schemeClr val="tx1"/>
                </a:solidFill>
              </a:rPr>
              <a:t>activity.</a:t>
            </a:r>
            <a:endParaRPr lang="en-IN" dirty="0">
              <a:solidFill>
                <a:schemeClr val="tx1"/>
              </a:solidFill>
            </a:endParaRPr>
          </a:p>
          <a:p>
            <a:pPr algn="l"/>
            <a:r>
              <a:rPr lang="en-IN" b="1" dirty="0" smtClean="0">
                <a:solidFill>
                  <a:schemeClr val="tx1"/>
                </a:solidFill>
              </a:rPr>
              <a:t>2. Cryptominers </a:t>
            </a:r>
            <a:r>
              <a:rPr lang="en-IN" dirty="0" smtClean="0">
                <a:solidFill>
                  <a:schemeClr val="tx1"/>
                </a:solidFill>
              </a:rPr>
              <a:t>- mines </a:t>
            </a:r>
            <a:r>
              <a:rPr lang="en-IN" dirty="0">
                <a:solidFill>
                  <a:schemeClr val="tx1"/>
                </a:solidFill>
              </a:rPr>
              <a:t>cryptocurrency using the target’s </a:t>
            </a:r>
            <a:r>
              <a:rPr lang="en-IN" dirty="0" smtClean="0">
                <a:solidFill>
                  <a:schemeClr val="tx1"/>
                </a:solidFill>
              </a:rPr>
              <a:t>computer.</a:t>
            </a:r>
            <a:endParaRPr lang="en-IN" dirty="0">
              <a:solidFill>
                <a:schemeClr val="tx1"/>
              </a:solidFill>
            </a:endParaRPr>
          </a:p>
          <a:p>
            <a:pPr algn="l"/>
            <a:r>
              <a:rPr lang="en-IN" b="1" dirty="0" smtClean="0">
                <a:solidFill>
                  <a:schemeClr val="tx1"/>
                </a:solidFill>
              </a:rPr>
              <a:t>3</a:t>
            </a:r>
            <a:r>
              <a:rPr lang="en-IN" dirty="0" smtClean="0">
                <a:solidFill>
                  <a:schemeClr val="tx1"/>
                </a:solidFill>
              </a:rPr>
              <a:t>. I</a:t>
            </a:r>
            <a:r>
              <a:rPr lang="en-IN" b="1" dirty="0" smtClean="0">
                <a:solidFill>
                  <a:schemeClr val="tx1"/>
                </a:solidFill>
              </a:rPr>
              <a:t>nfostealers </a:t>
            </a:r>
            <a:r>
              <a:rPr lang="en-IN" dirty="0" smtClean="0">
                <a:solidFill>
                  <a:schemeClr val="tx1"/>
                </a:solidFill>
              </a:rPr>
              <a:t>- collects </a:t>
            </a:r>
            <a:r>
              <a:rPr lang="en-IN" dirty="0">
                <a:solidFill>
                  <a:schemeClr val="tx1"/>
                </a:solidFill>
              </a:rPr>
              <a:t>sensitive information on the target’s </a:t>
            </a:r>
            <a:r>
              <a:rPr lang="en-IN" dirty="0" smtClean="0">
                <a:solidFill>
                  <a:schemeClr val="tx1"/>
                </a:solidFill>
              </a:rPr>
              <a:t>computer.</a:t>
            </a:r>
            <a:endParaRPr lang="en-IN" dirty="0">
              <a:solidFill>
                <a:schemeClr val="tx1"/>
              </a:solidFill>
            </a:endParaRPr>
          </a:p>
          <a:p>
            <a:pPr algn="l"/>
            <a:r>
              <a:rPr lang="en-IN" b="1" dirty="0" smtClean="0">
                <a:solidFill>
                  <a:schemeClr val="tx1"/>
                </a:solidFill>
              </a:rPr>
              <a:t>4. Banking trojans - </a:t>
            </a:r>
            <a:r>
              <a:rPr lang="en-IN" dirty="0" smtClean="0">
                <a:solidFill>
                  <a:schemeClr val="tx1"/>
                </a:solidFill>
              </a:rPr>
              <a:t>steals </a:t>
            </a:r>
            <a:r>
              <a:rPr lang="en-IN" dirty="0">
                <a:solidFill>
                  <a:schemeClr val="tx1"/>
                </a:solidFill>
              </a:rPr>
              <a:t>financial and credential information for banking </a:t>
            </a:r>
            <a:r>
              <a:rPr lang="en-IN" dirty="0" smtClean="0">
                <a:solidFill>
                  <a:schemeClr val="tx1"/>
                </a:solidFill>
              </a:rPr>
              <a:t>websites.</a:t>
            </a:r>
            <a:endParaRPr lang="en-IN" dirty="0">
              <a:solidFill>
                <a:schemeClr val="tx1"/>
              </a:solidFill>
            </a:endParaRPr>
          </a:p>
          <a:p>
            <a:pPr algn="l"/>
            <a:r>
              <a:rPr lang="en-IN" b="1" dirty="0" smtClean="0">
                <a:solidFill>
                  <a:schemeClr val="tx1"/>
                </a:solidFill>
              </a:rPr>
              <a:t>5. Mobile Malware </a:t>
            </a:r>
            <a:r>
              <a:rPr lang="en-IN" dirty="0" smtClean="0">
                <a:solidFill>
                  <a:schemeClr val="tx1"/>
                </a:solidFill>
              </a:rPr>
              <a:t>- targets </a:t>
            </a:r>
            <a:r>
              <a:rPr lang="en-IN" dirty="0">
                <a:solidFill>
                  <a:schemeClr val="tx1"/>
                </a:solidFill>
              </a:rPr>
              <a:t>devices via apps or </a:t>
            </a:r>
            <a:r>
              <a:rPr lang="en-IN" dirty="0" smtClean="0">
                <a:solidFill>
                  <a:schemeClr val="tx1"/>
                </a:solidFill>
              </a:rPr>
              <a:t>SMS.</a:t>
            </a:r>
            <a:endParaRPr lang="en-IN" dirty="0">
              <a:solidFill>
                <a:schemeClr val="tx1"/>
              </a:solidFill>
            </a:endParaRPr>
          </a:p>
          <a:p>
            <a:pPr algn="l"/>
            <a:r>
              <a:rPr lang="en-IN" b="1" dirty="0" smtClean="0">
                <a:solidFill>
                  <a:schemeClr val="tx1"/>
                </a:solidFill>
              </a:rPr>
              <a:t>6. Rootkits - </a:t>
            </a:r>
            <a:r>
              <a:rPr lang="en-IN" dirty="0" smtClean="0">
                <a:solidFill>
                  <a:schemeClr val="tx1"/>
                </a:solidFill>
              </a:rPr>
              <a:t>gives </a:t>
            </a:r>
            <a:r>
              <a:rPr lang="en-IN" dirty="0">
                <a:solidFill>
                  <a:schemeClr val="tx1"/>
                </a:solidFill>
              </a:rPr>
              <a:t>the attacker complete control over a device’s </a:t>
            </a:r>
            <a:r>
              <a:rPr lang="en-IN">
                <a:solidFill>
                  <a:schemeClr val="tx1"/>
                </a:solidFill>
              </a:rPr>
              <a:t>operating </a:t>
            </a:r>
            <a:r>
              <a:rPr lang="en-IN" smtClean="0">
                <a:solidFill>
                  <a:schemeClr val="tx1"/>
                </a:solidFill>
              </a:rPr>
              <a:t>system.</a:t>
            </a:r>
            <a:endParaRPr lang="en-IN" dirty="0">
              <a:solidFill>
                <a:schemeClr val="tx1"/>
              </a:solidFill>
            </a:endParaRPr>
          </a:p>
        </p:txBody>
      </p:sp>
    </p:spTree>
    <p:extLst>
      <p:ext uri="{BB962C8B-B14F-4D97-AF65-F5344CB8AC3E}">
        <p14:creationId xmlns:p14="http://schemas.microsoft.com/office/powerpoint/2010/main" val="4045795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552" y="404664"/>
            <a:ext cx="8136904" cy="5976664"/>
          </a:xfrm>
        </p:spPr>
        <p:txBody>
          <a:bodyPr>
            <a:normAutofit/>
          </a:bodyPr>
          <a:lstStyle/>
          <a:p>
            <a:pPr algn="l"/>
            <a:r>
              <a:rPr lang="en-US" sz="2400" b="1" dirty="0">
                <a:solidFill>
                  <a:schemeClr val="tx1"/>
                </a:solidFill>
              </a:rPr>
              <a:t>2. </a:t>
            </a:r>
            <a:r>
              <a:rPr lang="en-US" sz="2400" b="1" dirty="0" smtClean="0">
                <a:solidFill>
                  <a:schemeClr val="tx1"/>
                </a:solidFill>
              </a:rPr>
              <a:t>Emotet:-</a:t>
            </a:r>
            <a:endParaRPr lang="en-US" sz="2400" b="1" dirty="0">
              <a:solidFill>
                <a:schemeClr val="tx1"/>
              </a:solidFill>
            </a:endParaRPr>
          </a:p>
          <a:p>
            <a:pPr algn="l"/>
            <a:r>
              <a:rPr lang="en-US" dirty="0" smtClean="0">
                <a:solidFill>
                  <a:schemeClr val="tx1"/>
                </a:solidFill>
              </a:rPr>
              <a:t>               The </a:t>
            </a:r>
            <a:r>
              <a:rPr lang="en-US" dirty="0">
                <a:solidFill>
                  <a:schemeClr val="tx1"/>
                </a:solidFill>
              </a:rPr>
              <a:t>Cybersecurity and Infrastructure Security Agency (CISA) describes Emotet as “an advanced, modular banking Trojan that primarily functions as a downloader or dropper of other banking Trojans. Emotet continues to be among the most costly and destructive malware</a:t>
            </a:r>
            <a:r>
              <a:rPr lang="en-US" dirty="0" smtClean="0">
                <a:solidFill>
                  <a:schemeClr val="tx1"/>
                </a:solidFill>
              </a:rPr>
              <a:t>.”</a:t>
            </a:r>
          </a:p>
          <a:p>
            <a:pPr algn="l"/>
            <a:endParaRPr lang="en-US" dirty="0">
              <a:solidFill>
                <a:schemeClr val="tx1"/>
              </a:solidFill>
            </a:endParaRPr>
          </a:p>
          <a:p>
            <a:pPr algn="l"/>
            <a:r>
              <a:rPr lang="en-US" sz="2400" b="1" dirty="0">
                <a:solidFill>
                  <a:schemeClr val="tx1"/>
                </a:solidFill>
              </a:rPr>
              <a:t>3. Denial of </a:t>
            </a:r>
            <a:r>
              <a:rPr lang="en-US" sz="2400" b="1" dirty="0" smtClean="0">
                <a:solidFill>
                  <a:schemeClr val="tx1"/>
                </a:solidFill>
              </a:rPr>
              <a:t>Service:-</a:t>
            </a:r>
            <a:endParaRPr lang="en-US" sz="2400" b="1" dirty="0">
              <a:solidFill>
                <a:schemeClr val="tx1"/>
              </a:solidFill>
            </a:endParaRPr>
          </a:p>
          <a:p>
            <a:pPr algn="l"/>
            <a:r>
              <a:rPr lang="en-US" dirty="0" smtClean="0">
                <a:solidFill>
                  <a:schemeClr val="tx1"/>
                </a:solidFill>
              </a:rPr>
              <a:t>                 A </a:t>
            </a:r>
            <a:r>
              <a:rPr lang="en-US" dirty="0">
                <a:solidFill>
                  <a:schemeClr val="tx1"/>
                </a:solidFill>
              </a:rPr>
              <a:t>denial of service (DoS) is a type of cyber attack that floods a computer or network so it can’t respond to requests. A distributed DoS (DDoS) does the same thing, but the attack originates from a computer </a:t>
            </a:r>
            <a:r>
              <a:rPr lang="en-US" dirty="0" smtClean="0">
                <a:solidFill>
                  <a:schemeClr val="tx1"/>
                </a:solidFill>
              </a:rPr>
              <a:t>network. Several </a:t>
            </a:r>
            <a:r>
              <a:rPr lang="en-US" dirty="0">
                <a:solidFill>
                  <a:schemeClr val="tx1"/>
                </a:solidFill>
              </a:rPr>
              <a:t>other techniques may be used, and some cyber attackers use the time that a network is disabled to launch other attacks. A botnet is a type of DDoS in which millions of systems can be infected with malware and controlled by a </a:t>
            </a:r>
            <a:r>
              <a:rPr lang="en-US" dirty="0" smtClean="0">
                <a:solidFill>
                  <a:schemeClr val="tx1"/>
                </a:solidFill>
              </a:rPr>
              <a:t>hacker. Botnets  </a:t>
            </a:r>
            <a:r>
              <a:rPr lang="en-US" dirty="0">
                <a:solidFill>
                  <a:schemeClr val="tx1"/>
                </a:solidFill>
              </a:rPr>
              <a:t>sometimes called zombie systems, target and overwhelm a target’s processing capabilities. </a:t>
            </a:r>
            <a:endParaRPr lang="en-IN" sz="1800" dirty="0"/>
          </a:p>
        </p:txBody>
      </p:sp>
    </p:spTree>
    <p:extLst>
      <p:ext uri="{BB962C8B-B14F-4D97-AF65-F5344CB8AC3E}">
        <p14:creationId xmlns:p14="http://schemas.microsoft.com/office/powerpoint/2010/main" val="8998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552" y="404664"/>
            <a:ext cx="8136904" cy="5976664"/>
          </a:xfrm>
        </p:spPr>
        <p:txBody>
          <a:bodyPr/>
          <a:lstStyle/>
          <a:p>
            <a:pPr algn="l"/>
            <a:r>
              <a:rPr lang="en-US" sz="2400" b="1" dirty="0">
                <a:solidFill>
                  <a:schemeClr val="tx1"/>
                </a:solidFill>
              </a:rPr>
              <a:t>4. Man in the </a:t>
            </a:r>
            <a:r>
              <a:rPr lang="en-US" sz="2400" b="1" dirty="0" smtClean="0">
                <a:solidFill>
                  <a:schemeClr val="tx1"/>
                </a:solidFill>
              </a:rPr>
              <a:t>Middle:-</a:t>
            </a:r>
            <a:endParaRPr lang="en-US" sz="2400" b="1" dirty="0">
              <a:solidFill>
                <a:schemeClr val="tx1"/>
              </a:solidFill>
            </a:endParaRPr>
          </a:p>
          <a:p>
            <a:pPr algn="l"/>
            <a:r>
              <a:rPr lang="en-US" dirty="0" smtClean="0">
                <a:solidFill>
                  <a:schemeClr val="tx1"/>
                </a:solidFill>
              </a:rPr>
              <a:t>                  A </a:t>
            </a:r>
            <a:r>
              <a:rPr lang="en-US" dirty="0">
                <a:solidFill>
                  <a:schemeClr val="tx1"/>
                </a:solidFill>
              </a:rPr>
              <a:t>man-in-the-middle (MITM) attack occurs when hackers insert themselves into a two-party transaction. After interrupting the traffic, they can filter and steal data, according to Cisco. MITM attacks often occur when a visitor uses an unsecured public Wi-Fi network. Attackers insert themselves between the visitor and the network, and then use malware to install software and use data maliciously</a:t>
            </a:r>
            <a:r>
              <a:rPr lang="en-US" dirty="0" smtClean="0">
                <a:solidFill>
                  <a:schemeClr val="tx1"/>
                </a:solidFill>
              </a:rPr>
              <a:t>.</a:t>
            </a:r>
          </a:p>
          <a:p>
            <a:pPr algn="l"/>
            <a:endParaRPr lang="en-US" dirty="0">
              <a:solidFill>
                <a:schemeClr val="tx1"/>
              </a:solidFill>
            </a:endParaRPr>
          </a:p>
          <a:p>
            <a:pPr algn="l"/>
            <a:r>
              <a:rPr lang="en-US" sz="2400" b="1" dirty="0">
                <a:solidFill>
                  <a:schemeClr val="tx1"/>
                </a:solidFill>
              </a:rPr>
              <a:t>5. </a:t>
            </a:r>
            <a:r>
              <a:rPr lang="en-US" sz="2400" b="1" dirty="0" smtClean="0">
                <a:solidFill>
                  <a:schemeClr val="tx1"/>
                </a:solidFill>
              </a:rPr>
              <a:t>Phishing:-</a:t>
            </a:r>
            <a:endParaRPr lang="en-US" sz="2400" b="1" dirty="0">
              <a:solidFill>
                <a:schemeClr val="tx1"/>
              </a:solidFill>
            </a:endParaRPr>
          </a:p>
          <a:p>
            <a:pPr algn="l"/>
            <a:r>
              <a:rPr lang="en-US" dirty="0" smtClean="0"/>
              <a:t>                   </a:t>
            </a:r>
            <a:r>
              <a:rPr lang="en-US" dirty="0" smtClean="0">
                <a:solidFill>
                  <a:schemeClr val="tx1"/>
                </a:solidFill>
              </a:rPr>
              <a:t>Phishing </a:t>
            </a:r>
            <a:r>
              <a:rPr lang="en-US" dirty="0">
                <a:solidFill>
                  <a:schemeClr val="tx1"/>
                </a:solidFill>
              </a:rPr>
              <a:t>attacks use fake communication, such as an email, to trick the receiver into opening it and carrying out the instructions inside, such as providing a credit card number. “The goal is to steal sensitive data like credit card and login information or to install malware on the victim’s machine,” Cisco reports.</a:t>
            </a:r>
          </a:p>
          <a:p>
            <a:pPr algn="l"/>
            <a:endParaRPr lang="en-IN" dirty="0"/>
          </a:p>
        </p:txBody>
      </p:sp>
    </p:spTree>
    <p:extLst>
      <p:ext uri="{BB962C8B-B14F-4D97-AF65-F5344CB8AC3E}">
        <p14:creationId xmlns:p14="http://schemas.microsoft.com/office/powerpoint/2010/main" val="4080195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404664"/>
            <a:ext cx="8208912" cy="5976664"/>
          </a:xfrm>
        </p:spPr>
        <p:txBody>
          <a:bodyPr>
            <a:normAutofit/>
          </a:bodyPr>
          <a:lstStyle/>
          <a:p>
            <a:pPr algn="l"/>
            <a:r>
              <a:rPr lang="en-US" sz="2400" b="1" dirty="0" smtClean="0">
                <a:solidFill>
                  <a:schemeClr val="tx1"/>
                </a:solidFill>
              </a:rPr>
              <a:t>6</a:t>
            </a:r>
            <a:r>
              <a:rPr lang="en-US" sz="2400" b="1" dirty="0">
                <a:solidFill>
                  <a:schemeClr val="tx1"/>
                </a:solidFill>
              </a:rPr>
              <a:t>. SQL </a:t>
            </a:r>
            <a:r>
              <a:rPr lang="en-US" sz="2400" b="1" dirty="0" smtClean="0">
                <a:solidFill>
                  <a:schemeClr val="tx1"/>
                </a:solidFill>
              </a:rPr>
              <a:t>Injection:-</a:t>
            </a:r>
            <a:endParaRPr lang="en-US" sz="2400" b="1" dirty="0">
              <a:solidFill>
                <a:schemeClr val="tx1"/>
              </a:solidFill>
            </a:endParaRPr>
          </a:p>
          <a:p>
            <a:pPr algn="l"/>
            <a:r>
              <a:rPr lang="en-US" dirty="0" smtClean="0">
                <a:solidFill>
                  <a:schemeClr val="tx1"/>
                </a:solidFill>
              </a:rPr>
              <a:t>                    A </a:t>
            </a:r>
            <a:r>
              <a:rPr lang="en-US" dirty="0">
                <a:solidFill>
                  <a:schemeClr val="tx1"/>
                </a:solidFill>
              </a:rPr>
              <a:t>Structured Query Language (SQL) injection is a type of cyber attack that results from inserting malicious code into a server that uses SQL. When infected, the server releases information. Submitting the malicious code can be as simple as entering it into a vulnerable website search box</a:t>
            </a:r>
            <a:r>
              <a:rPr lang="en-US" dirty="0" smtClean="0">
                <a:solidFill>
                  <a:schemeClr val="tx1"/>
                </a:solidFill>
              </a:rPr>
              <a:t>.</a:t>
            </a:r>
          </a:p>
          <a:p>
            <a:pPr algn="l"/>
            <a:endParaRPr lang="en-US" dirty="0">
              <a:solidFill>
                <a:schemeClr val="tx1"/>
              </a:solidFill>
            </a:endParaRPr>
          </a:p>
          <a:p>
            <a:pPr algn="l"/>
            <a:r>
              <a:rPr lang="en-US" sz="2400" b="1" dirty="0">
                <a:solidFill>
                  <a:schemeClr val="tx1"/>
                </a:solidFill>
              </a:rPr>
              <a:t>7. Password </a:t>
            </a:r>
            <a:r>
              <a:rPr lang="en-US" sz="2400" b="1" dirty="0" smtClean="0">
                <a:solidFill>
                  <a:schemeClr val="tx1"/>
                </a:solidFill>
              </a:rPr>
              <a:t>Attacks:-</a:t>
            </a:r>
            <a:endParaRPr lang="en-US" sz="2400" b="1" dirty="0">
              <a:solidFill>
                <a:schemeClr val="tx1"/>
              </a:solidFill>
            </a:endParaRPr>
          </a:p>
          <a:p>
            <a:pPr algn="l"/>
            <a:r>
              <a:rPr lang="en-US" dirty="0" smtClean="0">
                <a:solidFill>
                  <a:schemeClr val="tx1"/>
                </a:solidFill>
              </a:rPr>
              <a:t>                   With </a:t>
            </a:r>
            <a:r>
              <a:rPr lang="en-US" dirty="0">
                <a:solidFill>
                  <a:schemeClr val="tx1"/>
                </a:solidFill>
              </a:rPr>
              <a:t>the right password, a cyber attacker has access to a wealth of information. Social engineering is a type of password attack that Data Insider defines as “a strategy cyber attackers use that relies heavily on human interaction and often involves tricking people into breaking standard security practices.” Other types of password attacks include accessing a password database or outright guessing.</a:t>
            </a:r>
          </a:p>
          <a:p>
            <a:pPr algn="l"/>
            <a:endParaRPr lang="en-IN" dirty="0">
              <a:solidFill>
                <a:schemeClr val="tx1"/>
              </a:solidFill>
            </a:endParaRPr>
          </a:p>
        </p:txBody>
      </p:sp>
    </p:spTree>
    <p:extLst>
      <p:ext uri="{BB962C8B-B14F-4D97-AF65-F5344CB8AC3E}">
        <p14:creationId xmlns:p14="http://schemas.microsoft.com/office/powerpoint/2010/main" val="324495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288" y="404813"/>
            <a:ext cx="8353425" cy="71993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gn="ctr">
              <a:buNone/>
            </a:pPr>
            <a:r>
              <a:rPr lang="en-US" sz="28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DIFFERENCE </a:t>
            </a:r>
            <a:r>
              <a:rPr lang="en-US" sz="28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BETWEEN </a:t>
            </a:r>
            <a:r>
              <a:rPr lang="en-US" sz="28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THREAT AND ATTACK</a:t>
            </a:r>
            <a:endParaRPr lang="en-IN"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810275250"/>
              </p:ext>
            </p:extLst>
          </p:nvPr>
        </p:nvGraphicFramePr>
        <p:xfrm>
          <a:off x="539552" y="1412776"/>
          <a:ext cx="8064896" cy="4695406"/>
        </p:xfrm>
        <a:graphic>
          <a:graphicData uri="http://schemas.openxmlformats.org/drawingml/2006/table">
            <a:tbl>
              <a:tblPr firstRow="1" firstCol="1" lastCol="1" bandRow="1">
                <a:tableStyleId>{5940675A-B579-460E-94D1-54222C63F5DA}</a:tableStyleId>
              </a:tblPr>
              <a:tblGrid>
                <a:gridCol w="4032448"/>
                <a:gridCol w="4032448"/>
              </a:tblGrid>
              <a:tr h="524071">
                <a:tc>
                  <a:txBody>
                    <a:bodyPr/>
                    <a:lstStyle/>
                    <a:p>
                      <a:r>
                        <a:rPr lang="en-US" b="1" dirty="0" smtClean="0"/>
                        <a:t>                     </a:t>
                      </a:r>
                      <a:r>
                        <a:rPr lang="en-IN" sz="1800" b="1" i="0" kern="1200" dirty="0" smtClean="0">
                          <a:solidFill>
                            <a:schemeClr val="tx1"/>
                          </a:solidFill>
                          <a:effectLst/>
                          <a:latin typeface="+mn-lt"/>
                          <a:ea typeface="+mn-ea"/>
                          <a:cs typeface="+mn-cs"/>
                        </a:rPr>
                        <a:t>THREAT</a:t>
                      </a:r>
                      <a:endParaRPr lang="en-IN" b="1" dirty="0"/>
                    </a:p>
                  </a:txBody>
                  <a:tcPr>
                    <a:solidFill>
                      <a:schemeClr val="accent4">
                        <a:lumMod val="40000"/>
                        <a:lumOff val="60000"/>
                      </a:schemeClr>
                    </a:solidFill>
                  </a:tcPr>
                </a:tc>
                <a:tc>
                  <a:txBody>
                    <a:bodyPr/>
                    <a:lstStyle/>
                    <a:p>
                      <a:r>
                        <a:rPr lang="en-US" b="1" dirty="0" smtClean="0"/>
                        <a:t>                   ATTACK</a:t>
                      </a:r>
                      <a:endParaRPr lang="en-IN" b="1" dirty="0"/>
                    </a:p>
                  </a:txBody>
                  <a:tcPr>
                    <a:solidFill>
                      <a:schemeClr val="accent4">
                        <a:lumMod val="40000"/>
                        <a:lumOff val="60000"/>
                      </a:schemeClr>
                    </a:solidFill>
                  </a:tcPr>
                </a:tc>
              </a:tr>
              <a:tr h="772071">
                <a:tc>
                  <a:txBody>
                    <a:bodyPr/>
                    <a:lstStyle/>
                    <a:p>
                      <a:pPr marL="0" indent="0">
                        <a:buFont typeface="Arial" pitchFamily="34" charset="0"/>
                        <a:buNone/>
                      </a:pPr>
                      <a:r>
                        <a:rPr lang="en-US" dirty="0" smtClean="0"/>
                        <a:t>Circumstance that has the ability to cause damage.</a:t>
                      </a:r>
                      <a:endParaRPr lang="en-IN" dirty="0"/>
                    </a:p>
                  </a:txBody>
                  <a:tcPr/>
                </a:tc>
                <a:tc>
                  <a:txBody>
                    <a:bodyPr/>
                    <a:lstStyle/>
                    <a:p>
                      <a:r>
                        <a:rPr lang="en-US" dirty="0" smtClean="0"/>
                        <a:t>Objective is to cause damage</a:t>
                      </a:r>
                      <a:endParaRPr lang="en-IN" dirty="0"/>
                    </a:p>
                  </a:txBody>
                  <a:tcPr/>
                </a:tc>
              </a:tr>
              <a:tr h="576064">
                <a:tc>
                  <a:txBody>
                    <a:bodyPr/>
                    <a:lstStyle/>
                    <a:p>
                      <a:r>
                        <a:rPr lang="en-US" dirty="0" smtClean="0"/>
                        <a:t>Information may or may not be altered or damaged.</a:t>
                      </a:r>
                      <a:endParaRPr lang="en-IN" dirty="0"/>
                    </a:p>
                  </a:txBody>
                  <a:tcPr/>
                </a:tc>
                <a:tc>
                  <a:txBody>
                    <a:bodyPr/>
                    <a:lstStyle/>
                    <a:p>
                      <a:r>
                        <a:rPr lang="en-US" sz="1800" b="0" i="0" kern="1200" dirty="0" smtClean="0">
                          <a:solidFill>
                            <a:schemeClr val="tx1"/>
                          </a:solidFill>
                          <a:effectLst/>
                          <a:latin typeface="+mn-lt"/>
                          <a:ea typeface="+mn-ea"/>
                          <a:cs typeface="+mn-cs"/>
                        </a:rPr>
                        <a:t>Chance for information alteration and damage is very high.</a:t>
                      </a:r>
                      <a:endParaRPr lang="en-IN" dirty="0"/>
                    </a:p>
                  </a:txBody>
                  <a:tcPr/>
                </a:tc>
              </a:tr>
              <a:tr h="648072">
                <a:tc>
                  <a:txBody>
                    <a:bodyPr/>
                    <a:lstStyle/>
                    <a:p>
                      <a:r>
                        <a:rPr lang="en-US" sz="1800" b="0" i="0" kern="1200" dirty="0" smtClean="0">
                          <a:solidFill>
                            <a:schemeClr val="tx1"/>
                          </a:solidFill>
                          <a:effectLst/>
                          <a:latin typeface="+mn-lt"/>
                          <a:ea typeface="+mn-ea"/>
                          <a:cs typeface="+mn-cs"/>
                        </a:rPr>
                        <a:t>It can be intentional or unintentional.</a:t>
                      </a:r>
                      <a:endParaRPr lang="en-IN" dirty="0"/>
                    </a:p>
                  </a:txBody>
                  <a:tcPr/>
                </a:tc>
                <a:tc>
                  <a:txBody>
                    <a:bodyPr/>
                    <a:lstStyle/>
                    <a:p>
                      <a:r>
                        <a:rPr lang="en-US" dirty="0" smtClean="0"/>
                        <a:t>It </a:t>
                      </a:r>
                      <a:r>
                        <a:rPr lang="en-IN" sz="1800" b="0" i="0" kern="1200" dirty="0" smtClean="0">
                          <a:solidFill>
                            <a:schemeClr val="tx1"/>
                          </a:solidFill>
                          <a:effectLst/>
                          <a:latin typeface="+mn-lt"/>
                          <a:ea typeface="+mn-ea"/>
                          <a:cs typeface="+mn-cs"/>
                        </a:rPr>
                        <a:t>is intentional.</a:t>
                      </a:r>
                      <a:endParaRPr lang="en-IN" dirty="0"/>
                    </a:p>
                  </a:txBody>
                  <a:tcPr/>
                </a:tc>
              </a:tr>
              <a:tr h="648072">
                <a:tc>
                  <a:txBody>
                    <a:bodyPr/>
                    <a:lstStyle/>
                    <a:p>
                      <a:r>
                        <a:rPr lang="en-US" dirty="0" smtClean="0"/>
                        <a:t>It </a:t>
                      </a:r>
                      <a:r>
                        <a:rPr lang="en-US" sz="1800" b="0" i="0" kern="1200" dirty="0" smtClean="0">
                          <a:solidFill>
                            <a:schemeClr val="tx1"/>
                          </a:solidFill>
                          <a:effectLst/>
                          <a:latin typeface="+mn-lt"/>
                          <a:ea typeface="+mn-ea"/>
                          <a:cs typeface="+mn-cs"/>
                        </a:rPr>
                        <a:t>may or may not be malicious.</a:t>
                      </a:r>
                      <a:endParaRPr lang="en-IN" dirty="0"/>
                    </a:p>
                  </a:txBody>
                  <a:tcPr/>
                </a:tc>
                <a:tc>
                  <a:txBody>
                    <a:bodyPr/>
                    <a:lstStyle/>
                    <a:p>
                      <a:r>
                        <a:rPr lang="en-US" dirty="0" smtClean="0"/>
                        <a:t>It </a:t>
                      </a:r>
                      <a:r>
                        <a:rPr lang="en-IN" sz="1800" b="0" i="0" kern="1200" dirty="0" smtClean="0">
                          <a:solidFill>
                            <a:schemeClr val="tx1"/>
                          </a:solidFill>
                          <a:effectLst/>
                          <a:latin typeface="+mn-lt"/>
                          <a:ea typeface="+mn-ea"/>
                          <a:cs typeface="+mn-cs"/>
                        </a:rPr>
                        <a:t>is malicious.</a:t>
                      </a:r>
                    </a:p>
                    <a:p>
                      <a:endParaRPr lang="en-IN" dirty="0"/>
                    </a:p>
                  </a:txBody>
                  <a:tcPr/>
                </a:tc>
              </a:tr>
              <a:tr h="720080">
                <a:tc>
                  <a:txBody>
                    <a:bodyPr/>
                    <a:lstStyle/>
                    <a:p>
                      <a:pPr fontAlgn="base"/>
                      <a:r>
                        <a:rPr lang="en-US" sz="1800" b="0" i="0" kern="1200" dirty="0" smtClean="0">
                          <a:solidFill>
                            <a:schemeClr val="tx1"/>
                          </a:solidFill>
                          <a:effectLst/>
                          <a:latin typeface="+mn-lt"/>
                          <a:ea typeface="+mn-ea"/>
                          <a:cs typeface="+mn-cs"/>
                        </a:rPr>
                        <a:t>It can be classified into Physical threat, internal threat,</a:t>
                      </a:r>
                    </a:p>
                    <a:p>
                      <a:pPr fontAlgn="base"/>
                      <a:r>
                        <a:rPr lang="en-US" sz="1800" b="0" i="0" kern="1200" dirty="0" smtClean="0">
                          <a:solidFill>
                            <a:schemeClr val="tx1"/>
                          </a:solidFill>
                          <a:effectLst/>
                          <a:latin typeface="+mn-lt"/>
                          <a:ea typeface="+mn-ea"/>
                          <a:cs typeface="+mn-cs"/>
                        </a:rPr>
                        <a:t>external threat, human threat, and non-physical threat.</a:t>
                      </a:r>
                    </a:p>
                    <a:p>
                      <a:endParaRPr lang="en-IN" dirty="0"/>
                    </a:p>
                  </a:txBody>
                  <a:tcPr/>
                </a:tc>
                <a:tc>
                  <a:txBody>
                    <a:bodyPr/>
                    <a:lstStyle/>
                    <a:p>
                      <a:pPr fontAlgn="base"/>
                      <a:r>
                        <a:rPr lang="en-US" dirty="0" smtClean="0"/>
                        <a:t>It </a:t>
                      </a:r>
                      <a:r>
                        <a:rPr lang="en-US" sz="1800" b="0" i="0" kern="1200" dirty="0" smtClean="0">
                          <a:solidFill>
                            <a:schemeClr val="tx1"/>
                          </a:solidFill>
                          <a:effectLst/>
                          <a:latin typeface="+mn-lt"/>
                          <a:ea typeface="+mn-ea"/>
                          <a:cs typeface="+mn-cs"/>
                        </a:rPr>
                        <a:t>can be classified into Virus, Spyware, Phishing, Worms, Spam, </a:t>
                      </a:r>
                    </a:p>
                    <a:p>
                      <a:pPr fontAlgn="base"/>
                      <a:r>
                        <a:rPr lang="en-US" sz="1800" b="0" i="0" kern="1200" dirty="0" smtClean="0">
                          <a:solidFill>
                            <a:schemeClr val="tx1"/>
                          </a:solidFill>
                          <a:effectLst/>
                          <a:latin typeface="+mn-lt"/>
                          <a:ea typeface="+mn-ea"/>
                          <a:cs typeface="+mn-cs"/>
                        </a:rPr>
                        <a:t>Botnets, DoS attacks, Ransom ware, Breaches.</a:t>
                      </a:r>
                    </a:p>
                    <a:p>
                      <a:endParaRPr lang="en-IN" dirty="0"/>
                    </a:p>
                  </a:txBody>
                  <a:tcPr/>
                </a:tc>
              </a:tr>
            </a:tbl>
          </a:graphicData>
        </a:graphic>
      </p:graphicFrame>
    </p:spTree>
    <p:extLst>
      <p:ext uri="{BB962C8B-B14F-4D97-AF65-F5344CB8AC3E}">
        <p14:creationId xmlns:p14="http://schemas.microsoft.com/office/powerpoint/2010/main" val="132186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179</TotalTime>
  <Words>1154</Words>
  <Application>Microsoft Office PowerPoint</Application>
  <PresentationFormat>On-screen Show (4:3)</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PowerPoint Presentation</vt:lpstr>
      <vt:lpstr>              OVERVIEW</vt:lpstr>
      <vt:lpstr>CYBER THREATS AND ATTACKS</vt:lpstr>
      <vt:lpstr>EXAMPLE</vt:lpstr>
      <vt:lpstr>PowerPoint Presentation</vt:lpstr>
      <vt:lpstr>PowerPoint Presentation</vt:lpstr>
      <vt:lpstr>PowerPoint Presentation</vt:lpstr>
      <vt:lpstr>PowerPoint Presentation</vt:lpstr>
      <vt:lpstr>DIFFERENCE BETWEEN THREAT AND ATTACK</vt:lpstr>
      <vt:lpstr>CYBER ATTACK PREVENTION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ASANSOL ENGINEERING COLLEGE</dc:title>
  <dc:creator>Aishwarya Ghosh</dc:creator>
  <cp:lastModifiedBy>Aishwarya Ghosh</cp:lastModifiedBy>
  <cp:revision>16</cp:revision>
  <dcterms:created xsi:type="dcterms:W3CDTF">2023-02-01T03:59:04Z</dcterms:created>
  <dcterms:modified xsi:type="dcterms:W3CDTF">2023-02-01T13:56:01Z</dcterms:modified>
</cp:coreProperties>
</file>