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1" r:id="rId4"/>
    <p:sldId id="263" r:id="rId5"/>
    <p:sldId id="264" r:id="rId6"/>
    <p:sldId id="265" r:id="rId7"/>
    <p:sldId id="259" r:id="rId8"/>
    <p:sldId id="266"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3DDD3AF0-4F38-45EF-90A1-320E7EBA42C8}" type="datetimeFigureOut">
              <a:rPr lang="en-IN" smtClean="0"/>
              <a:t>31-01-2023</a:t>
            </a:fld>
            <a:endParaRPr lang="en-IN"/>
          </a:p>
        </p:txBody>
      </p:sp>
      <p:sp>
        <p:nvSpPr>
          <p:cNvPr id="2" name="Footer Placeholder 1"/>
          <p:cNvSpPr>
            <a:spLocks noGrp="1"/>
          </p:cNvSpPr>
          <p:nvPr>
            <p:ph type="ftr" sz="quarter" idx="11"/>
          </p:nvPr>
        </p:nvSpPr>
        <p:spPr/>
        <p:txBody>
          <a:bodyPr/>
          <a:lstStyle/>
          <a:p>
            <a:endParaRPr lang="en-IN"/>
          </a:p>
        </p:txBody>
      </p:sp>
      <p:sp>
        <p:nvSpPr>
          <p:cNvPr id="15" name="Slide Number Placeholder 14"/>
          <p:cNvSpPr>
            <a:spLocks noGrp="1"/>
          </p:cNvSpPr>
          <p:nvPr>
            <p:ph type="sldNum" sz="quarter" idx="12"/>
          </p:nvPr>
        </p:nvSpPr>
        <p:spPr>
          <a:xfrm>
            <a:off x="8229600" y="6473952"/>
            <a:ext cx="758952" cy="246888"/>
          </a:xfrm>
        </p:spPr>
        <p:txBody>
          <a:bodyPr/>
          <a:lstStyle/>
          <a:p>
            <a:fld id="{E3755A54-F581-4124-A137-C7BEFC7B0B9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DD3AF0-4F38-45EF-90A1-320E7EBA42C8}"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755A54-F581-4124-A137-C7BEFC7B0B9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DD3AF0-4F38-45EF-90A1-320E7EBA42C8}"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755A54-F581-4124-A137-C7BEFC7B0B9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3DDD3AF0-4F38-45EF-90A1-320E7EBA42C8}" type="datetimeFigureOut">
              <a:rPr lang="en-IN" smtClean="0"/>
              <a:t>31-01-2023</a:t>
            </a:fld>
            <a:endParaRPr lang="en-IN"/>
          </a:p>
        </p:txBody>
      </p:sp>
      <p:sp>
        <p:nvSpPr>
          <p:cNvPr id="19" name="Footer Placeholder 18"/>
          <p:cNvSpPr>
            <a:spLocks noGrp="1"/>
          </p:cNvSpPr>
          <p:nvPr>
            <p:ph type="ftr" sz="quarter" idx="11"/>
          </p:nvPr>
        </p:nvSpPr>
        <p:spPr>
          <a:xfrm>
            <a:off x="3581400" y="76200"/>
            <a:ext cx="2895600" cy="288925"/>
          </a:xfrm>
        </p:spPr>
        <p:txBody>
          <a:bodyPr/>
          <a:lstStyle/>
          <a:p>
            <a:endParaRPr lang="en-IN"/>
          </a:p>
        </p:txBody>
      </p:sp>
      <p:sp>
        <p:nvSpPr>
          <p:cNvPr id="16" name="Slide Number Placeholder 15"/>
          <p:cNvSpPr>
            <a:spLocks noGrp="1"/>
          </p:cNvSpPr>
          <p:nvPr>
            <p:ph type="sldNum" sz="quarter" idx="12"/>
          </p:nvPr>
        </p:nvSpPr>
        <p:spPr>
          <a:xfrm>
            <a:off x="8229600" y="6473952"/>
            <a:ext cx="758952" cy="246888"/>
          </a:xfrm>
        </p:spPr>
        <p:txBody>
          <a:bodyPr/>
          <a:lstStyle/>
          <a:p>
            <a:fld id="{E3755A54-F581-4124-A137-C7BEFC7B0B9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3DDD3AF0-4F38-45EF-90A1-320E7EBA42C8}" type="datetimeFigureOut">
              <a:rPr lang="en-IN" smtClean="0"/>
              <a:t>31-01-2023</a:t>
            </a:fld>
            <a:endParaRPr lang="en-IN"/>
          </a:p>
        </p:txBody>
      </p:sp>
      <p:sp>
        <p:nvSpPr>
          <p:cNvPr id="11" name="Footer Placeholder 10"/>
          <p:cNvSpPr>
            <a:spLocks noGrp="1"/>
          </p:cNvSpPr>
          <p:nvPr>
            <p:ph type="ftr" sz="quarter" idx="11"/>
          </p:nvPr>
        </p:nvSpPr>
        <p:spPr/>
        <p:txBody>
          <a:bodyPr/>
          <a:lstStyle/>
          <a:p>
            <a:endParaRPr lang="en-IN"/>
          </a:p>
        </p:txBody>
      </p:sp>
      <p:sp>
        <p:nvSpPr>
          <p:cNvPr id="16" name="Slide Number Placeholder 15"/>
          <p:cNvSpPr>
            <a:spLocks noGrp="1"/>
          </p:cNvSpPr>
          <p:nvPr>
            <p:ph type="sldNum" sz="quarter" idx="12"/>
          </p:nvPr>
        </p:nvSpPr>
        <p:spPr/>
        <p:txBody>
          <a:bodyPr/>
          <a:lstStyle/>
          <a:p>
            <a:fld id="{E3755A54-F581-4124-A137-C7BEFC7B0B9F}" type="slidenum">
              <a:rPr lang="en-IN" smtClean="0"/>
              <a:t>‹#›</a:t>
            </a:fld>
            <a:endParaRPr lang="en-IN"/>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3DDD3AF0-4F38-45EF-90A1-320E7EBA42C8}" type="datetimeFigureOut">
              <a:rPr lang="en-IN" smtClean="0"/>
              <a:t>31-01-2023</a:t>
            </a:fld>
            <a:endParaRPr lang="en-IN"/>
          </a:p>
        </p:txBody>
      </p:sp>
      <p:sp>
        <p:nvSpPr>
          <p:cNvPr id="10" name="Footer Placeholder 9"/>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E3755A54-F581-4124-A137-C7BEFC7B0B9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3DDD3AF0-4F38-45EF-90A1-320E7EBA42C8}" type="datetimeFigureOut">
              <a:rPr lang="en-IN" smtClean="0"/>
              <a:t>31-01-2023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229600" y="6477000"/>
            <a:ext cx="762000" cy="246888"/>
          </a:xfrm>
        </p:spPr>
        <p:txBody>
          <a:bodyPr/>
          <a:lstStyle/>
          <a:p>
            <a:fld id="{E3755A54-F581-4124-A137-C7BEFC7B0B9F}" type="slidenum">
              <a:rPr lang="en-IN" smtClean="0"/>
              <a:t>‹#›</a:t>
            </a:fld>
            <a:endParaRPr lang="en-IN"/>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3DDD3AF0-4F38-45EF-90A1-320E7EBA42C8}" type="datetimeFigureOut">
              <a:rPr lang="en-IN" smtClean="0"/>
              <a:t>31-01-2023</a:t>
            </a:fld>
            <a:endParaRPr lang="en-IN"/>
          </a:p>
        </p:txBody>
      </p:sp>
      <p:sp>
        <p:nvSpPr>
          <p:cNvPr id="21" name="Footer Placeholder 20"/>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755A54-F581-4124-A137-C7BEFC7B0B9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DDD3AF0-4F38-45EF-90A1-320E7EBA42C8}" type="datetimeFigureOut">
              <a:rPr lang="en-IN" smtClean="0"/>
              <a:t>31-01-2023</a:t>
            </a:fld>
            <a:endParaRPr lang="en-IN"/>
          </a:p>
        </p:txBody>
      </p:sp>
      <p:sp>
        <p:nvSpPr>
          <p:cNvPr id="24" name="Footer Placeholder 23"/>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755A54-F581-4124-A137-C7BEFC7B0B9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3DDD3AF0-4F38-45EF-90A1-320E7EBA42C8}" type="datetimeFigureOut">
              <a:rPr lang="en-IN" smtClean="0"/>
              <a:t>31-01-2023</a:t>
            </a:fld>
            <a:endParaRPr lang="en-IN"/>
          </a:p>
        </p:txBody>
      </p:sp>
      <p:sp>
        <p:nvSpPr>
          <p:cNvPr id="29" name="Footer Placeholder 28"/>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755A54-F581-4124-A137-C7BEFC7B0B9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3DDD3AF0-4F38-45EF-90A1-320E7EBA42C8}"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E3755A54-F581-4124-A137-C7BEFC7B0B9F}" type="slidenum">
              <a:rPr lang="en-IN" smtClean="0"/>
              <a:t>‹#›</a:t>
            </a:fld>
            <a:endParaRPr lang="en-IN"/>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3DDD3AF0-4F38-45EF-90A1-320E7EBA42C8}" type="datetimeFigureOut">
              <a:rPr lang="en-IN" smtClean="0"/>
              <a:t>31-01-2023</a:t>
            </a:fld>
            <a:endParaRPr lang="en-IN"/>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IN"/>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E3755A54-F581-4124-A137-C7BEFC7B0B9F}" type="slidenum">
              <a:rPr lang="en-IN" smtClean="0"/>
              <a:t>‹#›</a:t>
            </a:fld>
            <a:endParaRPr lang="en-IN"/>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44352" y="476672"/>
            <a:ext cx="6840760" cy="9361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balanced" dir="t">
                <a:rot lat="0" lon="0" rev="2100000"/>
              </a:lightRig>
            </a:scene3d>
            <a:sp3d extrusionH="57150" prstMaterial="metal">
              <a:bevelT w="38100" h="25400"/>
              <a:contourClr>
                <a:schemeClr val="bg2"/>
              </a:contourClr>
            </a:sp3d>
          </a:bodyPr>
          <a:lstStyle/>
          <a:p>
            <a:pPr algn="ctr"/>
            <a:r>
              <a:rPr lang="en-US" sz="3000" b="1" dirty="0" smtClean="0">
                <a:ln w="50800"/>
                <a:solidFill>
                  <a:srgbClr val="002060"/>
                </a:solidFill>
              </a:rPr>
              <a:t>ASANSOL ENGINEERING COLLEGE</a:t>
            </a:r>
            <a:endParaRPr lang="en-IN" sz="3000" b="1" dirty="0">
              <a:ln w="50800"/>
              <a:solidFill>
                <a:srgbClr val="002060"/>
              </a:solidFill>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321" y="538743"/>
            <a:ext cx="1198814" cy="123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320" y="538743"/>
            <a:ext cx="1330587" cy="1369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 Single Corner Rectangle 6"/>
          <p:cNvSpPr/>
          <p:nvPr/>
        </p:nvSpPr>
        <p:spPr>
          <a:xfrm>
            <a:off x="2735" y="4797152"/>
            <a:ext cx="6048672" cy="2060848"/>
          </a:xfrm>
          <a:prstGeom prst="round1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r>
              <a:rPr lang="en-US" sz="2400" b="1" dirty="0" smtClean="0"/>
              <a:t>NAME – AISHWARYA GHOSH</a:t>
            </a:r>
          </a:p>
          <a:p>
            <a:r>
              <a:rPr lang="en-US" sz="2400" b="1" dirty="0" smtClean="0"/>
              <a:t>ROLL NO. – </a:t>
            </a:r>
            <a:r>
              <a:rPr lang="en-US" sz="2400" b="1" dirty="0" smtClean="0"/>
              <a:t>10800219074</a:t>
            </a:r>
          </a:p>
          <a:p>
            <a:r>
              <a:rPr lang="en-US" sz="2400" b="1" dirty="0" smtClean="0"/>
              <a:t>REG NO. </a:t>
            </a:r>
            <a:r>
              <a:rPr lang="en-US" sz="2400" b="1" dirty="0"/>
              <a:t>-   036064 OF 2019-20</a:t>
            </a:r>
            <a:endParaRPr lang="en-US" sz="2400" b="1" dirty="0" smtClean="0"/>
          </a:p>
          <a:p>
            <a:r>
              <a:rPr lang="en-US" sz="2400" b="1" dirty="0" smtClean="0"/>
              <a:t>DEPT – INFORMATION TECHNOLOGY</a:t>
            </a:r>
          </a:p>
          <a:p>
            <a:r>
              <a:rPr lang="en-US" sz="2400" b="1" dirty="0" smtClean="0"/>
              <a:t>YEAR – 4</a:t>
            </a:r>
            <a:r>
              <a:rPr lang="en-US" sz="2400" b="1" baseline="30000" dirty="0" smtClean="0"/>
              <a:t>TH</a:t>
            </a:r>
            <a:r>
              <a:rPr lang="en-US" sz="2400" b="1" dirty="0" smtClean="0"/>
              <a:t> YEAR (8</a:t>
            </a:r>
            <a:r>
              <a:rPr lang="en-US" sz="2400" b="1" baseline="30000" dirty="0" smtClean="0"/>
              <a:t>TH</a:t>
            </a:r>
            <a:r>
              <a:rPr lang="en-US" sz="2400" b="1" dirty="0" smtClean="0"/>
              <a:t> SEM)</a:t>
            </a:r>
          </a:p>
        </p:txBody>
      </p:sp>
      <p:sp>
        <p:nvSpPr>
          <p:cNvPr id="11" name="Rectangle 10"/>
          <p:cNvSpPr/>
          <p:nvPr/>
        </p:nvSpPr>
        <p:spPr>
          <a:xfrm>
            <a:off x="3589851" y="2028959"/>
            <a:ext cx="1818896" cy="584775"/>
          </a:xfrm>
          <a:prstGeom prst="rect">
            <a:avLst/>
          </a:prstGeom>
          <a:noFill/>
        </p:spPr>
        <p:txBody>
          <a:bodyPr wrap="none" lIns="91440" tIns="45720" rIns="91440" bIns="45720">
            <a:spAutoFit/>
          </a:bodyPr>
          <a:lstStyle/>
          <a:p>
            <a:pPr algn="ctr"/>
            <a:r>
              <a:rPr lang="en-US" sz="32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SUBJECT-</a:t>
            </a:r>
          </a:p>
        </p:txBody>
      </p:sp>
      <p:sp>
        <p:nvSpPr>
          <p:cNvPr id="12" name="Rectangle 11"/>
          <p:cNvSpPr/>
          <p:nvPr/>
        </p:nvSpPr>
        <p:spPr>
          <a:xfrm>
            <a:off x="1965868" y="2492896"/>
            <a:ext cx="5212261" cy="646331"/>
          </a:xfrm>
          <a:prstGeom prst="rect">
            <a:avLst/>
          </a:prstGeom>
          <a:noFill/>
        </p:spPr>
        <p:txBody>
          <a:bodyPr wrap="none" lIns="91440" tIns="45720" rIns="91440" bIns="45720">
            <a:spAutoFit/>
          </a:bodyPr>
          <a:lstStyle/>
          <a:p>
            <a:pPr algn="ctr"/>
            <a:r>
              <a:rPr lang="en-IN" sz="36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CYBER LAWS AND ETHICS</a:t>
            </a:r>
            <a:endParaRPr lang="en-IN" sz="36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14" name="Rectangle 13"/>
          <p:cNvSpPr/>
          <p:nvPr/>
        </p:nvSpPr>
        <p:spPr>
          <a:xfrm>
            <a:off x="2375532" y="3356992"/>
            <a:ext cx="4392934" cy="1077218"/>
          </a:xfrm>
          <a:prstGeom prst="rect">
            <a:avLst/>
          </a:prstGeom>
          <a:noFill/>
        </p:spPr>
        <p:txBody>
          <a:bodyPr wrap="none" lIns="91440" tIns="45720" rIns="91440" bIns="45720">
            <a:spAutoFit/>
          </a:bodyPr>
          <a:lstStyle/>
          <a:p>
            <a:pPr algn="ctr"/>
            <a:r>
              <a:rPr lang="en-US" sz="3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SUB CODE- OEC-IT801B </a:t>
            </a:r>
          </a:p>
          <a:p>
            <a:pPr algn="ctr"/>
            <a:r>
              <a:rPr lang="en-US" sz="3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TOPIC :- CYBER CRIME</a:t>
            </a:r>
            <a:endParaRPr lang="en-US" sz="3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 name="Rectangle 1"/>
          <p:cNvSpPr/>
          <p:nvPr/>
        </p:nvSpPr>
        <p:spPr>
          <a:xfrm>
            <a:off x="0" y="4273932"/>
            <a:ext cx="2693366"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PRESENTED BY:-</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6716422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54162"/>
            <a:ext cx="8686800" cy="4899174"/>
          </a:xfrm>
          <a:noFill/>
        </p:spPr>
        <p:txBody>
          <a:bodyPr/>
          <a:lstStyle/>
          <a:p>
            <a:r>
              <a:rPr lang="en-IN" sz="2800" b="1" dirty="0">
                <a:solidFill>
                  <a:schemeClr val="tx1"/>
                </a:solidFill>
              </a:rPr>
              <a:t>What is C</a:t>
            </a:r>
            <a:r>
              <a:rPr lang="en-IN" sz="2800" b="1" dirty="0" smtClean="0">
                <a:solidFill>
                  <a:schemeClr val="tx1"/>
                </a:solidFill>
              </a:rPr>
              <a:t>ybercrime </a:t>
            </a:r>
            <a:r>
              <a:rPr lang="en-IN" sz="2800" b="1" i="1" dirty="0" smtClean="0"/>
              <a:t>-  </a:t>
            </a:r>
          </a:p>
          <a:p>
            <a:pPr marL="0" indent="0">
              <a:buNone/>
            </a:pPr>
            <a:r>
              <a:rPr lang="en-IN" sz="2800" b="1" i="1" dirty="0"/>
              <a:t> </a:t>
            </a:r>
            <a:r>
              <a:rPr lang="en-IN" sz="2800" b="1" i="1" dirty="0" smtClean="0"/>
              <a:t>             </a:t>
            </a:r>
            <a:r>
              <a:rPr lang="en-US" sz="2400" dirty="0" smtClean="0">
                <a:solidFill>
                  <a:schemeClr val="tx1"/>
                </a:solidFill>
              </a:rPr>
              <a:t>Cybercrime</a:t>
            </a:r>
            <a:r>
              <a:rPr lang="en-US" sz="2400" dirty="0">
                <a:solidFill>
                  <a:schemeClr val="tx1"/>
                </a:solidFill>
              </a:rPr>
              <a:t>, also called computer crime, the use of a computer as an instrument to further illegal ends, such as committing fraud, trafficking in child pornography and intellectual property, stealing identities, or violating privacy. Cybercrime, especially through the Internet, has grown in importance as the computer has become central to commerce, entertainment, and government</a:t>
            </a:r>
            <a:r>
              <a:rPr lang="en-US" sz="2400" dirty="0" smtClean="0">
                <a:solidFill>
                  <a:schemeClr val="tx1"/>
                </a:solidFill>
              </a:rPr>
              <a:t>.</a:t>
            </a:r>
          </a:p>
          <a:p>
            <a:pPr marL="0" indent="0">
              <a:buNone/>
            </a:pPr>
            <a:r>
              <a:rPr lang="en-US" sz="2400" dirty="0">
                <a:solidFill>
                  <a:schemeClr val="tx1"/>
                </a:solidFill>
              </a:rPr>
              <a:t> </a:t>
            </a:r>
            <a:r>
              <a:rPr lang="en-US" sz="2400" dirty="0" smtClean="0">
                <a:solidFill>
                  <a:schemeClr val="tx1"/>
                </a:solidFill>
              </a:rPr>
              <a:t>                </a:t>
            </a:r>
            <a:r>
              <a:rPr lang="en-US" sz="2400" dirty="0">
                <a:solidFill>
                  <a:schemeClr val="tx1"/>
                </a:solidFill>
              </a:rPr>
              <a:t>Cybercrime that </a:t>
            </a:r>
            <a:r>
              <a:rPr lang="en-US" sz="2400" i="1" dirty="0">
                <a:solidFill>
                  <a:schemeClr val="tx1"/>
                </a:solidFill>
              </a:rPr>
              <a:t>uses</a:t>
            </a:r>
            <a:r>
              <a:rPr lang="en-US" sz="2400" dirty="0">
                <a:solidFill>
                  <a:schemeClr val="tx1"/>
                </a:solidFill>
              </a:rPr>
              <a:t> computers to commit other crimes may involve using computers or networks to spread malware, illegal information or illegal images.</a:t>
            </a:r>
            <a:endParaRPr lang="en-IN" sz="2400" dirty="0">
              <a:solidFill>
                <a:schemeClr val="tx1"/>
              </a:solidFill>
            </a:endParaRPr>
          </a:p>
          <a:p>
            <a:pPr marL="0" indent="0">
              <a:buNone/>
            </a:pPr>
            <a:endParaRPr lang="en-IN" dirty="0"/>
          </a:p>
        </p:txBody>
      </p:sp>
      <p:sp>
        <p:nvSpPr>
          <p:cNvPr id="4" name="Title 3"/>
          <p:cNvSpPr>
            <a:spLocks noGrp="1"/>
          </p:cNvSpPr>
          <p:nvPr>
            <p:ph type="title"/>
          </p:nvPr>
        </p:nvSpPr>
        <p:spPr>
          <a:xfrm>
            <a:off x="323528" y="332656"/>
            <a:ext cx="8686800" cy="83820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b="1"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INTODUCTION TO CYBER CRIMES</a:t>
            </a:r>
            <a:endParaRPr lang="en-IN" sz="2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405200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800" b="1" dirty="0">
                <a:solidFill>
                  <a:schemeClr val="tx1"/>
                </a:solidFill>
              </a:rPr>
              <a:t>1. Phishing and </a:t>
            </a:r>
            <a:r>
              <a:rPr lang="en-IN" sz="2800" b="1" dirty="0" smtClean="0">
                <a:solidFill>
                  <a:schemeClr val="tx1"/>
                </a:solidFill>
              </a:rPr>
              <a:t>Scam</a:t>
            </a:r>
            <a:r>
              <a:rPr lang="en-IN" sz="2800" dirty="0" smtClean="0"/>
              <a:t>:   </a:t>
            </a:r>
            <a:r>
              <a:rPr lang="en-IN" sz="2400" dirty="0" smtClean="0"/>
              <a:t> </a:t>
            </a:r>
            <a:r>
              <a:rPr lang="en-US" sz="2400" dirty="0">
                <a:solidFill>
                  <a:schemeClr val="tx1"/>
                </a:solidFill>
              </a:rPr>
              <a:t>Phishing is a type of social engineering attack that targets the user and tricks them by sending fake messages and emails to get sensitive information about the user or trying to download malicious software and exploit it on the target system</a:t>
            </a:r>
            <a:r>
              <a:rPr lang="en-US" sz="2400" dirty="0" smtClean="0">
                <a:solidFill>
                  <a:schemeClr val="tx1"/>
                </a:solidFill>
              </a:rPr>
              <a:t>.</a:t>
            </a:r>
          </a:p>
          <a:p>
            <a:pPr marL="0" indent="0">
              <a:buNone/>
            </a:pPr>
            <a:endParaRPr lang="en-US" sz="2400" dirty="0" smtClean="0"/>
          </a:p>
          <a:p>
            <a:r>
              <a:rPr lang="en-IN" sz="2800" b="1" dirty="0">
                <a:solidFill>
                  <a:schemeClr val="tx1"/>
                </a:solidFill>
              </a:rPr>
              <a:t>2. Identity </a:t>
            </a:r>
            <a:r>
              <a:rPr lang="en-IN" sz="2800" b="1" dirty="0" smtClean="0">
                <a:solidFill>
                  <a:schemeClr val="tx1"/>
                </a:solidFill>
              </a:rPr>
              <a:t>Theft : </a:t>
            </a:r>
            <a:r>
              <a:rPr lang="en-IN" sz="2400" dirty="0" smtClean="0">
                <a:solidFill>
                  <a:schemeClr val="tx1"/>
                </a:solidFill>
              </a:rPr>
              <a:t>  </a:t>
            </a:r>
            <a:r>
              <a:rPr lang="en-US" sz="2400" dirty="0">
                <a:solidFill>
                  <a:schemeClr val="tx1"/>
                </a:solidFill>
              </a:rPr>
              <a:t>Identity theft occurs when a cybercriminal uses another person’s personal data like credit card numbers or personal pictures without their permission to commit a fraud or a crime.</a:t>
            </a:r>
            <a:endParaRPr lang="en-IN" sz="2800" dirty="0"/>
          </a:p>
        </p:txBody>
      </p:sp>
      <p:sp>
        <p:nvSpPr>
          <p:cNvPr id="4" name="Title 3"/>
          <p:cNvSpPr>
            <a:spLocks noGrp="1"/>
          </p:cNvSpPr>
          <p:nvPr>
            <p:ph type="title"/>
          </p:nvPr>
        </p:nvSpPr>
        <p:spPr>
          <a:xfrm>
            <a:off x="251520" y="404664"/>
            <a:ext cx="8686800" cy="83820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Most </a:t>
            </a:r>
            <a:r>
              <a:rPr lang="en-US" sz="2800" b="1"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Common CYBER CRIMES</a:t>
            </a:r>
            <a:endParaRPr lang="en-IN" sz="2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553499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4704"/>
            <a:ext cx="8686800" cy="5760640"/>
          </a:xfrm>
        </p:spPr>
        <p:txBody>
          <a:bodyPr>
            <a:normAutofit/>
          </a:bodyPr>
          <a:lstStyle/>
          <a:p>
            <a:r>
              <a:rPr lang="en-IN" sz="2800" b="1" dirty="0">
                <a:solidFill>
                  <a:schemeClr val="tx1"/>
                </a:solidFill>
              </a:rPr>
              <a:t>3. </a:t>
            </a:r>
            <a:r>
              <a:rPr lang="en-IN" sz="2800" b="1" dirty="0" err="1">
                <a:solidFill>
                  <a:schemeClr val="tx1"/>
                </a:solidFill>
              </a:rPr>
              <a:t>Ransomware</a:t>
            </a:r>
            <a:r>
              <a:rPr lang="en-IN" sz="2800" b="1" dirty="0">
                <a:solidFill>
                  <a:schemeClr val="tx1"/>
                </a:solidFill>
              </a:rPr>
              <a:t> </a:t>
            </a:r>
            <a:r>
              <a:rPr lang="en-IN" sz="2800" b="1" dirty="0" smtClean="0">
                <a:solidFill>
                  <a:schemeClr val="tx1"/>
                </a:solidFill>
              </a:rPr>
              <a:t>Attack :- </a:t>
            </a:r>
            <a:r>
              <a:rPr lang="en-US" sz="2400" dirty="0">
                <a:solidFill>
                  <a:schemeClr val="tx1"/>
                </a:solidFill>
              </a:rPr>
              <a:t>It is a type of malware that has the capability to prevent users from accessing all of their personal data on the system by encrypting them and then asking for a ransom in order to give access to the encrypted data</a:t>
            </a:r>
            <a:r>
              <a:rPr lang="en-US" sz="2400" dirty="0" smtClean="0">
                <a:solidFill>
                  <a:schemeClr val="tx1"/>
                </a:solidFill>
              </a:rPr>
              <a:t>.</a:t>
            </a:r>
          </a:p>
          <a:p>
            <a:endParaRPr lang="en-US" sz="2400" dirty="0" smtClean="0">
              <a:solidFill>
                <a:schemeClr val="tx1"/>
              </a:solidFill>
            </a:endParaRPr>
          </a:p>
          <a:p>
            <a:r>
              <a:rPr lang="en-IN" sz="2800" b="1" dirty="0">
                <a:solidFill>
                  <a:schemeClr val="tx1"/>
                </a:solidFill>
              </a:rPr>
              <a:t>4. Hacking/Misusing Computer </a:t>
            </a:r>
            <a:r>
              <a:rPr lang="en-IN" sz="2800" b="1" dirty="0" smtClean="0">
                <a:solidFill>
                  <a:schemeClr val="tx1"/>
                </a:solidFill>
              </a:rPr>
              <a:t>Networks :- </a:t>
            </a:r>
            <a:r>
              <a:rPr lang="en-US" sz="2400" dirty="0">
                <a:solidFill>
                  <a:schemeClr val="tx1"/>
                </a:solidFill>
              </a:rPr>
              <a:t>This term refers to the crime of unauthorized access to private computers or networks and misuse of it either by shutting it down or tampering with the data stored or </a:t>
            </a:r>
            <a:r>
              <a:rPr lang="en-US" sz="2400" dirty="0" smtClean="0">
                <a:solidFill>
                  <a:schemeClr val="tx1"/>
                </a:solidFill>
              </a:rPr>
              <a:t>other </a:t>
            </a:r>
            <a:r>
              <a:rPr lang="en-US" sz="2400" dirty="0">
                <a:solidFill>
                  <a:schemeClr val="tx1"/>
                </a:solidFill>
              </a:rPr>
              <a:t>illegal </a:t>
            </a:r>
            <a:r>
              <a:rPr lang="en-US" sz="2400" dirty="0" smtClean="0">
                <a:solidFill>
                  <a:schemeClr val="tx1"/>
                </a:solidFill>
              </a:rPr>
              <a:t>approaches. Hackers </a:t>
            </a:r>
            <a:r>
              <a:rPr lang="en-US" sz="2400" dirty="0">
                <a:solidFill>
                  <a:schemeClr val="tx1"/>
                </a:solidFill>
              </a:rPr>
              <a:t>are person skilled in Information </a:t>
            </a:r>
            <a:r>
              <a:rPr lang="en-US" sz="2400" dirty="0" smtClean="0">
                <a:solidFill>
                  <a:schemeClr val="tx1"/>
                </a:solidFill>
              </a:rPr>
              <a:t>Technology </a:t>
            </a:r>
            <a:r>
              <a:rPr lang="en-US" sz="2400" dirty="0">
                <a:solidFill>
                  <a:schemeClr val="tx1"/>
                </a:solidFill>
              </a:rPr>
              <a:t>who </a:t>
            </a:r>
            <a:r>
              <a:rPr lang="en-US" sz="2400" dirty="0" smtClean="0">
                <a:solidFill>
                  <a:schemeClr val="tx1"/>
                </a:solidFill>
              </a:rPr>
              <a:t>uses their technical knowledge to achieve goal.</a:t>
            </a:r>
            <a:endParaRPr lang="en-US" sz="2800" dirty="0">
              <a:solidFill>
                <a:schemeClr val="tx1"/>
              </a:solidFill>
            </a:endParaRPr>
          </a:p>
          <a:p>
            <a:endParaRPr lang="en-US" sz="2400" dirty="0" smtClean="0">
              <a:solidFill>
                <a:schemeClr val="tx1"/>
              </a:solidFill>
            </a:endParaRPr>
          </a:p>
          <a:p>
            <a:pPr marL="0" indent="0">
              <a:buNone/>
            </a:pPr>
            <a:r>
              <a:rPr lang="en-US" sz="2400" dirty="0" smtClean="0">
                <a:solidFill>
                  <a:schemeClr val="tx1"/>
                </a:solidFill>
              </a:rPr>
              <a:t>    </a:t>
            </a:r>
            <a:endParaRPr lang="en-US" sz="2800" dirty="0">
              <a:solidFill>
                <a:schemeClr val="tx1"/>
              </a:solidFill>
            </a:endParaRPr>
          </a:p>
        </p:txBody>
      </p:sp>
    </p:spTree>
    <p:extLst>
      <p:ext uri="{BB962C8B-B14F-4D97-AF65-F5344CB8AC3E}">
        <p14:creationId xmlns:p14="http://schemas.microsoft.com/office/powerpoint/2010/main" val="881535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48680"/>
            <a:ext cx="8686800" cy="5832648"/>
          </a:xfrm>
        </p:spPr>
        <p:txBody>
          <a:bodyPr>
            <a:normAutofit/>
          </a:bodyPr>
          <a:lstStyle/>
          <a:p>
            <a:r>
              <a:rPr lang="en-IN" sz="2800" b="1" dirty="0">
                <a:solidFill>
                  <a:schemeClr val="tx1"/>
                </a:solidFill>
              </a:rPr>
              <a:t>5. Internet </a:t>
            </a:r>
            <a:r>
              <a:rPr lang="en-IN" sz="2800" b="1" dirty="0" smtClean="0">
                <a:solidFill>
                  <a:schemeClr val="tx1"/>
                </a:solidFill>
              </a:rPr>
              <a:t>Fraud :-  </a:t>
            </a:r>
            <a:r>
              <a:rPr lang="en-US" sz="2400" dirty="0">
                <a:solidFill>
                  <a:schemeClr val="tx1"/>
                </a:solidFill>
              </a:rPr>
              <a:t>Internet fraud is a type of cybercrimes that makes use of the internet and it can be considered a general term that groups all of the crimes that happen over the internet like spam, banking frauds, theft of service, </a:t>
            </a:r>
            <a:r>
              <a:rPr lang="en-US" sz="2400" dirty="0" smtClean="0">
                <a:solidFill>
                  <a:schemeClr val="tx1"/>
                </a:solidFill>
              </a:rPr>
              <a:t>etc.</a:t>
            </a:r>
          </a:p>
          <a:p>
            <a:endParaRPr lang="en-US" sz="2400" dirty="0">
              <a:solidFill>
                <a:schemeClr val="tx1"/>
              </a:solidFill>
            </a:endParaRPr>
          </a:p>
          <a:p>
            <a:pPr marL="0" indent="0">
              <a:buNone/>
            </a:pPr>
            <a:r>
              <a:rPr lang="en-US" sz="2400" b="1" dirty="0" smtClean="0">
                <a:solidFill>
                  <a:schemeClr val="tx1"/>
                </a:solidFill>
              </a:rPr>
              <a:t>     Except this there are some other type of Cyber Crimes also</a:t>
            </a:r>
            <a:r>
              <a:rPr lang="en-US" sz="2400" dirty="0" smtClean="0">
                <a:solidFill>
                  <a:schemeClr val="tx1"/>
                </a:solidFill>
              </a:rPr>
              <a:t> </a:t>
            </a:r>
            <a:r>
              <a:rPr lang="en-US" sz="2400" dirty="0" smtClean="0">
                <a:solidFill>
                  <a:schemeClr val="tx1"/>
                </a:solidFill>
                <a:sym typeface="Wingdings" pitchFamily="2" charset="2"/>
              </a:rPr>
              <a:t>–</a:t>
            </a:r>
          </a:p>
          <a:p>
            <a:r>
              <a:rPr lang="en-US" sz="2400" b="1" dirty="0" smtClean="0">
                <a:solidFill>
                  <a:schemeClr val="tx1"/>
                </a:solidFill>
              </a:rPr>
              <a:t>1. Cyber Bullying  </a:t>
            </a:r>
            <a:r>
              <a:rPr lang="en-US" sz="2400" b="1" dirty="0">
                <a:solidFill>
                  <a:schemeClr val="tx1"/>
                </a:solidFill>
              </a:rPr>
              <a:t>:-  </a:t>
            </a:r>
            <a:r>
              <a:rPr lang="en-US" sz="2400" dirty="0">
                <a:solidFill>
                  <a:schemeClr val="tx1"/>
                </a:solidFill>
              </a:rPr>
              <a:t>It is also known as online or internet bullying. It includes sending or sharing harmful and humiliating content about someone else which causes embarrassment and can be a reason for the occurrence of </a:t>
            </a:r>
            <a:r>
              <a:rPr lang="en-US" sz="2400" dirty="0" smtClean="0">
                <a:solidFill>
                  <a:schemeClr val="tx1"/>
                </a:solidFill>
              </a:rPr>
              <a:t>psychological problems</a:t>
            </a:r>
            <a:r>
              <a:rPr lang="en-US" sz="2400" b="1" dirty="0" smtClean="0">
                <a:solidFill>
                  <a:schemeClr val="tx1"/>
                </a:solidFill>
              </a:rPr>
              <a:t>.</a:t>
            </a:r>
          </a:p>
          <a:p>
            <a:endParaRPr lang="en-US" sz="2400" b="1" dirty="0" smtClean="0">
              <a:solidFill>
                <a:schemeClr val="tx1"/>
              </a:solidFill>
            </a:endParaRPr>
          </a:p>
          <a:p>
            <a:r>
              <a:rPr lang="en-US" sz="2400" b="1" dirty="0">
                <a:solidFill>
                  <a:schemeClr val="tx1"/>
                </a:solidFill>
              </a:rPr>
              <a:t>2. </a:t>
            </a:r>
            <a:r>
              <a:rPr lang="en-IN" sz="2400" b="1" dirty="0">
                <a:solidFill>
                  <a:schemeClr val="tx1"/>
                </a:solidFill>
              </a:rPr>
              <a:t>Software Piracy :-  </a:t>
            </a:r>
            <a:r>
              <a:rPr lang="en-US" sz="2400" dirty="0">
                <a:solidFill>
                  <a:schemeClr val="tx1"/>
                </a:solidFill>
              </a:rPr>
              <a:t>Software piracy is the illegal use or copy of paid software with violation of copyrights or license restrictions.</a:t>
            </a:r>
          </a:p>
          <a:p>
            <a:pPr marL="0" indent="0">
              <a:buNone/>
            </a:pPr>
            <a:endParaRPr lang="en-IN" sz="2400" dirty="0">
              <a:solidFill>
                <a:schemeClr val="tx1"/>
              </a:solidFill>
            </a:endParaRPr>
          </a:p>
        </p:txBody>
      </p:sp>
    </p:spTree>
    <p:extLst>
      <p:ext uri="{BB962C8B-B14F-4D97-AF65-F5344CB8AC3E}">
        <p14:creationId xmlns:p14="http://schemas.microsoft.com/office/powerpoint/2010/main" val="1060834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548680"/>
            <a:ext cx="8686800" cy="5760640"/>
          </a:xfrm>
        </p:spPr>
        <p:txBody>
          <a:bodyPr>
            <a:normAutofit/>
          </a:bodyPr>
          <a:lstStyle/>
          <a:p>
            <a:r>
              <a:rPr lang="en-US" sz="2400" b="1" dirty="0" smtClean="0">
                <a:solidFill>
                  <a:schemeClr val="tx1"/>
                </a:solidFill>
              </a:rPr>
              <a:t>3. </a:t>
            </a:r>
            <a:r>
              <a:rPr lang="en-US" sz="2400" b="1" dirty="0">
                <a:solidFill>
                  <a:schemeClr val="tx1"/>
                </a:solidFill>
              </a:rPr>
              <a:t>Cyber Stalking  </a:t>
            </a:r>
            <a:r>
              <a:rPr lang="en-US" sz="2400" dirty="0">
                <a:solidFill>
                  <a:schemeClr val="tx1"/>
                </a:solidFill>
              </a:rPr>
              <a:t>:-  Cyber stalking can be defined as unwanted persistent content from someone targeting other individuals online with the aim of controlling and intimidating like unwanted continued calls and messages.</a:t>
            </a:r>
          </a:p>
          <a:p>
            <a:endParaRPr lang="en-US" sz="2400" dirty="0">
              <a:solidFill>
                <a:schemeClr val="tx1"/>
              </a:solidFill>
            </a:endParaRPr>
          </a:p>
          <a:p>
            <a:r>
              <a:rPr lang="en-US" sz="2400" b="1" dirty="0">
                <a:solidFill>
                  <a:schemeClr val="tx1"/>
                </a:solidFill>
              </a:rPr>
              <a:t>4. Social Media </a:t>
            </a:r>
            <a:r>
              <a:rPr lang="en-US" sz="2400" b="1" dirty="0" smtClean="0">
                <a:solidFill>
                  <a:schemeClr val="tx1"/>
                </a:solidFill>
              </a:rPr>
              <a:t>Frauds </a:t>
            </a:r>
            <a:r>
              <a:rPr lang="en-US" sz="2400" b="1" dirty="0">
                <a:solidFill>
                  <a:schemeClr val="tx1"/>
                </a:solidFill>
              </a:rPr>
              <a:t>:- </a:t>
            </a:r>
            <a:r>
              <a:rPr lang="en-US" sz="2400" dirty="0">
                <a:solidFill>
                  <a:schemeClr val="tx1"/>
                </a:solidFill>
              </a:rPr>
              <a:t>The use of social media fake accounts to perform any kind of harmful activities like impersonating other users or sending intimidating or threatening messages. And one of the easiest and most common social media frauds is Email spam.</a:t>
            </a:r>
            <a:endParaRPr lang="en-US" sz="2400" dirty="0" smtClean="0">
              <a:solidFill>
                <a:schemeClr val="tx1"/>
              </a:solidFill>
            </a:endParaRPr>
          </a:p>
          <a:p>
            <a:endParaRPr lang="en-US" sz="2400" b="1" dirty="0" smtClean="0">
              <a:solidFill>
                <a:schemeClr val="tx1"/>
              </a:solidFill>
            </a:endParaRPr>
          </a:p>
          <a:p>
            <a:r>
              <a:rPr lang="en-US" sz="2400" dirty="0" smtClean="0">
                <a:solidFill>
                  <a:schemeClr val="tx1"/>
                </a:solidFill>
              </a:rPr>
              <a:t>There are many more Cyber crimes.</a:t>
            </a:r>
            <a:endParaRPr lang="en-US" sz="2400" dirty="0">
              <a:solidFill>
                <a:schemeClr val="tx1"/>
              </a:solidFill>
            </a:endParaRPr>
          </a:p>
          <a:p>
            <a:pPr marL="0" indent="0">
              <a:buNone/>
            </a:pPr>
            <a:endParaRPr lang="en-IN" sz="2400" b="1" dirty="0">
              <a:solidFill>
                <a:schemeClr val="tx1"/>
              </a:solidFill>
            </a:endParaRPr>
          </a:p>
        </p:txBody>
      </p:sp>
    </p:spTree>
    <p:extLst>
      <p:ext uri="{BB962C8B-B14F-4D97-AF65-F5344CB8AC3E}">
        <p14:creationId xmlns:p14="http://schemas.microsoft.com/office/powerpoint/2010/main" val="774779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96752"/>
            <a:ext cx="8686800" cy="5328592"/>
          </a:xfrm>
        </p:spPr>
        <p:txBody>
          <a:bodyPr>
            <a:normAutofit lnSpcReduction="10000"/>
          </a:bodyPr>
          <a:lstStyle/>
          <a:p>
            <a:pPr marL="0" indent="0">
              <a:buNone/>
            </a:pPr>
            <a:endParaRPr lang="en-US" sz="2400" dirty="0" smtClean="0"/>
          </a:p>
          <a:p>
            <a:pPr marL="0" indent="0">
              <a:buNone/>
            </a:pPr>
            <a:r>
              <a:rPr lang="en-US" sz="2400" dirty="0"/>
              <a:t> </a:t>
            </a:r>
            <a:r>
              <a:rPr lang="en-US" sz="2400" dirty="0" smtClean="0"/>
              <a:t>              </a:t>
            </a:r>
            <a:r>
              <a:rPr lang="en-US" sz="2400" dirty="0" smtClean="0">
                <a:solidFill>
                  <a:schemeClr val="tx1"/>
                </a:solidFill>
              </a:rPr>
              <a:t>A </a:t>
            </a:r>
            <a:r>
              <a:rPr lang="en-US" sz="2400" dirty="0">
                <a:solidFill>
                  <a:schemeClr val="tx1"/>
                </a:solidFill>
              </a:rPr>
              <a:t>cybercriminal is a person who uses his skills in technology to do malicious acts and illegal activities known as cybercrimes. They can be individuals or teams</a:t>
            </a:r>
            <a:r>
              <a:rPr lang="en-US" sz="2800" dirty="0" smtClean="0">
                <a:solidFill>
                  <a:schemeClr val="tx1"/>
                </a:solidFill>
              </a:rPr>
              <a:t>.</a:t>
            </a:r>
          </a:p>
          <a:p>
            <a:pPr marL="0" indent="0">
              <a:buNone/>
            </a:pPr>
            <a:r>
              <a:rPr lang="en-US" sz="2800" dirty="0">
                <a:solidFill>
                  <a:schemeClr val="tx1"/>
                </a:solidFill>
              </a:rPr>
              <a:t>             </a:t>
            </a:r>
            <a:r>
              <a:rPr lang="en-US" sz="2400" dirty="0" smtClean="0">
                <a:solidFill>
                  <a:schemeClr val="tx1"/>
                </a:solidFill>
              </a:rPr>
              <a:t>Cybercriminals </a:t>
            </a:r>
            <a:r>
              <a:rPr lang="en-US" sz="2400" dirty="0">
                <a:solidFill>
                  <a:schemeClr val="tx1"/>
                </a:solidFill>
              </a:rPr>
              <a:t>are widely available in what is called the “Dark Web” where they mostly provide their illegal services or products.</a:t>
            </a:r>
            <a:endParaRPr lang="en-US" sz="2400" dirty="0" smtClean="0">
              <a:solidFill>
                <a:schemeClr val="tx1"/>
              </a:solidFill>
            </a:endParaRPr>
          </a:p>
          <a:p>
            <a:pPr marL="0" indent="0">
              <a:buNone/>
            </a:pPr>
            <a:r>
              <a:rPr lang="en-US" sz="2800" dirty="0">
                <a:solidFill>
                  <a:schemeClr val="tx1"/>
                </a:solidFill>
              </a:rPr>
              <a:t> </a:t>
            </a:r>
            <a:r>
              <a:rPr lang="en-US" sz="2800" dirty="0" smtClean="0">
                <a:solidFill>
                  <a:schemeClr val="tx1"/>
                </a:solidFill>
              </a:rPr>
              <a:t>  </a:t>
            </a:r>
            <a:r>
              <a:rPr lang="en-US" sz="2400" dirty="0" smtClean="0">
                <a:solidFill>
                  <a:schemeClr val="tx1"/>
                </a:solidFill>
              </a:rPr>
              <a:t>Cyber criminals -   </a:t>
            </a:r>
          </a:p>
          <a:p>
            <a:pPr marL="0" indent="0">
              <a:buNone/>
            </a:pPr>
            <a:r>
              <a:rPr lang="en-US" sz="2400" dirty="0">
                <a:solidFill>
                  <a:schemeClr val="tx1"/>
                </a:solidFill>
              </a:rPr>
              <a:t> </a:t>
            </a:r>
            <a:r>
              <a:rPr lang="en-US" sz="2400" dirty="0" smtClean="0">
                <a:solidFill>
                  <a:schemeClr val="tx1"/>
                </a:solidFill>
              </a:rPr>
              <a:t>                          1) Black Hat Hackers</a:t>
            </a:r>
          </a:p>
          <a:p>
            <a:pPr marL="0" indent="0">
              <a:buNone/>
            </a:pPr>
            <a:r>
              <a:rPr lang="en-US" sz="2400" dirty="0">
                <a:solidFill>
                  <a:schemeClr val="tx1"/>
                </a:solidFill>
              </a:rPr>
              <a:t> </a:t>
            </a:r>
            <a:r>
              <a:rPr lang="en-US" sz="2400" dirty="0" smtClean="0">
                <a:solidFill>
                  <a:schemeClr val="tx1"/>
                </a:solidFill>
              </a:rPr>
              <a:t>                          2</a:t>
            </a:r>
            <a:r>
              <a:rPr lang="en-US" sz="2400" dirty="0">
                <a:solidFill>
                  <a:schemeClr val="tx1"/>
                </a:solidFill>
              </a:rPr>
              <a:t>) </a:t>
            </a:r>
            <a:r>
              <a:rPr lang="en-US" sz="2400" dirty="0" smtClean="0">
                <a:solidFill>
                  <a:schemeClr val="tx1"/>
                </a:solidFill>
              </a:rPr>
              <a:t>Cyber stalkers                                                   </a:t>
            </a:r>
            <a:endParaRPr lang="en-US" sz="2800" dirty="0" smtClean="0">
              <a:solidFill>
                <a:schemeClr val="tx1"/>
              </a:solidFill>
            </a:endParaRPr>
          </a:p>
          <a:p>
            <a:pPr marL="0" indent="0">
              <a:buNone/>
            </a:pPr>
            <a:r>
              <a:rPr lang="en-US" sz="2800" dirty="0">
                <a:solidFill>
                  <a:schemeClr val="tx1"/>
                </a:solidFill>
              </a:rPr>
              <a:t>   </a:t>
            </a:r>
            <a:r>
              <a:rPr lang="en-US" sz="2800" dirty="0" smtClean="0">
                <a:solidFill>
                  <a:schemeClr val="tx1"/>
                </a:solidFill>
              </a:rPr>
              <a:t>                    </a:t>
            </a:r>
            <a:r>
              <a:rPr lang="en-US" sz="2400" dirty="0" smtClean="0">
                <a:solidFill>
                  <a:schemeClr val="tx1"/>
                </a:solidFill>
              </a:rPr>
              <a:t>3</a:t>
            </a:r>
            <a:r>
              <a:rPr lang="en-US" sz="2400" dirty="0">
                <a:solidFill>
                  <a:schemeClr val="tx1"/>
                </a:solidFill>
              </a:rPr>
              <a:t>) Cyber </a:t>
            </a:r>
            <a:r>
              <a:rPr lang="en-US" sz="2400" dirty="0" smtClean="0">
                <a:solidFill>
                  <a:schemeClr val="tx1"/>
                </a:solidFill>
              </a:rPr>
              <a:t>terrorists</a:t>
            </a:r>
          </a:p>
          <a:p>
            <a:pPr marL="0" indent="0">
              <a:buNone/>
            </a:pPr>
            <a:r>
              <a:rPr lang="en-US" sz="2400" dirty="0">
                <a:solidFill>
                  <a:schemeClr val="tx1"/>
                </a:solidFill>
              </a:rPr>
              <a:t> </a:t>
            </a:r>
            <a:r>
              <a:rPr lang="en-US" sz="2400" dirty="0" smtClean="0">
                <a:solidFill>
                  <a:schemeClr val="tx1"/>
                </a:solidFill>
              </a:rPr>
              <a:t>                          4) Scammers</a:t>
            </a:r>
            <a:endParaRPr lang="en-US" sz="2400" dirty="0">
              <a:solidFill>
                <a:schemeClr val="tx1"/>
              </a:solidFill>
            </a:endParaRPr>
          </a:p>
          <a:p>
            <a:pPr marL="0" indent="0">
              <a:buNone/>
            </a:pPr>
            <a:r>
              <a:rPr lang="en-US" sz="2800" dirty="0"/>
              <a:t> </a:t>
            </a:r>
            <a:endParaRPr lang="en-IN" sz="2800" dirty="0"/>
          </a:p>
        </p:txBody>
      </p:sp>
      <p:sp>
        <p:nvSpPr>
          <p:cNvPr id="4" name="Title 3"/>
          <p:cNvSpPr>
            <a:spLocks noGrp="1"/>
          </p:cNvSpPr>
          <p:nvPr>
            <p:ph type="title"/>
          </p:nvPr>
        </p:nvSpPr>
        <p:spPr>
          <a:xfrm>
            <a:off x="323528" y="332656"/>
            <a:ext cx="8686800" cy="83820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The Cybercriminals </a:t>
            </a:r>
            <a:endParaRPr lang="en-IN" sz="2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937700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solidFill>
                  <a:schemeClr val="tx1"/>
                </a:solidFill>
              </a:rPr>
              <a:t>1</a:t>
            </a:r>
            <a:r>
              <a:rPr lang="en-US" sz="2400" dirty="0">
                <a:solidFill>
                  <a:schemeClr val="tx1"/>
                </a:solidFill>
              </a:rPr>
              <a:t>. Use a full-service internet security </a:t>
            </a:r>
            <a:r>
              <a:rPr lang="en-US" sz="2400" dirty="0" smtClean="0">
                <a:solidFill>
                  <a:schemeClr val="tx1"/>
                </a:solidFill>
              </a:rPr>
              <a:t>suite</a:t>
            </a:r>
          </a:p>
          <a:p>
            <a:r>
              <a:rPr lang="en-US" sz="2400" dirty="0" smtClean="0">
                <a:solidFill>
                  <a:schemeClr val="tx1"/>
                </a:solidFill>
              </a:rPr>
              <a:t>2</a:t>
            </a:r>
            <a:r>
              <a:rPr lang="en-US" sz="2400" dirty="0">
                <a:solidFill>
                  <a:schemeClr val="tx1"/>
                </a:solidFill>
              </a:rPr>
              <a:t>. Use strong </a:t>
            </a:r>
            <a:r>
              <a:rPr lang="en-US" sz="2400" dirty="0" smtClean="0">
                <a:solidFill>
                  <a:schemeClr val="tx1"/>
                </a:solidFill>
              </a:rPr>
              <a:t>passwords</a:t>
            </a:r>
          </a:p>
          <a:p>
            <a:r>
              <a:rPr lang="en-US" sz="2400" dirty="0" smtClean="0">
                <a:solidFill>
                  <a:schemeClr val="tx1"/>
                </a:solidFill>
              </a:rPr>
              <a:t>3</a:t>
            </a:r>
            <a:r>
              <a:rPr lang="en-US" sz="2400" dirty="0">
                <a:solidFill>
                  <a:schemeClr val="tx1"/>
                </a:solidFill>
              </a:rPr>
              <a:t>. Manage your social media </a:t>
            </a:r>
            <a:r>
              <a:rPr lang="en-US" sz="2400" dirty="0" smtClean="0">
                <a:solidFill>
                  <a:schemeClr val="tx1"/>
                </a:solidFill>
              </a:rPr>
              <a:t>settings</a:t>
            </a:r>
          </a:p>
          <a:p>
            <a:r>
              <a:rPr lang="en-US" sz="2400" dirty="0" smtClean="0">
                <a:solidFill>
                  <a:schemeClr val="tx1"/>
                </a:solidFill>
              </a:rPr>
              <a:t>4</a:t>
            </a:r>
            <a:r>
              <a:rPr lang="en-US" sz="2400" dirty="0">
                <a:solidFill>
                  <a:schemeClr val="tx1"/>
                </a:solidFill>
              </a:rPr>
              <a:t>. Keep up to date on major </a:t>
            </a:r>
            <a:r>
              <a:rPr lang="en-US" sz="2400" dirty="0" smtClean="0">
                <a:solidFill>
                  <a:schemeClr val="tx1"/>
                </a:solidFill>
              </a:rPr>
              <a:t>security breaches</a:t>
            </a:r>
          </a:p>
          <a:p>
            <a:endParaRPr lang="en-IN" sz="2400" dirty="0">
              <a:solidFill>
                <a:schemeClr val="tx1"/>
              </a:solidFill>
            </a:endParaRPr>
          </a:p>
        </p:txBody>
      </p:sp>
      <p:sp>
        <p:nvSpPr>
          <p:cNvPr id="4" name="Title 3"/>
          <p:cNvSpPr>
            <a:spLocks noGrp="1"/>
          </p:cNvSpPr>
          <p:nvPr>
            <p:ph type="title"/>
          </p:nvPr>
        </p:nvSpPr>
        <p:spPr>
          <a:xfrm>
            <a:off x="304800" y="332656"/>
            <a:ext cx="8686800" cy="86409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b="1"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Protect yourself against the cyber crime</a:t>
            </a:r>
            <a:endParaRPr lang="en-IN" sz="2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314333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Callout 1"/>
          <p:cNvSpPr/>
          <p:nvPr/>
        </p:nvSpPr>
        <p:spPr>
          <a:xfrm>
            <a:off x="2555776" y="2276872"/>
            <a:ext cx="3888432" cy="2016224"/>
          </a:xfrm>
          <a:prstGeom prst="wedgeEllipse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b="1" dirty="0" smtClean="0"/>
              <a:t>THANK YOU</a:t>
            </a:r>
            <a:endParaRPr lang="en-IN" sz="3200" b="1" dirty="0"/>
          </a:p>
        </p:txBody>
      </p:sp>
    </p:spTree>
    <p:extLst>
      <p:ext uri="{BB962C8B-B14F-4D97-AF65-F5344CB8AC3E}">
        <p14:creationId xmlns:p14="http://schemas.microsoft.com/office/powerpoint/2010/main" val="17810193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112</TotalTime>
  <Words>647</Words>
  <Application>Microsoft Office PowerPoint</Application>
  <PresentationFormat>On-screen Show (4:3)</PresentationFormat>
  <Paragraphs>51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Trek</vt:lpstr>
      <vt:lpstr>PowerPoint Presentation</vt:lpstr>
      <vt:lpstr>INTODUCTION TO CYBER CRIMES</vt:lpstr>
      <vt:lpstr>Most Common CYBER CRIMES</vt:lpstr>
      <vt:lpstr>PowerPoint Presentation</vt:lpstr>
      <vt:lpstr>PowerPoint Presentation</vt:lpstr>
      <vt:lpstr>PowerPoint Presentation</vt:lpstr>
      <vt:lpstr>The Cybercriminals </vt:lpstr>
      <vt:lpstr>Protect yourself against the cyber crime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Aishwarya Ghosh</dc:creator>
  <cp:lastModifiedBy>Aishwarya Ghosh</cp:lastModifiedBy>
  <cp:revision>13</cp:revision>
  <dcterms:created xsi:type="dcterms:W3CDTF">2023-01-31T03:44:46Z</dcterms:created>
  <dcterms:modified xsi:type="dcterms:W3CDTF">2023-01-31T07:27:27Z</dcterms:modified>
</cp:coreProperties>
</file>