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D43A9D-2286-4D28-AD48-1C3DE77A1B2C}" type="datetimeFigureOut">
              <a:rPr lang="en-IN" smtClean="0"/>
              <a:t>28-02-2023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077ED2-F322-4AB3-A071-A7EAFA00C8C8}" type="slidenum">
              <a:rPr lang="en-IN" smtClean="0"/>
              <a:t>‹#›</a:t>
            </a:fld>
            <a:endParaRPr lang="en-IN"/>
          </a:p>
        </p:txBody>
      </p:sp>
    </p:spTree>
    <p:extLst>
      <p:ext uri="{BB962C8B-B14F-4D97-AF65-F5344CB8AC3E}">
        <p14:creationId xmlns:p14="http://schemas.microsoft.com/office/powerpoint/2010/main" val="1504199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2077ED2-F322-4AB3-A071-A7EAFA00C8C8}" type="slidenum">
              <a:rPr lang="en-IN" smtClean="0"/>
              <a:t>2</a:t>
            </a:fld>
            <a:endParaRPr lang="en-IN"/>
          </a:p>
        </p:txBody>
      </p:sp>
    </p:spTree>
    <p:extLst>
      <p:ext uri="{BB962C8B-B14F-4D97-AF65-F5344CB8AC3E}">
        <p14:creationId xmlns:p14="http://schemas.microsoft.com/office/powerpoint/2010/main" val="198183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97B7E35A-132A-4290-A705-9039E7593103}" type="datetimeFigureOut">
              <a:rPr lang="en-IN" smtClean="0"/>
              <a:t>28-02-2023</a:t>
            </a:fld>
            <a:endParaRPr lang="en-IN"/>
          </a:p>
        </p:txBody>
      </p:sp>
      <p:sp>
        <p:nvSpPr>
          <p:cNvPr id="8" name="Slide Number Placeholder 7"/>
          <p:cNvSpPr>
            <a:spLocks noGrp="1"/>
          </p:cNvSpPr>
          <p:nvPr>
            <p:ph type="sldNum" sz="quarter" idx="11"/>
          </p:nvPr>
        </p:nvSpPr>
        <p:spPr/>
        <p:txBody>
          <a:bodyPr/>
          <a:lstStyle/>
          <a:p>
            <a:fld id="{331BAB40-2EDD-4045-92BA-6FA1404272D9}"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B7E35A-132A-4290-A705-9039E7593103}"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1BAB40-2EDD-4045-92BA-6FA1404272D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B7E35A-132A-4290-A705-9039E7593103}"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1BAB40-2EDD-4045-92BA-6FA1404272D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97B7E35A-132A-4290-A705-9039E7593103}"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1BAB40-2EDD-4045-92BA-6FA1404272D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B7E35A-132A-4290-A705-9039E7593103}"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1BAB40-2EDD-4045-92BA-6FA1404272D9}" type="slidenum">
              <a:rPr lang="en-IN" smtClean="0"/>
              <a:t>‹#›</a:t>
            </a:fld>
            <a:endParaRPr lang="en-IN"/>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97B7E35A-132A-4290-A705-9039E7593103}" type="datetimeFigureOut">
              <a:rPr lang="en-IN" smtClean="0"/>
              <a:t>28-02-2023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1BAB40-2EDD-4045-92BA-6FA1404272D9}" type="slidenum">
              <a:rPr lang="en-IN" smtClean="0"/>
              <a:t>‹#›</a:t>
            </a:fld>
            <a:endParaRPr lang="en-IN"/>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97B7E35A-132A-4290-A705-9039E7593103}" type="datetimeFigureOut">
              <a:rPr lang="en-IN" smtClean="0"/>
              <a:t>28-02-2023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1BAB40-2EDD-4045-92BA-6FA1404272D9}" type="slidenum">
              <a:rPr lang="en-IN" smtClean="0"/>
              <a:t>‹#›</a:t>
            </a:fld>
            <a:endParaRPr lang="en-IN"/>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B7E35A-132A-4290-A705-9039E7593103}" type="datetimeFigureOut">
              <a:rPr lang="en-IN" smtClean="0"/>
              <a:t>28-02-2023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1BAB40-2EDD-4045-92BA-6FA1404272D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B7E35A-132A-4290-A705-9039E7593103}" type="datetimeFigureOut">
              <a:rPr lang="en-IN" smtClean="0"/>
              <a:t>28-02-2023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1BAB40-2EDD-4045-92BA-6FA1404272D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B7E35A-132A-4290-A705-9039E7593103}" type="datetimeFigureOut">
              <a:rPr lang="en-IN" smtClean="0"/>
              <a:t>28-02-2023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1BAB40-2EDD-4045-92BA-6FA1404272D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B7E35A-132A-4290-A705-9039E7593103}" type="datetimeFigureOut">
              <a:rPr lang="en-IN" smtClean="0"/>
              <a:t>28-02-2023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1BAB40-2EDD-4045-92BA-6FA1404272D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97B7E35A-132A-4290-A705-9039E7593103}" type="datetimeFigureOut">
              <a:rPr lang="en-IN" smtClean="0"/>
              <a:t>28-02-2023</a:t>
            </a:fld>
            <a:endParaRPr lang="en-IN"/>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IN"/>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331BAB40-2EDD-4045-92BA-6FA1404272D9}" type="slidenum">
              <a:rPr lang="en-IN" smtClean="0"/>
              <a:t>‹#›</a:t>
            </a:fld>
            <a:endParaRPr lang="en-IN"/>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4352" y="3789040"/>
            <a:ext cx="8206783" cy="792088"/>
          </a:xfrm>
        </p:spPr>
        <p:txBody>
          <a:bodyPr/>
          <a:lstStyle/>
          <a:p>
            <a:r>
              <a:rPr lang="en-US" sz="2000" b="1" dirty="0">
                <a:latin typeface="Arial Black" pitchFamily="34" charset="0"/>
              </a:rPr>
              <a:t>TOPIC :- WRITE A REPORT ON CYBERCRIME MOBILE AND WIRELESS DEVICES</a:t>
            </a:r>
          </a:p>
          <a:p>
            <a:endParaRPr lang="en-IN" dirty="0"/>
          </a:p>
        </p:txBody>
      </p:sp>
      <p:sp>
        <p:nvSpPr>
          <p:cNvPr id="4" name="Rounded Rectangle 3"/>
          <p:cNvSpPr/>
          <p:nvPr/>
        </p:nvSpPr>
        <p:spPr>
          <a:xfrm>
            <a:off x="473905" y="383203"/>
            <a:ext cx="6840760" cy="936104"/>
          </a:xfrm>
          <a:prstGeom prst="roundRect">
            <a:avLst/>
          </a:prstGeom>
          <a:ln/>
        </p:spPr>
        <p:style>
          <a:lnRef idx="1">
            <a:schemeClr val="dk1"/>
          </a:lnRef>
          <a:fillRef idx="2">
            <a:schemeClr val="dk1"/>
          </a:fillRef>
          <a:effectRef idx="1">
            <a:schemeClr val="dk1"/>
          </a:effectRef>
          <a:fontRef idx="minor">
            <a:schemeClr val="dk1"/>
          </a:fontRef>
        </p:style>
        <p:txBody>
          <a:bodyPr rtlCol="0" anchor="ctr">
            <a:scene3d>
              <a:camera prst="orthographicFront"/>
              <a:lightRig rig="balanced" dir="t">
                <a:rot lat="0" lon="0" rev="2100000"/>
              </a:lightRig>
            </a:scene3d>
            <a:sp3d extrusionH="57150" prstMaterial="metal">
              <a:bevelT w="38100" h="25400"/>
              <a:contourClr>
                <a:schemeClr val="bg2"/>
              </a:contourClr>
            </a:sp3d>
          </a:bodyPr>
          <a:lstStyle/>
          <a:p>
            <a:pPr algn="ctr"/>
            <a:r>
              <a:rPr lang="en-US" sz="3000" b="1" dirty="0" smtClean="0">
                <a:ln w="50800"/>
                <a:solidFill>
                  <a:srgbClr val="002060"/>
                </a:solidFill>
              </a:rPr>
              <a:t>ASANSOL ENGINEERING COLLEGE</a:t>
            </a:r>
            <a:endParaRPr lang="en-IN" sz="3000" b="1" dirty="0">
              <a:ln w="50800"/>
              <a:solidFill>
                <a:srgbClr val="002060"/>
              </a:solidFill>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2321" y="394727"/>
            <a:ext cx="1198814" cy="1234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587034" y="1628800"/>
            <a:ext cx="1818896" cy="584775"/>
          </a:xfrm>
          <a:prstGeom prst="rect">
            <a:avLst/>
          </a:prstGeom>
          <a:noFill/>
        </p:spPr>
        <p:txBody>
          <a:bodyPr wrap="none" lIns="91440" tIns="45720" rIns="91440" bIns="45720">
            <a:spAutoFit/>
          </a:bodyPr>
          <a:lstStyle/>
          <a:p>
            <a:pPr algn="ctr"/>
            <a:r>
              <a:rPr lang="en-US" sz="32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SUBJECT-</a:t>
            </a:r>
          </a:p>
        </p:txBody>
      </p:sp>
      <p:sp>
        <p:nvSpPr>
          <p:cNvPr id="8" name="Rectangle 7"/>
          <p:cNvSpPr/>
          <p:nvPr/>
        </p:nvSpPr>
        <p:spPr>
          <a:xfrm>
            <a:off x="1935713" y="2213575"/>
            <a:ext cx="5212261" cy="646331"/>
          </a:xfrm>
          <a:prstGeom prst="rect">
            <a:avLst/>
          </a:prstGeom>
          <a:noFill/>
        </p:spPr>
        <p:txBody>
          <a:bodyPr wrap="none" lIns="91440" tIns="45720" rIns="91440" bIns="45720">
            <a:spAutoFit/>
          </a:bodyPr>
          <a:lstStyle/>
          <a:p>
            <a:pPr algn="ctr"/>
            <a:r>
              <a:rPr lang="en-IN" sz="36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CYBER LAWS AND ETHICS</a:t>
            </a:r>
            <a:endParaRPr lang="en-IN" sz="36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9" name="Rectangle 8"/>
          <p:cNvSpPr/>
          <p:nvPr/>
        </p:nvSpPr>
        <p:spPr>
          <a:xfrm>
            <a:off x="2020635" y="3068960"/>
            <a:ext cx="5040161" cy="584775"/>
          </a:xfrm>
          <a:prstGeom prst="rect">
            <a:avLst/>
          </a:prstGeom>
          <a:noFill/>
        </p:spPr>
        <p:txBody>
          <a:bodyPr wrap="none" lIns="91440" tIns="45720" rIns="91440" bIns="45720">
            <a:spAutoFit/>
          </a:bodyPr>
          <a:lstStyle/>
          <a:p>
            <a:pPr algn="ctr"/>
            <a:r>
              <a:rPr lang="en-US" sz="32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SUB CODE- OEC-IT801B </a:t>
            </a:r>
          </a:p>
        </p:txBody>
      </p:sp>
      <p:sp>
        <p:nvSpPr>
          <p:cNvPr id="10" name="Round Single Corner Rectangle 9"/>
          <p:cNvSpPr/>
          <p:nvPr/>
        </p:nvSpPr>
        <p:spPr>
          <a:xfrm>
            <a:off x="2735" y="4725144"/>
            <a:ext cx="6048672" cy="2132856"/>
          </a:xfrm>
          <a:prstGeom prst="round1Rect">
            <a:avLst/>
          </a:prstGeom>
          <a:ln/>
        </p:spPr>
        <p:style>
          <a:lnRef idx="1">
            <a:schemeClr val="dk1"/>
          </a:lnRef>
          <a:fillRef idx="2">
            <a:schemeClr val="dk1"/>
          </a:fillRef>
          <a:effectRef idx="1">
            <a:schemeClr val="dk1"/>
          </a:effectRef>
          <a:fontRef idx="minor">
            <a:schemeClr val="dk1"/>
          </a:fontRef>
        </p:style>
        <p:txBody>
          <a:bodyPr rtlCol="0" anchor="ctr"/>
          <a:lstStyle/>
          <a:p>
            <a:r>
              <a:rPr lang="en-US" sz="2200" b="1" dirty="0" smtClean="0"/>
              <a:t>NAME – AISHWARYA GHOSH</a:t>
            </a:r>
          </a:p>
          <a:p>
            <a:r>
              <a:rPr lang="en-US" sz="2200" b="1" dirty="0" smtClean="0"/>
              <a:t>ROLL NO. – 10800219074</a:t>
            </a:r>
          </a:p>
          <a:p>
            <a:r>
              <a:rPr lang="en-US" sz="2200" b="1" dirty="0" smtClean="0"/>
              <a:t>REG NO. </a:t>
            </a:r>
            <a:r>
              <a:rPr lang="en-US" sz="2200" b="1" dirty="0"/>
              <a:t>-   036064 OF 2019-20</a:t>
            </a:r>
            <a:endParaRPr lang="en-US" sz="2200" b="1" dirty="0" smtClean="0"/>
          </a:p>
          <a:p>
            <a:r>
              <a:rPr lang="en-US" sz="2200" b="1" dirty="0" smtClean="0"/>
              <a:t>DEPT – INFORMATION TECHNOLOGY</a:t>
            </a:r>
          </a:p>
          <a:p>
            <a:r>
              <a:rPr lang="en-US" sz="2200" b="1" dirty="0" smtClean="0"/>
              <a:t>YEAR – 4</a:t>
            </a:r>
            <a:r>
              <a:rPr lang="en-US" sz="2200" b="1" baseline="30000" dirty="0" smtClean="0"/>
              <a:t>TH</a:t>
            </a:r>
            <a:r>
              <a:rPr lang="en-US" sz="2200" b="1" dirty="0" smtClean="0"/>
              <a:t> YEAR (8</a:t>
            </a:r>
            <a:r>
              <a:rPr lang="en-US" sz="2200" b="1" baseline="30000" dirty="0" smtClean="0"/>
              <a:t>TH</a:t>
            </a:r>
            <a:r>
              <a:rPr lang="en-US" sz="2200" b="1" dirty="0" smtClean="0"/>
              <a:t> SEM)</a:t>
            </a:r>
          </a:p>
        </p:txBody>
      </p:sp>
    </p:spTree>
    <p:extLst>
      <p:ext uri="{BB962C8B-B14F-4D97-AF65-F5344CB8AC3E}">
        <p14:creationId xmlns:p14="http://schemas.microsoft.com/office/powerpoint/2010/main" val="2570461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147248" cy="648072"/>
          </a:xfrm>
        </p:spPr>
        <p:txBody>
          <a:bodyPr/>
          <a:lstStyle/>
          <a:p>
            <a:r>
              <a:rPr lang="en-US" sz="2800" dirty="0" smtClean="0">
                <a:latin typeface="Arial Black" pitchFamily="34" charset="0"/>
              </a:rPr>
              <a:t>INTRODUCTION</a:t>
            </a:r>
            <a:endParaRPr lang="en-US" sz="2800" dirty="0">
              <a:latin typeface="Arial Black" pitchFamily="34" charset="0"/>
            </a:endParaRPr>
          </a:p>
        </p:txBody>
      </p:sp>
      <p:sp>
        <p:nvSpPr>
          <p:cNvPr id="3" name="Content Placeholder 2"/>
          <p:cNvSpPr>
            <a:spLocks noGrp="1"/>
          </p:cNvSpPr>
          <p:nvPr>
            <p:ph idx="1"/>
          </p:nvPr>
        </p:nvSpPr>
        <p:spPr>
          <a:xfrm>
            <a:off x="395536" y="980728"/>
            <a:ext cx="8352928" cy="5400600"/>
          </a:xfrm>
        </p:spPr>
        <p:txBody>
          <a:bodyPr/>
          <a:lstStyle/>
          <a:p>
            <a:pPr marL="0" indent="0">
              <a:buNone/>
            </a:pPr>
            <a:r>
              <a:rPr lang="en-US" dirty="0">
                <a:solidFill>
                  <a:schemeClr val="tx1"/>
                </a:solidFill>
                <a:latin typeface="Calibri" pitchFamily="34" charset="0"/>
                <a:cs typeface="Calibri" pitchFamily="34" charset="0"/>
              </a:rPr>
              <a:t>Mobile devices are now an essential need for every person for day-to-day tasks. As a result, the number of mobile users is rising exponentially. This gives us the direction to think about the data they process and what security mechanisms are being taken by mobile application developers to keep the user’s data secure. There was a time when the biggest threat to the data was due to spyware which runs silently on the computer background and steals user data. Now even mobile devices are a fruit target for cyber-criminals to steal your data without even getting noticed. When it comes to securing mobile data, use an antivirus application that tends to protect your data from getting breached. </a:t>
            </a:r>
            <a:endParaRPr lang="en-IN"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539621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075240" cy="648072"/>
          </a:xfrm>
        </p:spPr>
        <p:txBody>
          <a:bodyPr/>
          <a:lstStyle/>
          <a:p>
            <a:r>
              <a:rPr lang="en-US" sz="2800" dirty="0">
                <a:latin typeface="Arial Black" pitchFamily="34" charset="0"/>
              </a:rPr>
              <a:t> </a:t>
            </a:r>
            <a:r>
              <a:rPr lang="en-US" sz="2800" dirty="0" smtClean="0">
                <a:latin typeface="Arial Black" pitchFamily="34" charset="0"/>
              </a:rPr>
              <a:t>BODY OF THE REPORT</a:t>
            </a:r>
            <a:endParaRPr lang="en-IN" sz="3200" b="1" dirty="0">
              <a:effectLst/>
            </a:endParaRPr>
          </a:p>
        </p:txBody>
      </p:sp>
      <p:sp>
        <p:nvSpPr>
          <p:cNvPr id="3" name="Content Placeholder 2"/>
          <p:cNvSpPr>
            <a:spLocks noGrp="1"/>
          </p:cNvSpPr>
          <p:nvPr>
            <p:ph idx="1"/>
          </p:nvPr>
        </p:nvSpPr>
        <p:spPr>
          <a:xfrm>
            <a:off x="457200" y="980728"/>
            <a:ext cx="8363272" cy="5472608"/>
          </a:xfrm>
        </p:spPr>
        <p:txBody>
          <a:bodyPr>
            <a:normAutofit lnSpcReduction="10000"/>
          </a:bodyPr>
          <a:lstStyle/>
          <a:p>
            <a:pPr marL="0" indent="0">
              <a:buNone/>
            </a:pPr>
            <a:r>
              <a:rPr lang="en-US" dirty="0" smtClean="0">
                <a:solidFill>
                  <a:schemeClr val="tx1"/>
                </a:solidFill>
                <a:latin typeface="Calibri" pitchFamily="34" charset="0"/>
                <a:cs typeface="Calibri" pitchFamily="34" charset="0"/>
              </a:rPr>
              <a:t>              </a:t>
            </a:r>
            <a:r>
              <a:rPr lang="en-US" sz="2200" dirty="0" smtClean="0">
                <a:solidFill>
                  <a:schemeClr val="tx1"/>
                </a:solidFill>
                <a:latin typeface="Calibri" pitchFamily="34" charset="0"/>
                <a:cs typeface="Calibri" pitchFamily="34" charset="0"/>
              </a:rPr>
              <a:t>There </a:t>
            </a:r>
            <a:r>
              <a:rPr lang="en-US" sz="2200" dirty="0">
                <a:solidFill>
                  <a:schemeClr val="tx1"/>
                </a:solidFill>
                <a:latin typeface="Calibri" pitchFamily="34" charset="0"/>
                <a:cs typeface="Calibri" pitchFamily="34" charset="0"/>
              </a:rPr>
              <a:t>was a time when the biggest threat to the data was due to spyware which runs silently on the computer background and steals user data. Now even mobile devices are a fruit target for cyber-criminals to steal your data without even getting noticed. When it comes to securing mobile data, use an antivirus application that tends to protect your data from getting breached</a:t>
            </a:r>
            <a:r>
              <a:rPr lang="en-US" sz="2200" dirty="0" smtClean="0">
                <a:solidFill>
                  <a:schemeClr val="tx1"/>
                </a:solidFill>
                <a:latin typeface="Calibri" pitchFamily="34" charset="0"/>
                <a:cs typeface="Calibri" pitchFamily="34" charset="0"/>
              </a:rPr>
              <a:t>.</a:t>
            </a:r>
          </a:p>
          <a:p>
            <a:pPr marL="0" indent="0">
              <a:buNone/>
            </a:pPr>
            <a:endParaRPr lang="en-US" sz="2200" dirty="0" smtClean="0">
              <a:solidFill>
                <a:schemeClr val="tx1"/>
              </a:solidFill>
              <a:latin typeface="Calibri" pitchFamily="34" charset="0"/>
              <a:cs typeface="Calibri" pitchFamily="34" charset="0"/>
            </a:endParaRPr>
          </a:p>
          <a:p>
            <a:pPr marL="0" indent="0">
              <a:buNone/>
            </a:pPr>
            <a:r>
              <a:rPr lang="en-US" sz="2200" dirty="0" smtClean="0">
                <a:solidFill>
                  <a:schemeClr val="tx1"/>
                </a:solidFill>
                <a:latin typeface="Calibri" pitchFamily="34" charset="0"/>
                <a:cs typeface="Calibri" pitchFamily="34" charset="0"/>
              </a:rPr>
              <a:t> </a:t>
            </a:r>
            <a:r>
              <a:rPr lang="en-US" sz="2200" b="1" dirty="0">
                <a:solidFill>
                  <a:schemeClr val="tx1"/>
                </a:solidFill>
                <a:latin typeface="Calibri" pitchFamily="34" charset="0"/>
                <a:cs typeface="Calibri" pitchFamily="34" charset="0"/>
              </a:rPr>
              <a:t>4 Different Types of Mobile Security Threats</a:t>
            </a:r>
            <a:r>
              <a:rPr lang="en-US" sz="2200" b="1" dirty="0" smtClean="0">
                <a:solidFill>
                  <a:schemeClr val="tx1"/>
                </a:solidFill>
                <a:latin typeface="Calibri" pitchFamily="34" charset="0"/>
                <a:cs typeface="Calibri" pitchFamily="34" charset="0"/>
              </a:rPr>
              <a:t>–</a:t>
            </a:r>
          </a:p>
          <a:p>
            <a:pPr marL="0" indent="0">
              <a:buNone/>
            </a:pPr>
            <a:r>
              <a:rPr lang="en-US" sz="2200" b="1" dirty="0" smtClean="0">
                <a:solidFill>
                  <a:schemeClr val="tx1"/>
                </a:solidFill>
                <a:latin typeface="Calibri" pitchFamily="34" charset="0"/>
                <a:cs typeface="Calibri" pitchFamily="34" charset="0"/>
              </a:rPr>
              <a:t>1) Mobile </a:t>
            </a:r>
            <a:r>
              <a:rPr lang="en-US" sz="2200" b="1" dirty="0">
                <a:solidFill>
                  <a:schemeClr val="tx1"/>
                </a:solidFill>
                <a:latin typeface="Calibri" pitchFamily="34" charset="0"/>
                <a:cs typeface="Calibri" pitchFamily="34" charset="0"/>
              </a:rPr>
              <a:t>Application Security Threats:- </a:t>
            </a:r>
            <a:r>
              <a:rPr lang="en-US" sz="2200" dirty="0">
                <a:solidFill>
                  <a:schemeClr val="tx1"/>
                </a:solidFill>
                <a:latin typeface="Calibri" pitchFamily="34" charset="0"/>
                <a:cs typeface="Calibri" pitchFamily="34" charset="0"/>
              </a:rPr>
              <a:t>Websites available for software downloads are home to these threats. They tend to be genuine software but in fact are </a:t>
            </a:r>
            <a:r>
              <a:rPr lang="en-US" sz="2200" dirty="0" smtClean="0">
                <a:solidFill>
                  <a:schemeClr val="tx1"/>
                </a:solidFill>
                <a:latin typeface="Calibri" pitchFamily="34" charset="0"/>
                <a:cs typeface="Calibri" pitchFamily="34" charset="0"/>
              </a:rPr>
              <a:t>specially </a:t>
            </a:r>
            <a:r>
              <a:rPr lang="en-US" sz="2200" dirty="0">
                <a:solidFill>
                  <a:schemeClr val="tx1"/>
                </a:solidFill>
                <a:latin typeface="Calibri" pitchFamily="34" charset="0"/>
                <a:cs typeface="Calibri" pitchFamily="34" charset="0"/>
              </a:rPr>
              <a:t>designed to carry malicious activities</a:t>
            </a:r>
            <a:r>
              <a:rPr lang="en-US" sz="2200" dirty="0" smtClean="0">
                <a:solidFill>
                  <a:schemeClr val="tx1"/>
                </a:solidFill>
                <a:latin typeface="Calibri" pitchFamily="34" charset="0"/>
                <a:cs typeface="Calibri" pitchFamily="34" charset="0"/>
              </a:rPr>
              <a:t>.</a:t>
            </a:r>
          </a:p>
          <a:p>
            <a:pPr marL="0" indent="0">
              <a:buNone/>
            </a:pPr>
            <a:r>
              <a:rPr lang="en-US" sz="2200" dirty="0">
                <a:solidFill>
                  <a:schemeClr val="tx1"/>
                </a:solidFill>
                <a:latin typeface="Calibri" pitchFamily="34" charset="0"/>
                <a:cs typeface="Calibri" pitchFamily="34" charset="0"/>
              </a:rPr>
              <a:t>For example:-</a:t>
            </a:r>
          </a:p>
          <a:p>
            <a:pPr marL="0" indent="0">
              <a:buNone/>
            </a:pPr>
            <a:r>
              <a:rPr lang="en-US" sz="2200" b="1" dirty="0">
                <a:solidFill>
                  <a:schemeClr val="tx1"/>
                </a:solidFill>
                <a:latin typeface="Calibri" pitchFamily="34" charset="0"/>
                <a:cs typeface="Calibri" pitchFamily="34" charset="0"/>
              </a:rPr>
              <a:t>Malware</a:t>
            </a:r>
            <a:r>
              <a:rPr lang="en-US" sz="2200" dirty="0">
                <a:solidFill>
                  <a:schemeClr val="tx1"/>
                </a:solidFill>
                <a:latin typeface="Calibri" pitchFamily="34" charset="0"/>
                <a:cs typeface="Calibri" pitchFamily="34" charset="0"/>
              </a:rPr>
              <a:t> : Malware is designed to send unwanted messages to recipients and further use your personal and business information by hacking your devices.</a:t>
            </a:r>
          </a:p>
          <a:p>
            <a:pPr marL="0" indent="0">
              <a:buNone/>
            </a:pPr>
            <a:endParaRPr lang="en-US" sz="2200"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3086179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332656"/>
            <a:ext cx="8640960" cy="6192688"/>
          </a:xfrm>
        </p:spPr>
        <p:txBody>
          <a:bodyPr>
            <a:normAutofit/>
          </a:bodyPr>
          <a:lstStyle/>
          <a:p>
            <a:pPr marL="0" indent="0">
              <a:buNone/>
            </a:pPr>
            <a:r>
              <a:rPr lang="en-US" sz="2200" b="1" dirty="0" smtClean="0">
                <a:solidFill>
                  <a:schemeClr val="tx1"/>
                </a:solidFill>
                <a:latin typeface="Calibri" pitchFamily="34" charset="0"/>
                <a:cs typeface="Calibri" pitchFamily="34" charset="0"/>
              </a:rPr>
              <a:t>Spyware </a:t>
            </a:r>
            <a:r>
              <a:rPr lang="en-US" sz="2200" dirty="0">
                <a:solidFill>
                  <a:schemeClr val="tx1"/>
                </a:solidFill>
                <a:latin typeface="Calibri" pitchFamily="34" charset="0"/>
                <a:cs typeface="Calibri" pitchFamily="34" charset="0"/>
              </a:rPr>
              <a:t>: They are the software that are used to collect specific information about an organization or person which later can be used for </a:t>
            </a:r>
            <a:r>
              <a:rPr lang="en-US" sz="2200" dirty="0" smtClean="0">
                <a:solidFill>
                  <a:schemeClr val="tx1"/>
                </a:solidFill>
                <a:latin typeface="Calibri" pitchFamily="34" charset="0"/>
                <a:cs typeface="Calibri" pitchFamily="34" charset="0"/>
              </a:rPr>
              <a:t>fraud </a:t>
            </a:r>
            <a:r>
              <a:rPr lang="en-US" sz="2200" dirty="0">
                <a:solidFill>
                  <a:schemeClr val="tx1"/>
                </a:solidFill>
                <a:latin typeface="Calibri" pitchFamily="34" charset="0"/>
                <a:cs typeface="Calibri" pitchFamily="34" charset="0"/>
              </a:rPr>
              <a:t>and identity threats</a:t>
            </a:r>
            <a:r>
              <a:rPr lang="en-US" sz="2200" dirty="0" smtClean="0">
                <a:solidFill>
                  <a:schemeClr val="tx1"/>
                </a:solidFill>
                <a:latin typeface="Calibri" pitchFamily="34" charset="0"/>
                <a:cs typeface="Calibri" pitchFamily="34" charset="0"/>
              </a:rPr>
              <a:t>.</a:t>
            </a:r>
          </a:p>
          <a:p>
            <a:pPr marL="0" indent="0">
              <a:buNone/>
            </a:pPr>
            <a:endParaRPr lang="en-US" sz="2200" dirty="0" smtClean="0">
              <a:solidFill>
                <a:schemeClr val="tx1"/>
              </a:solidFill>
              <a:latin typeface="Calibri" pitchFamily="34" charset="0"/>
              <a:cs typeface="Calibri" pitchFamily="34" charset="0"/>
            </a:endParaRPr>
          </a:p>
          <a:p>
            <a:pPr marL="0" indent="0">
              <a:buNone/>
            </a:pPr>
            <a:r>
              <a:rPr lang="en-US" sz="2200" b="1" dirty="0" smtClean="0">
                <a:solidFill>
                  <a:schemeClr val="tx1"/>
                </a:solidFill>
                <a:latin typeface="Calibri" pitchFamily="34" charset="0"/>
                <a:cs typeface="Calibri" pitchFamily="34" charset="0"/>
              </a:rPr>
              <a:t>2</a:t>
            </a:r>
            <a:r>
              <a:rPr lang="en-US" sz="2200" b="1" dirty="0">
                <a:solidFill>
                  <a:schemeClr val="tx1"/>
                </a:solidFill>
                <a:latin typeface="Calibri" pitchFamily="34" charset="0"/>
                <a:cs typeface="Calibri" pitchFamily="34" charset="0"/>
              </a:rPr>
              <a:t>) Web-Based Threats </a:t>
            </a:r>
            <a:r>
              <a:rPr lang="en-US" sz="2200" b="1" dirty="0" smtClean="0">
                <a:solidFill>
                  <a:schemeClr val="tx1"/>
                </a:solidFill>
                <a:latin typeface="Calibri" pitchFamily="34" charset="0"/>
                <a:cs typeface="Calibri" pitchFamily="34" charset="0"/>
              </a:rPr>
              <a:t>:-</a:t>
            </a:r>
            <a:r>
              <a:rPr lang="en-US" sz="2200" dirty="0" smtClean="0">
                <a:solidFill>
                  <a:schemeClr val="tx1"/>
                </a:solidFill>
                <a:latin typeface="Calibri" pitchFamily="34" charset="0"/>
                <a:cs typeface="Calibri" pitchFamily="34" charset="0"/>
              </a:rPr>
              <a:t> </a:t>
            </a:r>
            <a:r>
              <a:rPr lang="en-US" sz="2200" dirty="0">
                <a:solidFill>
                  <a:schemeClr val="tx1"/>
                </a:solidFill>
                <a:latin typeface="Calibri" pitchFamily="34" charset="0"/>
                <a:cs typeface="Calibri" pitchFamily="34" charset="0"/>
              </a:rPr>
              <a:t>These types of threats happen when people visit sites that appear to be fine on the front-end but in reality, automatically download malicious content onto the mobile devices. Also, many mobile applications continue to sync their data in the background which poses a threat. These threats usually go unnoticed by the users</a:t>
            </a:r>
            <a:r>
              <a:rPr lang="en-US" sz="2200" dirty="0" smtClean="0">
                <a:solidFill>
                  <a:schemeClr val="tx1"/>
                </a:solidFill>
                <a:latin typeface="Calibri" pitchFamily="34" charset="0"/>
                <a:cs typeface="Calibri" pitchFamily="34" charset="0"/>
              </a:rPr>
              <a:t>.</a:t>
            </a:r>
          </a:p>
          <a:p>
            <a:pPr marL="0" indent="0">
              <a:buNone/>
            </a:pPr>
            <a:r>
              <a:rPr lang="en-US" sz="2200" dirty="0" smtClean="0">
                <a:solidFill>
                  <a:schemeClr val="tx1"/>
                </a:solidFill>
                <a:latin typeface="Calibri" pitchFamily="34" charset="0"/>
                <a:cs typeface="Calibri" pitchFamily="34" charset="0"/>
              </a:rPr>
              <a:t>For example:-</a:t>
            </a:r>
          </a:p>
          <a:p>
            <a:pPr marL="0" indent="0">
              <a:buNone/>
            </a:pPr>
            <a:r>
              <a:rPr lang="en-US" sz="2200" b="1" dirty="0">
                <a:solidFill>
                  <a:schemeClr val="tx1"/>
                </a:solidFill>
                <a:latin typeface="Calibri" pitchFamily="34" charset="0"/>
                <a:cs typeface="Calibri" pitchFamily="34" charset="0"/>
              </a:rPr>
              <a:t>Phishing Through Links </a:t>
            </a:r>
            <a:r>
              <a:rPr lang="en-US" sz="2200" dirty="0">
                <a:solidFill>
                  <a:schemeClr val="tx1"/>
                </a:solidFill>
                <a:latin typeface="Calibri" pitchFamily="34" charset="0"/>
                <a:cs typeface="Calibri" pitchFamily="34" charset="0"/>
              </a:rPr>
              <a:t>: Some legitimate-looking links are sent through messages, emails, or social media platforms. They extract personal information by tricking with several schemes. It is not possible to categorize </a:t>
            </a:r>
            <a:r>
              <a:rPr lang="en-US" sz="2200" dirty="0" smtClean="0">
                <a:solidFill>
                  <a:schemeClr val="tx1"/>
                </a:solidFill>
                <a:latin typeface="Calibri" pitchFamily="34" charset="0"/>
                <a:cs typeface="Calibri" pitchFamily="34" charset="0"/>
              </a:rPr>
              <a:t>them as real or fake as they copy the original website.</a:t>
            </a:r>
          </a:p>
          <a:p>
            <a:pPr marL="0" indent="0">
              <a:buNone/>
            </a:pPr>
            <a:r>
              <a:rPr lang="en-US" sz="2200" b="1" dirty="0">
                <a:solidFill>
                  <a:schemeClr val="tx1"/>
                </a:solidFill>
                <a:latin typeface="Calibri" pitchFamily="34" charset="0"/>
                <a:cs typeface="Calibri" pitchFamily="34" charset="0"/>
              </a:rPr>
              <a:t>Forced Downloads </a:t>
            </a:r>
            <a:r>
              <a:rPr lang="en-US" sz="2200" dirty="0">
                <a:solidFill>
                  <a:schemeClr val="tx1"/>
                </a:solidFill>
                <a:latin typeface="Calibri" pitchFamily="34" charset="0"/>
                <a:cs typeface="Calibri" pitchFamily="34" charset="0"/>
              </a:rPr>
              <a:t>: When you visit a page through anonymous links, it automatically directs you to the download page. This method is called drive-by downloads.</a:t>
            </a:r>
          </a:p>
          <a:p>
            <a:pPr marL="0" indent="0">
              <a:buNone/>
            </a:pPr>
            <a:endParaRPr lang="en-IN" sz="2200"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1645331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332656"/>
            <a:ext cx="8424936" cy="6048672"/>
          </a:xfrm>
        </p:spPr>
        <p:txBody>
          <a:bodyPr/>
          <a:lstStyle/>
          <a:p>
            <a:pPr marL="0" indent="0">
              <a:buNone/>
            </a:pPr>
            <a:r>
              <a:rPr lang="en-US" b="1" dirty="0" smtClean="0">
                <a:solidFill>
                  <a:schemeClr val="tx1"/>
                </a:solidFill>
                <a:latin typeface="Calibri" pitchFamily="34" charset="0"/>
                <a:cs typeface="Calibri" pitchFamily="34" charset="0"/>
              </a:rPr>
              <a:t>3) </a:t>
            </a:r>
            <a:r>
              <a:rPr lang="en-US" sz="2200" b="1" dirty="0" smtClean="0">
                <a:solidFill>
                  <a:schemeClr val="tx1"/>
                </a:solidFill>
                <a:latin typeface="Calibri" pitchFamily="34" charset="0"/>
                <a:cs typeface="Calibri" pitchFamily="34" charset="0"/>
              </a:rPr>
              <a:t>Physical </a:t>
            </a:r>
            <a:r>
              <a:rPr lang="en-US" sz="2200" b="1" dirty="0">
                <a:solidFill>
                  <a:schemeClr val="tx1"/>
                </a:solidFill>
                <a:latin typeface="Calibri" pitchFamily="34" charset="0"/>
                <a:cs typeface="Calibri" pitchFamily="34" charset="0"/>
              </a:rPr>
              <a:t>Threats </a:t>
            </a:r>
            <a:r>
              <a:rPr lang="en-US" b="1" dirty="0" smtClean="0">
                <a:solidFill>
                  <a:schemeClr val="tx1"/>
                </a:solidFill>
                <a:latin typeface="Calibri" pitchFamily="34" charset="0"/>
                <a:cs typeface="Calibri" pitchFamily="34" charset="0"/>
              </a:rPr>
              <a:t>:-</a:t>
            </a:r>
            <a:r>
              <a:rPr lang="en-US" sz="2200" dirty="0" smtClean="0">
                <a:solidFill>
                  <a:schemeClr val="tx1"/>
                </a:solidFill>
                <a:latin typeface="Calibri" pitchFamily="34" charset="0"/>
                <a:cs typeface="Calibri" pitchFamily="34" charset="0"/>
              </a:rPr>
              <a:t>These </a:t>
            </a:r>
            <a:r>
              <a:rPr lang="en-US" sz="2200" dirty="0">
                <a:solidFill>
                  <a:schemeClr val="tx1"/>
                </a:solidFill>
                <a:latin typeface="Calibri" pitchFamily="34" charset="0"/>
                <a:cs typeface="Calibri" pitchFamily="34" charset="0"/>
              </a:rPr>
              <a:t>threats happen when someone physically tries to access your device. When you lose your mobile, or it is stolen there is a possibility for physical threats. Mobile devices carry your transactional data as well as has connected applications to your bank accounts, which is a threat to your privacy breach</a:t>
            </a:r>
            <a:r>
              <a:rPr lang="en-US" sz="2200" dirty="0" smtClean="0">
                <a:solidFill>
                  <a:schemeClr val="tx1"/>
                </a:solidFill>
                <a:latin typeface="Calibri" pitchFamily="34" charset="0"/>
                <a:cs typeface="Calibri" pitchFamily="34" charset="0"/>
              </a:rPr>
              <a:t>.</a:t>
            </a:r>
          </a:p>
          <a:p>
            <a:pPr marL="0" indent="0">
              <a:buNone/>
            </a:pPr>
            <a:r>
              <a:rPr lang="en-US" sz="2200" dirty="0" smtClean="0">
                <a:solidFill>
                  <a:schemeClr val="tx1"/>
                </a:solidFill>
                <a:latin typeface="Calibri" pitchFamily="34" charset="0"/>
                <a:cs typeface="Calibri" pitchFamily="34" charset="0"/>
              </a:rPr>
              <a:t>For example:-</a:t>
            </a:r>
          </a:p>
          <a:p>
            <a:pPr marL="0" indent="0">
              <a:buNone/>
            </a:pPr>
            <a:r>
              <a:rPr lang="en-US" sz="2200" b="1" dirty="0">
                <a:solidFill>
                  <a:schemeClr val="tx1"/>
                </a:solidFill>
                <a:latin typeface="Calibri" pitchFamily="34" charset="0"/>
                <a:cs typeface="Calibri" pitchFamily="34" charset="0"/>
              </a:rPr>
              <a:t>No Password Protection </a:t>
            </a:r>
            <a:r>
              <a:rPr lang="en-US" sz="2200" dirty="0">
                <a:solidFill>
                  <a:schemeClr val="tx1"/>
                </a:solidFill>
                <a:latin typeface="Calibri" pitchFamily="34" charset="0"/>
                <a:cs typeface="Calibri" pitchFamily="34" charset="0"/>
              </a:rPr>
              <a:t>: With keeping all measures to secure your data, it is surprising to know that some people find it difficult to use a password on their devices, or they rather use a password that is easy to crack by hackers. This leads to physical threats.</a:t>
            </a:r>
          </a:p>
          <a:p>
            <a:pPr marL="0" indent="0">
              <a:buNone/>
            </a:pPr>
            <a:r>
              <a:rPr lang="en-US" sz="2200" b="1" dirty="0">
                <a:solidFill>
                  <a:schemeClr val="tx1"/>
                </a:solidFill>
                <a:latin typeface="Calibri" pitchFamily="34" charset="0"/>
                <a:cs typeface="Calibri" pitchFamily="34" charset="0"/>
              </a:rPr>
              <a:t>Encryption </a:t>
            </a:r>
            <a:r>
              <a:rPr lang="en-US" sz="2200" dirty="0">
                <a:solidFill>
                  <a:schemeClr val="tx1"/>
                </a:solidFill>
                <a:latin typeface="Calibri" pitchFamily="34" charset="0"/>
                <a:cs typeface="Calibri" pitchFamily="34" charset="0"/>
              </a:rPr>
              <a:t>: While using carrier networks they generally provide good encryption while accessing servers. But while accessing some client and enterprise servers they are explicitly managed. They are not end-to-end encrypted which can lead to physical threats.</a:t>
            </a:r>
          </a:p>
          <a:p>
            <a:pPr marL="0" indent="0">
              <a:buNone/>
            </a:pPr>
            <a:endParaRPr lang="en-IN" sz="2200"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2086167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04664"/>
            <a:ext cx="8352928" cy="5976664"/>
          </a:xfrm>
        </p:spPr>
        <p:txBody>
          <a:bodyPr>
            <a:normAutofit/>
          </a:bodyPr>
          <a:lstStyle/>
          <a:p>
            <a:pPr marL="0" indent="0">
              <a:buNone/>
            </a:pPr>
            <a:r>
              <a:rPr lang="en-US" sz="2200" b="1" dirty="0">
                <a:solidFill>
                  <a:schemeClr val="tx1"/>
                </a:solidFill>
                <a:latin typeface="Calibri" pitchFamily="34" charset="0"/>
                <a:cs typeface="Calibri" pitchFamily="34" charset="0"/>
              </a:rPr>
              <a:t>4) Network-Based Threats </a:t>
            </a:r>
            <a:r>
              <a:rPr lang="en-US" sz="2200" dirty="0" smtClean="0">
                <a:solidFill>
                  <a:schemeClr val="tx1"/>
                </a:solidFill>
                <a:latin typeface="Calibri" pitchFamily="34" charset="0"/>
                <a:cs typeface="Calibri" pitchFamily="34" charset="0"/>
              </a:rPr>
              <a:t>:- </a:t>
            </a:r>
            <a:r>
              <a:rPr lang="en-US" sz="2200" dirty="0">
                <a:solidFill>
                  <a:schemeClr val="tx1"/>
                </a:solidFill>
                <a:latin typeface="Calibri" pitchFamily="34" charset="0"/>
                <a:cs typeface="Calibri" pitchFamily="34" charset="0"/>
              </a:rPr>
              <a:t>Mobile network includes both Cellular and Local network support such as Bluetooth and Wi-Fi. These are used to host network threats. These threats are especially dangerous as the cyber-criminals can steal unencrypted data while people use public </a:t>
            </a:r>
            <a:r>
              <a:rPr lang="en-US" sz="2200" dirty="0" err="1">
                <a:solidFill>
                  <a:schemeClr val="tx1"/>
                </a:solidFill>
                <a:latin typeface="Calibri" pitchFamily="34" charset="0"/>
                <a:cs typeface="Calibri" pitchFamily="34" charset="0"/>
              </a:rPr>
              <a:t>WiFi</a:t>
            </a:r>
            <a:r>
              <a:rPr lang="en-US" sz="2200" dirty="0">
                <a:solidFill>
                  <a:schemeClr val="tx1"/>
                </a:solidFill>
                <a:latin typeface="Calibri" pitchFamily="34" charset="0"/>
                <a:cs typeface="Calibri" pitchFamily="34" charset="0"/>
              </a:rPr>
              <a:t> networks</a:t>
            </a:r>
            <a:r>
              <a:rPr lang="en-US" sz="2200" dirty="0" smtClean="0">
                <a:solidFill>
                  <a:schemeClr val="tx1"/>
                </a:solidFill>
                <a:latin typeface="Calibri" pitchFamily="34" charset="0"/>
                <a:cs typeface="Calibri" pitchFamily="34" charset="0"/>
              </a:rPr>
              <a:t>.</a:t>
            </a:r>
          </a:p>
          <a:p>
            <a:pPr marL="0" indent="0">
              <a:buNone/>
            </a:pPr>
            <a:r>
              <a:rPr lang="en-US" sz="2200" dirty="0" smtClean="0">
                <a:solidFill>
                  <a:schemeClr val="tx1"/>
                </a:solidFill>
                <a:latin typeface="Calibri" pitchFamily="34" charset="0"/>
                <a:cs typeface="Calibri" pitchFamily="34" charset="0"/>
              </a:rPr>
              <a:t>For example:-</a:t>
            </a:r>
            <a:endParaRPr lang="en-US" sz="2200" dirty="0">
              <a:solidFill>
                <a:schemeClr val="tx1"/>
              </a:solidFill>
              <a:latin typeface="Calibri" pitchFamily="34" charset="0"/>
              <a:cs typeface="Calibri" pitchFamily="34" charset="0"/>
            </a:endParaRPr>
          </a:p>
          <a:p>
            <a:pPr marL="0" indent="0">
              <a:buNone/>
            </a:pPr>
            <a:r>
              <a:rPr lang="en-US" sz="2200" b="1" dirty="0">
                <a:solidFill>
                  <a:schemeClr val="tx1"/>
                </a:solidFill>
                <a:latin typeface="Calibri" pitchFamily="34" charset="0"/>
                <a:cs typeface="Calibri" pitchFamily="34" charset="0"/>
              </a:rPr>
              <a:t>Public </a:t>
            </a:r>
            <a:r>
              <a:rPr lang="en-US" sz="2200" b="1" dirty="0" err="1">
                <a:solidFill>
                  <a:schemeClr val="tx1"/>
                </a:solidFill>
                <a:latin typeface="Calibri" pitchFamily="34" charset="0"/>
                <a:cs typeface="Calibri" pitchFamily="34" charset="0"/>
              </a:rPr>
              <a:t>WiFi</a:t>
            </a:r>
            <a:r>
              <a:rPr lang="en-US" sz="2200" b="1" dirty="0">
                <a:solidFill>
                  <a:schemeClr val="tx1"/>
                </a:solidFill>
                <a:latin typeface="Calibri" pitchFamily="34" charset="0"/>
                <a:cs typeface="Calibri" pitchFamily="34" charset="0"/>
              </a:rPr>
              <a:t> </a:t>
            </a:r>
            <a:r>
              <a:rPr lang="en-US" sz="2200" dirty="0">
                <a:solidFill>
                  <a:schemeClr val="tx1"/>
                </a:solidFill>
                <a:latin typeface="Calibri" pitchFamily="34" charset="0"/>
                <a:cs typeface="Calibri" pitchFamily="34" charset="0"/>
              </a:rPr>
              <a:t>: While we are using our devices for every task, at public places we are provided with public open </a:t>
            </a:r>
            <a:r>
              <a:rPr lang="en-US" sz="2200" dirty="0" err="1">
                <a:solidFill>
                  <a:schemeClr val="tx1"/>
                </a:solidFill>
                <a:latin typeface="Calibri" pitchFamily="34" charset="0"/>
                <a:cs typeface="Calibri" pitchFamily="34" charset="0"/>
              </a:rPr>
              <a:t>WiFi</a:t>
            </a:r>
            <a:r>
              <a:rPr lang="en-US" sz="2200" dirty="0">
                <a:solidFill>
                  <a:schemeClr val="tx1"/>
                </a:solidFill>
                <a:latin typeface="Calibri" pitchFamily="34" charset="0"/>
                <a:cs typeface="Calibri" pitchFamily="34" charset="0"/>
              </a:rPr>
              <a:t> which tends to be legitimate while they are controlled by hackers which results in data leakage.</a:t>
            </a:r>
          </a:p>
          <a:p>
            <a:pPr marL="0" indent="0">
              <a:buNone/>
            </a:pPr>
            <a:r>
              <a:rPr lang="en-US" sz="2200" b="1" dirty="0">
                <a:solidFill>
                  <a:schemeClr val="tx1"/>
                </a:solidFill>
                <a:latin typeface="Calibri" pitchFamily="34" charset="0"/>
                <a:cs typeface="Calibri" pitchFamily="34" charset="0"/>
              </a:rPr>
              <a:t>Network Exploits </a:t>
            </a:r>
            <a:r>
              <a:rPr lang="en-US" sz="2200" dirty="0">
                <a:solidFill>
                  <a:schemeClr val="tx1"/>
                </a:solidFill>
                <a:latin typeface="Calibri" pitchFamily="34" charset="0"/>
                <a:cs typeface="Calibri" pitchFamily="34" charset="0"/>
              </a:rPr>
              <a:t>: Network exploits are due to the vulnerabilities in the operating system in your mobile devices. Once this software is connected to the network they are capable of installing malware onto the device without being known.</a:t>
            </a:r>
          </a:p>
          <a:p>
            <a:pPr marL="0" indent="0">
              <a:buNone/>
            </a:pPr>
            <a:endParaRPr lang="en-IN" sz="2000" dirty="0">
              <a:solidFill>
                <a:schemeClr val="tx1"/>
              </a:solidFill>
            </a:endParaRPr>
          </a:p>
        </p:txBody>
      </p:sp>
    </p:spTree>
    <p:extLst>
      <p:ext uri="{BB962C8B-B14F-4D97-AF65-F5344CB8AC3E}">
        <p14:creationId xmlns:p14="http://schemas.microsoft.com/office/powerpoint/2010/main" val="3748349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332656"/>
            <a:ext cx="8424936" cy="6048672"/>
          </a:xfrm>
        </p:spPr>
        <p:txBody>
          <a:bodyPr>
            <a:normAutofit/>
          </a:bodyPr>
          <a:lstStyle/>
          <a:p>
            <a:pPr marL="0" indent="0">
              <a:buNone/>
            </a:pPr>
            <a:r>
              <a:rPr lang="en-US" b="1" dirty="0">
                <a:solidFill>
                  <a:schemeClr val="tx1"/>
                </a:solidFill>
                <a:latin typeface="Calibri" pitchFamily="34" charset="0"/>
                <a:cs typeface="Calibri" pitchFamily="34" charset="0"/>
              </a:rPr>
              <a:t>Steps to prevent from Mobile Security Threats </a:t>
            </a:r>
            <a:r>
              <a:rPr lang="en-US" sz="2200" dirty="0" smtClean="0">
                <a:solidFill>
                  <a:schemeClr val="tx1"/>
                </a:solidFill>
                <a:latin typeface="Calibri" pitchFamily="34" charset="0"/>
                <a:cs typeface="Calibri" pitchFamily="34" charset="0"/>
              </a:rPr>
              <a:t>:-</a:t>
            </a:r>
            <a:endParaRPr lang="en-US" sz="2200" dirty="0">
              <a:solidFill>
                <a:schemeClr val="tx1"/>
              </a:solidFill>
              <a:latin typeface="Calibri" pitchFamily="34" charset="0"/>
              <a:cs typeface="Calibri" pitchFamily="34" charset="0"/>
            </a:endParaRPr>
          </a:p>
          <a:p>
            <a:pPr marL="0" indent="0">
              <a:buNone/>
            </a:pPr>
            <a:endParaRPr lang="en-US" sz="2200" dirty="0">
              <a:solidFill>
                <a:schemeClr val="tx1"/>
              </a:solidFill>
              <a:latin typeface="Calibri" pitchFamily="34" charset="0"/>
              <a:cs typeface="Calibri" pitchFamily="34" charset="0"/>
            </a:endParaRPr>
          </a:p>
          <a:p>
            <a:r>
              <a:rPr lang="en-US" sz="2200" dirty="0">
                <a:solidFill>
                  <a:schemeClr val="tx1"/>
                </a:solidFill>
                <a:latin typeface="Calibri" pitchFamily="34" charset="0"/>
                <a:cs typeface="Calibri" pitchFamily="34" charset="0"/>
              </a:rPr>
              <a:t>Prefer using communication apps that encrypt data transfers.</a:t>
            </a:r>
          </a:p>
          <a:p>
            <a:r>
              <a:rPr lang="en-US" sz="2200" dirty="0">
                <a:solidFill>
                  <a:schemeClr val="tx1"/>
                </a:solidFill>
                <a:latin typeface="Calibri" pitchFamily="34" charset="0"/>
                <a:cs typeface="Calibri" pitchFamily="34" charset="0"/>
              </a:rPr>
              <a:t>Update your device software regularly to ensure protection against spyware threats.</a:t>
            </a:r>
          </a:p>
          <a:p>
            <a:r>
              <a:rPr lang="en-US" sz="2200" dirty="0">
                <a:solidFill>
                  <a:schemeClr val="tx1"/>
                </a:solidFill>
                <a:latin typeface="Calibri" pitchFamily="34" charset="0"/>
                <a:cs typeface="Calibri" pitchFamily="34" charset="0"/>
              </a:rPr>
              <a:t>Create unique passwords for different accounts created while using mobile devices.</a:t>
            </a:r>
          </a:p>
          <a:p>
            <a:r>
              <a:rPr lang="en-US" sz="2200" dirty="0">
                <a:solidFill>
                  <a:schemeClr val="tx1"/>
                </a:solidFill>
                <a:latin typeface="Calibri" pitchFamily="34" charset="0"/>
                <a:cs typeface="Calibri" pitchFamily="34" charset="0"/>
              </a:rPr>
              <a:t>Delete the non-active apps to limit the threat to data access and privacy.</a:t>
            </a:r>
          </a:p>
          <a:p>
            <a:r>
              <a:rPr lang="en-US" sz="2200" dirty="0">
                <a:solidFill>
                  <a:schemeClr val="tx1"/>
                </a:solidFill>
                <a:latin typeface="Calibri" pitchFamily="34" charset="0"/>
                <a:cs typeface="Calibri" pitchFamily="34" charset="0"/>
              </a:rPr>
              <a:t>Categories your applications under Blacklist and Whitelist.</a:t>
            </a:r>
          </a:p>
          <a:p>
            <a:r>
              <a:rPr lang="en-US" sz="2200" dirty="0">
                <a:solidFill>
                  <a:schemeClr val="tx1"/>
                </a:solidFill>
                <a:latin typeface="Calibri" pitchFamily="34" charset="0"/>
                <a:cs typeface="Calibri" pitchFamily="34" charset="0"/>
              </a:rPr>
              <a:t>Check for apps accessing location and storage.</a:t>
            </a:r>
          </a:p>
          <a:p>
            <a:r>
              <a:rPr lang="en-US" sz="2200" dirty="0">
                <a:solidFill>
                  <a:schemeClr val="tx1"/>
                </a:solidFill>
                <a:latin typeface="Calibri" pitchFamily="34" charset="0"/>
                <a:cs typeface="Calibri" pitchFamily="34" charset="0"/>
              </a:rPr>
              <a:t>Do not allow forced downloads from browser.</a:t>
            </a:r>
          </a:p>
          <a:p>
            <a:r>
              <a:rPr lang="en-US" sz="2200" dirty="0">
                <a:solidFill>
                  <a:schemeClr val="tx1"/>
                </a:solidFill>
                <a:latin typeface="Calibri" pitchFamily="34" charset="0"/>
                <a:cs typeface="Calibri" pitchFamily="34" charset="0"/>
              </a:rPr>
              <a:t>Check on security that stops sharing of network unnecessary.</a:t>
            </a:r>
          </a:p>
          <a:p>
            <a:r>
              <a:rPr lang="en-US" sz="2200" dirty="0">
                <a:solidFill>
                  <a:schemeClr val="tx1"/>
                </a:solidFill>
                <a:latin typeface="Calibri" pitchFamily="34" charset="0"/>
                <a:cs typeface="Calibri" pitchFamily="34" charset="0"/>
              </a:rPr>
              <a:t>Do not add your data to public servers.</a:t>
            </a:r>
            <a:endParaRPr lang="en-IN" sz="2200"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3008021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91264" cy="648072"/>
          </a:xfrm>
        </p:spPr>
        <p:txBody>
          <a:bodyPr/>
          <a:lstStyle/>
          <a:p>
            <a:r>
              <a:rPr lang="en-US" sz="2800" dirty="0" smtClean="0">
                <a:latin typeface="Arial Black" pitchFamily="34" charset="0"/>
              </a:rPr>
              <a:t>CONCLUSION</a:t>
            </a:r>
            <a:endParaRPr lang="en-IN" sz="2800" dirty="0"/>
          </a:p>
        </p:txBody>
      </p:sp>
      <p:sp>
        <p:nvSpPr>
          <p:cNvPr id="3" name="Content Placeholder 2"/>
          <p:cNvSpPr>
            <a:spLocks noGrp="1"/>
          </p:cNvSpPr>
          <p:nvPr>
            <p:ph idx="1"/>
          </p:nvPr>
        </p:nvSpPr>
        <p:spPr>
          <a:xfrm>
            <a:off x="457200" y="1052736"/>
            <a:ext cx="8363272" cy="5328592"/>
          </a:xfrm>
        </p:spPr>
        <p:txBody>
          <a:bodyPr>
            <a:normAutofit/>
          </a:bodyPr>
          <a:lstStyle/>
          <a:p>
            <a:pPr marL="0" indent="0">
              <a:buNone/>
            </a:pPr>
            <a:r>
              <a:rPr lang="en-US" dirty="0" smtClean="0">
                <a:solidFill>
                  <a:schemeClr val="tx1"/>
                </a:solidFill>
                <a:latin typeface="Calibri" pitchFamily="34" charset="0"/>
                <a:cs typeface="Calibri" pitchFamily="34" charset="0"/>
              </a:rPr>
              <a:t>         </a:t>
            </a:r>
            <a:r>
              <a:rPr lang="en-US" sz="2200" dirty="0" smtClean="0">
                <a:solidFill>
                  <a:schemeClr val="tx1"/>
                </a:solidFill>
                <a:latin typeface="Calibri" pitchFamily="34" charset="0"/>
                <a:cs typeface="Calibri" pitchFamily="34" charset="0"/>
              </a:rPr>
              <a:t>Computing </a:t>
            </a:r>
            <a:r>
              <a:rPr lang="en-US" sz="2200" dirty="0">
                <a:solidFill>
                  <a:schemeClr val="tx1"/>
                </a:solidFill>
                <a:latin typeface="Calibri" pitchFamily="34" charset="0"/>
                <a:cs typeface="Calibri" pitchFamily="34" charset="0"/>
              </a:rPr>
              <a:t>Technologies are the technologies that are used to manage, process, and communicate the data. Wireless simply means without any wire i.e. connecting with other devices without any physical connection. Wireless computing is transferring the data or information between computers or devices that are not physically connected to each other and having a “wireless network connection”. For example, mobile devices, Wi-Fi, wireless printers and scanners, etc. Mobiles are not physically connected but then too we can transfer </a:t>
            </a:r>
            <a:r>
              <a:rPr lang="en-US" sz="2200" dirty="0" smtClean="0">
                <a:solidFill>
                  <a:schemeClr val="tx1"/>
                </a:solidFill>
                <a:latin typeface="Calibri" pitchFamily="34" charset="0"/>
                <a:cs typeface="Calibri" pitchFamily="34" charset="0"/>
              </a:rPr>
              <a:t>data.</a:t>
            </a:r>
            <a:endParaRPr lang="en-US" sz="2200" dirty="0">
              <a:solidFill>
                <a:schemeClr val="tx1"/>
              </a:solidFill>
              <a:latin typeface="Calibri" pitchFamily="34" charset="0"/>
              <a:cs typeface="Calibri" pitchFamily="34" charset="0"/>
            </a:endParaRPr>
          </a:p>
          <a:p>
            <a:pPr marL="0" indent="0">
              <a:buNone/>
            </a:pPr>
            <a:r>
              <a:rPr lang="en-US" sz="2200" dirty="0" smtClean="0">
                <a:solidFill>
                  <a:schemeClr val="tx1"/>
                </a:solidFill>
                <a:latin typeface="Calibri" pitchFamily="34" charset="0"/>
                <a:cs typeface="Calibri" pitchFamily="34" charset="0"/>
              </a:rPr>
              <a:t>For </a:t>
            </a:r>
            <a:r>
              <a:rPr lang="en-US" sz="2200" dirty="0">
                <a:solidFill>
                  <a:schemeClr val="tx1"/>
                </a:solidFill>
                <a:latin typeface="Calibri" pitchFamily="34" charset="0"/>
                <a:cs typeface="Calibri" pitchFamily="34" charset="0"/>
              </a:rPr>
              <a:t>example laptops, tablets, smartphones, etc. Mobile computing allows transferring of the data/information, audio, video, or any other document without any connection to the base or central network. These computing devices are the most widely used technologies nowadays.</a:t>
            </a:r>
            <a:endParaRPr lang="en-IN" sz="2200" dirty="0">
              <a:solidFill>
                <a:schemeClr val="tx1"/>
              </a:solidFill>
              <a:latin typeface="Calibri" pitchFamily="34" charset="0"/>
              <a:cs typeface="Calibri" pitchFamily="34" charset="0"/>
            </a:endParaRPr>
          </a:p>
        </p:txBody>
      </p:sp>
      <p:cxnSp>
        <p:nvCxnSpPr>
          <p:cNvPr id="5" name="Straight Connector 4"/>
          <p:cNvCxnSpPr/>
          <p:nvPr/>
        </p:nvCxnSpPr>
        <p:spPr>
          <a:xfrm>
            <a:off x="3059832" y="6093296"/>
            <a:ext cx="30963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89520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63</TotalTime>
  <Words>1015</Words>
  <Application>Microsoft Office PowerPoint</Application>
  <PresentationFormat>On-screen Show (4:3)</PresentationFormat>
  <Paragraphs>48</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Executive</vt:lpstr>
      <vt:lpstr>PowerPoint Presentation</vt:lpstr>
      <vt:lpstr>INTRODUCTION</vt:lpstr>
      <vt:lpstr> BODY OF THE REPORT</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Aishwarya Ghosh</dc:creator>
  <cp:lastModifiedBy>Aishwarya Ghosh</cp:lastModifiedBy>
  <cp:revision>7</cp:revision>
  <dcterms:created xsi:type="dcterms:W3CDTF">2023-02-28T12:20:59Z</dcterms:created>
  <dcterms:modified xsi:type="dcterms:W3CDTF">2023-02-28T13:24:27Z</dcterms:modified>
</cp:coreProperties>
</file>