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1"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p:cViewPr varScale="1">
        <p:scale>
          <a:sx n="69" d="100"/>
          <a:sy n="69" d="100"/>
        </p:scale>
        <p:origin x="-136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DBE334-EEA5-4007-936B-53CEF9DEF3F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6AA55-2F99-4E29-8F1A-95E6699DEE70}"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DBE334-EEA5-4007-936B-53CEF9DEF3F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DBE334-EEA5-4007-936B-53CEF9DEF3F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DBE334-EEA5-4007-936B-53CEF9DEF3F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6AA55-2F99-4E29-8F1A-95E6699DEE70}"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DBE334-EEA5-4007-936B-53CEF9DEF3FB}" type="datetimeFigureOut">
              <a:rPr lang="en-IN" smtClean="0"/>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5DBE334-EEA5-4007-936B-53CEF9DEF3FB}"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6AA55-2F99-4E29-8F1A-95E6699DEE70}"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DBE334-EEA5-4007-936B-53CEF9DEF3FB}" type="datetimeFigureOut">
              <a:rPr lang="en-IN" smtClean="0"/>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D6AA55-2F99-4E29-8F1A-95E6699DEE70}"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DBE334-EEA5-4007-936B-53CEF9DEF3FB}" type="datetimeFigureOut">
              <a:rPr lang="en-IN" smtClean="0"/>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BE334-EEA5-4007-936B-53CEF9DEF3FB}" type="datetimeFigureOut">
              <a:rPr lang="en-IN" smtClean="0"/>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BE334-EEA5-4007-936B-53CEF9DEF3FB}"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6AA55-2F99-4E29-8F1A-95E6699DEE70}"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DBE334-EEA5-4007-936B-53CEF9DEF3FB}" type="datetimeFigureOut">
              <a:rPr lang="en-IN" smtClean="0"/>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D6AA55-2F99-4E29-8F1A-95E6699DEE70}"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5DBE334-EEA5-4007-936B-53CEF9DEF3FB}" type="datetimeFigureOut">
              <a:rPr lang="en-IN" smtClean="0"/>
              <a:t>31-01-2023</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0D6AA55-2F99-4E29-8F1A-95E6699DEE7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360" y="1908465"/>
            <a:ext cx="7175351" cy="1224135"/>
          </a:xfrm>
        </p:spPr>
        <p:txBody>
          <a:bodyPr/>
          <a:lstStyle/>
          <a:p>
            <a:pPr marL="182880" indent="0">
              <a:buNone/>
            </a:pPr>
            <a:r>
              <a:rPr lang="en-US" sz="36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SUBJECT </a:t>
            </a:r>
            <a:r>
              <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br>
              <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E-Commerce </a:t>
            </a:r>
            <a:r>
              <a:rPr lang="en-US" sz="32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&amp; ERP</a:t>
            </a:r>
            <a:endParaRPr lang="en-IN" sz="3600" dirty="0"/>
          </a:p>
        </p:txBody>
      </p:sp>
      <p:sp>
        <p:nvSpPr>
          <p:cNvPr id="5" name="Rounded Rectangle 4"/>
          <p:cNvSpPr/>
          <p:nvPr/>
        </p:nvSpPr>
        <p:spPr>
          <a:xfrm>
            <a:off x="467544" y="476672"/>
            <a:ext cx="6840760" cy="936104"/>
          </a:xfrm>
          <a:prstGeom prst="roundRect">
            <a:avLst/>
          </a:prstGeom>
          <a:ln>
            <a:noFill/>
          </a:ln>
        </p:spPr>
        <p:style>
          <a:lnRef idx="1">
            <a:schemeClr val="accent4"/>
          </a:lnRef>
          <a:fillRef idx="2">
            <a:schemeClr val="accent4"/>
          </a:fillRef>
          <a:effectRef idx="1">
            <a:schemeClr val="accent4"/>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ASANSOL ENGINEERING COLLEGE</a:t>
            </a:r>
            <a:endParaRPr lang="en-IN" sz="3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538743"/>
            <a:ext cx="1330587" cy="136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 Single Corner Rectangle 7"/>
          <p:cNvSpPr/>
          <p:nvPr/>
        </p:nvSpPr>
        <p:spPr>
          <a:xfrm>
            <a:off x="2735" y="4797152"/>
            <a:ext cx="6048672" cy="2060848"/>
          </a:xfrm>
          <a:prstGeom prst="round1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400" b="1" dirty="0" smtClean="0"/>
              <a:t>NAME – AISHWARYA GHOSH</a:t>
            </a:r>
          </a:p>
          <a:p>
            <a:r>
              <a:rPr lang="en-US" sz="2400" b="1" dirty="0" smtClean="0"/>
              <a:t>ROLL NO. – </a:t>
            </a:r>
            <a:r>
              <a:rPr lang="en-US" sz="2400" b="1" dirty="0" smtClean="0"/>
              <a:t>10800219074</a:t>
            </a:r>
          </a:p>
          <a:p>
            <a:r>
              <a:rPr lang="en-US" sz="2400" b="1" dirty="0" smtClean="0"/>
              <a:t>REG NO.- 036064 OF 2019-20</a:t>
            </a:r>
            <a:endParaRPr lang="en-US" sz="2400" b="1" dirty="0" smtClean="0"/>
          </a:p>
          <a:p>
            <a:r>
              <a:rPr lang="en-US" sz="2400" b="1" dirty="0" smtClean="0"/>
              <a:t>DEPT – INFORMATION TECHNOLOGY</a:t>
            </a:r>
          </a:p>
          <a:p>
            <a:r>
              <a:rPr lang="en-US" sz="2400" b="1" dirty="0" smtClean="0"/>
              <a:t>YEAR – 4</a:t>
            </a:r>
            <a:r>
              <a:rPr lang="en-US" sz="2400" b="1" baseline="30000" dirty="0" smtClean="0"/>
              <a:t>TH</a:t>
            </a:r>
            <a:r>
              <a:rPr lang="en-US" sz="2400" b="1" dirty="0" smtClean="0"/>
              <a:t> YEAR (8</a:t>
            </a:r>
            <a:r>
              <a:rPr lang="en-US" sz="2400" b="1" baseline="30000" dirty="0" smtClean="0"/>
              <a:t>TH</a:t>
            </a:r>
            <a:r>
              <a:rPr lang="en-US" sz="2400" b="1" dirty="0" smtClean="0"/>
              <a:t> SEM)</a:t>
            </a:r>
          </a:p>
        </p:txBody>
      </p:sp>
      <p:sp>
        <p:nvSpPr>
          <p:cNvPr id="9" name="Rectangle 8"/>
          <p:cNvSpPr/>
          <p:nvPr/>
        </p:nvSpPr>
        <p:spPr>
          <a:xfrm>
            <a:off x="1185928" y="3140968"/>
            <a:ext cx="6705425" cy="1200329"/>
          </a:xfrm>
          <a:prstGeom prst="rect">
            <a:avLst/>
          </a:prstGeom>
          <a:noFill/>
        </p:spPr>
        <p:txBody>
          <a:bodyPr wrap="none" lIns="91440" tIns="45720" rIns="91440" bIns="45720">
            <a:spAutoFit/>
          </a:bodyPr>
          <a:lstStyle/>
          <a:p>
            <a:pPr algn="ctr"/>
            <a:r>
              <a:rPr lang="en-US"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SUB CODE - OEC-IT802A</a:t>
            </a:r>
          </a:p>
          <a:p>
            <a:pPr algn="ctr"/>
            <a:r>
              <a:rPr lang="en-US" sz="3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TOPIC: INTRODUCTION OF ERP</a:t>
            </a:r>
            <a:endParaRPr lang="en-US" sz="3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0" name="Rectangle 9"/>
          <p:cNvSpPr/>
          <p:nvPr/>
        </p:nvSpPr>
        <p:spPr>
          <a:xfrm>
            <a:off x="-151805" y="4364901"/>
            <a:ext cx="2593018" cy="461665"/>
          </a:xfrm>
          <a:prstGeom prst="rect">
            <a:avLst/>
          </a:prstGeom>
          <a:noFill/>
        </p:spPr>
        <p:txBody>
          <a:bodyPr wrap="none" lIns="91440" tIns="45720" rIns="91440" bIns="45720">
            <a:spAutoFit/>
          </a:bodyPr>
          <a:lstStyle/>
          <a:p>
            <a:pPr algn="ct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PRESENTED BY:-</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extLst>
      <p:ext uri="{BB962C8B-B14F-4D97-AF65-F5344CB8AC3E}">
        <p14:creationId xmlns:p14="http://schemas.microsoft.com/office/powerpoint/2010/main" val="4732519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Callout 1"/>
          <p:cNvSpPr/>
          <p:nvPr/>
        </p:nvSpPr>
        <p:spPr>
          <a:xfrm>
            <a:off x="2555776" y="2276872"/>
            <a:ext cx="3888432" cy="2016224"/>
          </a:xfrm>
          <a:prstGeom prst="wedgeEllipse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smtClean="0"/>
              <a:t>THANK YOU</a:t>
            </a:r>
            <a:endParaRPr lang="en-IN" sz="3200" b="1" dirty="0"/>
          </a:p>
        </p:txBody>
      </p:sp>
    </p:spTree>
    <p:extLst>
      <p:ext uri="{BB962C8B-B14F-4D97-AF65-F5344CB8AC3E}">
        <p14:creationId xmlns:p14="http://schemas.microsoft.com/office/powerpoint/2010/main" val="2060892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1484784"/>
            <a:ext cx="8352928" cy="4824536"/>
          </a:xfrm>
        </p:spPr>
        <p:txBody>
          <a:bodyPr>
            <a:normAutofit/>
          </a:bodyPr>
          <a:lstStyle/>
          <a:p>
            <a:pPr marL="45720" indent="0">
              <a:buNone/>
            </a:pPr>
            <a:r>
              <a:rPr lang="en-US" dirty="0"/>
              <a:t>    </a:t>
            </a:r>
            <a:r>
              <a:rPr lang="en-US" dirty="0" smtClean="0"/>
              <a:t> </a:t>
            </a:r>
            <a:r>
              <a:rPr lang="en-US" sz="2400" dirty="0" smtClean="0">
                <a:solidFill>
                  <a:schemeClr val="tx1"/>
                </a:solidFill>
              </a:rPr>
              <a:t>ERP stands </a:t>
            </a:r>
            <a:r>
              <a:rPr lang="en-US" sz="2400" dirty="0">
                <a:solidFill>
                  <a:schemeClr val="tx1"/>
                </a:solidFill>
              </a:rPr>
              <a:t>for Enterprise Resource Planning</a:t>
            </a:r>
            <a:r>
              <a:rPr lang="en-US" sz="2400" dirty="0" smtClean="0">
                <a:solidFill>
                  <a:schemeClr val="tx1"/>
                </a:solidFill>
              </a:rPr>
              <a:t>.</a:t>
            </a:r>
          </a:p>
          <a:p>
            <a:pPr marL="45720" indent="0">
              <a:buNone/>
            </a:pPr>
            <a:r>
              <a:rPr lang="en-US" sz="2400" dirty="0">
                <a:solidFill>
                  <a:schemeClr val="tx1"/>
                </a:solidFill>
              </a:rPr>
              <a:t>    ERP systems are the kind of software tools which are used to manage the data of an enterprise. ERP system helps different organizations to deal with different departments of an enterprise. Different departments like receiving, inventory management, customer order management, production planning, shipping, accounting, human resource management, and other business functions</a:t>
            </a:r>
            <a:r>
              <a:rPr lang="en-US" sz="2400" dirty="0" smtClean="0">
                <a:solidFill>
                  <a:schemeClr val="tx1"/>
                </a:solidFill>
              </a:rPr>
              <a:t>.</a:t>
            </a:r>
          </a:p>
          <a:p>
            <a:pPr marL="45720" indent="0">
              <a:buNone/>
            </a:pPr>
            <a:r>
              <a:rPr lang="en-US" sz="2400" dirty="0">
                <a:solidFill>
                  <a:schemeClr val="tx1"/>
                </a:solidFill>
              </a:rPr>
              <a:t>     Basically, it is the practice of consolidating an enterprise’s planning, its manufacturing, its sales and marketing efforts into one management </a:t>
            </a:r>
            <a:r>
              <a:rPr lang="en-US" sz="2400" dirty="0" smtClean="0">
                <a:solidFill>
                  <a:schemeClr val="tx1"/>
                </a:solidFill>
              </a:rPr>
              <a:t>system.</a:t>
            </a:r>
            <a:endParaRPr lang="en-IN" sz="2400" dirty="0">
              <a:solidFill>
                <a:schemeClr val="tx1"/>
              </a:solidFill>
            </a:endParaRPr>
          </a:p>
        </p:txBody>
      </p:sp>
      <p:sp>
        <p:nvSpPr>
          <p:cNvPr id="5" name="Flowchart: Alternate Process 4"/>
          <p:cNvSpPr/>
          <p:nvPr/>
        </p:nvSpPr>
        <p:spPr>
          <a:xfrm>
            <a:off x="359529" y="380865"/>
            <a:ext cx="8424936" cy="86409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balanced" dir="t">
                <a:rot lat="0" lon="0" rev="2100000"/>
              </a:lightRig>
            </a:scene3d>
            <a:sp3d extrusionH="57150" prstMaterial="metal">
              <a:bevelT w="38100" h="25400"/>
              <a:contourClr>
                <a:schemeClr val="bg2"/>
              </a:contourClr>
            </a:sp3d>
          </a:bodyPr>
          <a:lstStyle/>
          <a:p>
            <a:pPr algn="ctr"/>
            <a:endParaRPr lang="en-IN" sz="2800" b="1" dirty="0">
              <a:ln w="50800"/>
              <a:solidFill>
                <a:schemeClr val="bg1">
                  <a:shade val="50000"/>
                </a:schemeClr>
              </a:solidFill>
            </a:endParaRPr>
          </a:p>
        </p:txBody>
      </p:sp>
      <p:sp>
        <p:nvSpPr>
          <p:cNvPr id="6" name="Rectangle 5"/>
          <p:cNvSpPr/>
          <p:nvPr/>
        </p:nvSpPr>
        <p:spPr>
          <a:xfrm>
            <a:off x="1729713" y="345430"/>
            <a:ext cx="5684569"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 OF ERP</a:t>
            </a:r>
            <a:endParaRPr lang="en-I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442277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548680"/>
            <a:ext cx="8064896" cy="5688632"/>
          </a:xfrm>
        </p:spPr>
        <p:txBody>
          <a:bodyPr/>
          <a:lstStyle/>
          <a:p>
            <a:pPr algn="l"/>
            <a:r>
              <a:rPr lang="en-US" sz="2200" dirty="0"/>
              <a:t>ERP helps in automation of the tasks involved in performing a business process</a:t>
            </a:r>
            <a:r>
              <a:rPr lang="en-US" sz="2200" dirty="0" smtClean="0"/>
              <a:t>.</a:t>
            </a:r>
          </a:p>
          <a:p>
            <a:pPr algn="l"/>
            <a:endParaRPr lang="en-US" sz="2200" dirty="0" smtClean="0"/>
          </a:p>
          <a:p>
            <a:pPr algn="l"/>
            <a:r>
              <a:rPr lang="en-IN" sz="2400" b="1" dirty="0"/>
              <a:t>Before ERP :- </a:t>
            </a:r>
          </a:p>
          <a:p>
            <a:pPr algn="l"/>
            <a:r>
              <a:rPr lang="en-US" dirty="0" smtClean="0"/>
              <a:t>                Before </a:t>
            </a:r>
            <a:r>
              <a:rPr lang="en-US" dirty="0"/>
              <a:t>an ERP system, there are different databases of different departments which they managed by their own. The employees of one department does not know about anything about other department</a:t>
            </a:r>
            <a:r>
              <a:rPr lang="en-US" dirty="0" smtClean="0"/>
              <a:t>.</a:t>
            </a:r>
          </a:p>
          <a:p>
            <a:pPr algn="l"/>
            <a:endParaRPr lang="en-US" dirty="0" smtClean="0"/>
          </a:p>
          <a:p>
            <a:pPr algn="l"/>
            <a:r>
              <a:rPr lang="en-US" sz="2400" b="1" dirty="0"/>
              <a:t>After ERP :- </a:t>
            </a:r>
            <a:endParaRPr lang="en-US" dirty="0" smtClean="0"/>
          </a:p>
          <a:p>
            <a:pPr algn="l"/>
            <a:r>
              <a:rPr lang="en-US" dirty="0" smtClean="0"/>
              <a:t>                After </a:t>
            </a:r>
            <a:r>
              <a:rPr lang="en-US" dirty="0"/>
              <a:t>ERP system, databases of different departments are managed by one system called ERP system. It keep tracks of all the database within system. In this scenario, employee of one department have information regarding the other departments.</a:t>
            </a:r>
            <a:endParaRPr lang="en-IN" dirty="0"/>
          </a:p>
        </p:txBody>
      </p:sp>
    </p:spTree>
    <p:extLst>
      <p:ext uri="{BB962C8B-B14F-4D97-AF65-F5344CB8AC3E}">
        <p14:creationId xmlns:p14="http://schemas.microsoft.com/office/powerpoint/2010/main" val="1714947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95536" y="731520"/>
            <a:ext cx="8280920" cy="5577800"/>
          </a:xfrm>
        </p:spPr>
        <p:txBody>
          <a:bodyPr/>
          <a:lstStyle/>
          <a:p>
            <a:pPr marL="45720" indent="0">
              <a:buNone/>
            </a:pPr>
            <a:r>
              <a:rPr lang="en-IN" b="1" dirty="0" smtClean="0"/>
              <a:t>Before </a:t>
            </a:r>
            <a:r>
              <a:rPr lang="en-IN" b="1" dirty="0"/>
              <a:t>ERP </a:t>
            </a:r>
            <a:r>
              <a:rPr lang="en-IN" b="1" dirty="0" smtClean="0"/>
              <a:t>:- </a:t>
            </a:r>
          </a:p>
          <a:p>
            <a:pPr marL="45720" indent="0">
              <a:buNone/>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83" y="1268760"/>
            <a:ext cx="8116433" cy="5098833"/>
          </a:xfrm>
          <a:prstGeom prst="rect">
            <a:avLst/>
          </a:prstGeom>
        </p:spPr>
      </p:pic>
    </p:spTree>
    <p:extLst>
      <p:ext uri="{BB962C8B-B14F-4D97-AF65-F5344CB8AC3E}">
        <p14:creationId xmlns:p14="http://schemas.microsoft.com/office/powerpoint/2010/main" val="4170060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476672"/>
            <a:ext cx="8064896" cy="5688632"/>
          </a:xfrm>
        </p:spPr>
        <p:txBody>
          <a:bodyPr/>
          <a:lstStyle/>
          <a:p>
            <a:pPr algn="l"/>
            <a:r>
              <a:rPr lang="en-IN" sz="2400" b="1" dirty="0"/>
              <a:t>After ERP </a:t>
            </a:r>
            <a:r>
              <a:rPr lang="en-IN" sz="2400" b="1" dirty="0" smtClean="0"/>
              <a:t>:- </a:t>
            </a:r>
          </a:p>
          <a:p>
            <a:pPr algn="l"/>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268760"/>
            <a:ext cx="8064895" cy="4680520"/>
          </a:xfrm>
          <a:prstGeom prst="rect">
            <a:avLst/>
          </a:prstGeom>
        </p:spPr>
      </p:pic>
    </p:spTree>
    <p:extLst>
      <p:ext uri="{BB962C8B-B14F-4D97-AF65-F5344CB8AC3E}">
        <p14:creationId xmlns:p14="http://schemas.microsoft.com/office/powerpoint/2010/main" val="1181623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67544" y="1484784"/>
            <a:ext cx="8316923" cy="4896544"/>
          </a:xfrm>
        </p:spPr>
        <p:txBody>
          <a:bodyPr/>
          <a:lstStyle/>
          <a:p>
            <a:pPr marL="45720" indent="0">
              <a:buNone/>
            </a:pPr>
            <a:r>
              <a:rPr lang="en-US" dirty="0" smtClean="0"/>
              <a:t>        The </a:t>
            </a:r>
            <a:r>
              <a:rPr lang="en-US" dirty="0"/>
              <a:t>real-time visibility of ERP systems improves decision-making, helps identify issues before they occur, and increases overall productivity</a:t>
            </a:r>
            <a:r>
              <a:rPr lang="en-US" dirty="0" smtClean="0"/>
              <a:t>.</a:t>
            </a:r>
            <a:endParaRPr lang="en-US" dirty="0"/>
          </a:p>
          <a:p>
            <a:pPr marL="45720" indent="0">
              <a:buNone/>
            </a:pPr>
            <a:r>
              <a:rPr lang="en-US" dirty="0" smtClean="0"/>
              <a:t>        It is an </a:t>
            </a:r>
            <a:r>
              <a:rPr lang="en-US" dirty="0"/>
              <a:t>end-to-end view of your business, here are some common benefits of clearly-defined ERP systems</a:t>
            </a:r>
            <a:r>
              <a:rPr lang="en-US" dirty="0" smtClean="0"/>
              <a:t>:</a:t>
            </a:r>
          </a:p>
          <a:p>
            <a:pPr marL="45720" indent="0">
              <a:buNone/>
            </a:pPr>
            <a:endParaRPr lang="en-US" dirty="0" smtClean="0"/>
          </a:p>
          <a:p>
            <a:pPr marL="45720" indent="0">
              <a:buNone/>
            </a:pPr>
            <a:r>
              <a:rPr lang="en-US" b="1" dirty="0" smtClean="0"/>
              <a:t>1.Optimized operations</a:t>
            </a:r>
            <a:r>
              <a:rPr lang="en-US" b="1" dirty="0"/>
              <a:t>:- </a:t>
            </a:r>
            <a:r>
              <a:rPr lang="en-US" sz="2000" dirty="0"/>
              <a:t>Gain greater control over disconnected areas of your business through the automation, task </a:t>
            </a:r>
            <a:r>
              <a:rPr lang="en-US" sz="2000" dirty="0" smtClean="0"/>
              <a:t>prioritization, </a:t>
            </a:r>
            <a:r>
              <a:rPr lang="en-US" sz="2000" dirty="0"/>
              <a:t>and data integration of </a:t>
            </a:r>
            <a:r>
              <a:rPr lang="en-US" sz="2000" dirty="0" smtClean="0"/>
              <a:t>ERP </a:t>
            </a:r>
            <a:r>
              <a:rPr lang="en-US" sz="2000" dirty="0"/>
              <a:t>systems</a:t>
            </a:r>
            <a:r>
              <a:rPr lang="en-US" sz="2000" dirty="0" smtClean="0"/>
              <a:t>.</a:t>
            </a:r>
          </a:p>
          <a:p>
            <a:pPr marL="45720" indent="0">
              <a:buNone/>
            </a:pPr>
            <a:endParaRPr lang="en-US" sz="2000" dirty="0"/>
          </a:p>
          <a:p>
            <a:pPr marL="45720" indent="0">
              <a:buNone/>
            </a:pPr>
            <a:r>
              <a:rPr lang="en-US" b="1" dirty="0"/>
              <a:t>2. Aligned </a:t>
            </a:r>
            <a:r>
              <a:rPr lang="en-US" b="1" dirty="0" smtClean="0"/>
              <a:t>teams</a:t>
            </a:r>
            <a:r>
              <a:rPr lang="en-US" dirty="0"/>
              <a:t>:- </a:t>
            </a:r>
            <a:r>
              <a:rPr lang="en-US" sz="2000" dirty="0"/>
              <a:t>Increase business productivity, enable the flow of data between departments, and encourage collaboration by breaking down data silos</a:t>
            </a:r>
            <a:r>
              <a:rPr lang="en-US" sz="2000" dirty="0" smtClean="0"/>
              <a:t>.</a:t>
            </a:r>
          </a:p>
          <a:p>
            <a:pPr marL="45720" indent="0">
              <a:buNone/>
            </a:pPr>
            <a:endParaRPr lang="en-US" sz="2000" dirty="0"/>
          </a:p>
        </p:txBody>
      </p:sp>
      <p:sp>
        <p:nvSpPr>
          <p:cNvPr id="4" name="Flowchart: Alternate Process 3"/>
          <p:cNvSpPr/>
          <p:nvPr/>
        </p:nvSpPr>
        <p:spPr>
          <a:xfrm>
            <a:off x="359531" y="188640"/>
            <a:ext cx="8424936" cy="867042"/>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Features of </a:t>
            </a:r>
            <a:r>
              <a:rPr lang="en-US" sz="32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Erp</a:t>
            </a:r>
            <a:endParaRPr lang="en-IN"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80629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7544" y="476672"/>
            <a:ext cx="8280920" cy="5904656"/>
          </a:xfrm>
        </p:spPr>
        <p:txBody>
          <a:bodyPr/>
          <a:lstStyle/>
          <a:p>
            <a:pPr algn="l"/>
            <a:endParaRPr lang="en-US" sz="2200" b="1" dirty="0" smtClean="0"/>
          </a:p>
          <a:p>
            <a:pPr algn="l"/>
            <a:r>
              <a:rPr lang="en-US" sz="2200" b="1" dirty="0"/>
              <a:t>3. Unified data</a:t>
            </a:r>
            <a:r>
              <a:rPr lang="en-US" dirty="0"/>
              <a:t>:- Eliminate duplication, reduce errors, and boost data accuracy by maintaining a centralized repository for data from all departments.</a:t>
            </a:r>
          </a:p>
          <a:p>
            <a:pPr algn="l"/>
            <a:endParaRPr lang="en-US" sz="2200" b="1" dirty="0"/>
          </a:p>
          <a:p>
            <a:pPr algn="l"/>
            <a:r>
              <a:rPr lang="en-US" sz="2200" b="1" dirty="0" smtClean="0"/>
              <a:t>4.Improved decision-making:- </a:t>
            </a:r>
            <a:r>
              <a:rPr lang="en-US" dirty="0" smtClean="0"/>
              <a:t>Make </a:t>
            </a:r>
            <a:r>
              <a:rPr lang="en-US" dirty="0"/>
              <a:t>predictive insights and data-driven decisions with real-time information about your </a:t>
            </a:r>
            <a:r>
              <a:rPr lang="en-US" dirty="0" smtClean="0"/>
              <a:t>organization.</a:t>
            </a:r>
          </a:p>
          <a:p>
            <a:pPr algn="l"/>
            <a:endParaRPr lang="en-US" dirty="0"/>
          </a:p>
          <a:p>
            <a:pPr algn="l"/>
            <a:r>
              <a:rPr lang="en-US" sz="2200" b="1" dirty="0" smtClean="0"/>
              <a:t>5.Reduced costs</a:t>
            </a:r>
            <a:r>
              <a:rPr lang="en-US" b="1" dirty="0" smtClean="0"/>
              <a:t>:- </a:t>
            </a:r>
            <a:r>
              <a:rPr lang="en-US" dirty="0" smtClean="0"/>
              <a:t>Reduce </a:t>
            </a:r>
            <a:r>
              <a:rPr lang="en-US" dirty="0"/>
              <a:t>mistakes and uncover issues before they happen—insight across the business increases efficiency and reduces costs overall.</a:t>
            </a:r>
          </a:p>
          <a:p>
            <a:pPr algn="l"/>
            <a:endParaRPr lang="en-IN" dirty="0"/>
          </a:p>
        </p:txBody>
      </p:sp>
    </p:spTree>
    <p:extLst>
      <p:ext uri="{BB962C8B-B14F-4D97-AF65-F5344CB8AC3E}">
        <p14:creationId xmlns:p14="http://schemas.microsoft.com/office/powerpoint/2010/main" val="1387226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1484784"/>
            <a:ext cx="7848872" cy="4824536"/>
          </a:xfrm>
        </p:spPr>
        <p:txBody>
          <a:bodyPr/>
          <a:lstStyle/>
          <a:p>
            <a:pPr algn="l" fontAlgn="base">
              <a:buClr>
                <a:schemeClr val="accent1"/>
              </a:buClr>
            </a:pPr>
            <a:r>
              <a:rPr lang="en-US" sz="2400" dirty="0" smtClean="0"/>
              <a:t>Some benefits of ERP(</a:t>
            </a:r>
            <a:r>
              <a:rPr lang="en-US" sz="2400" dirty="0">
                <a:solidFill>
                  <a:schemeClr val="tx1"/>
                </a:solidFill>
              </a:rPr>
              <a:t>Enterprise Resource </a:t>
            </a:r>
            <a:r>
              <a:rPr lang="en-US" sz="2400" dirty="0" smtClean="0">
                <a:solidFill>
                  <a:schemeClr val="tx1"/>
                </a:solidFill>
              </a:rPr>
              <a:t>Planning) </a:t>
            </a:r>
          </a:p>
          <a:p>
            <a:pPr algn="l" fontAlgn="base">
              <a:buClr>
                <a:schemeClr val="accent1"/>
              </a:buClr>
            </a:pPr>
            <a:endParaRPr lang="en-US" dirty="0" smtClean="0"/>
          </a:p>
          <a:p>
            <a:pPr marL="342900" indent="-342900" algn="l" fontAlgn="base">
              <a:buClr>
                <a:schemeClr val="accent1"/>
              </a:buClr>
              <a:buFont typeface="Wingdings" pitchFamily="2" charset="2"/>
              <a:buChar char="q"/>
            </a:pPr>
            <a:r>
              <a:rPr lang="en-US" dirty="0" smtClean="0"/>
              <a:t>This </a:t>
            </a:r>
            <a:r>
              <a:rPr lang="en-US" dirty="0"/>
              <a:t>system helps in improving integration.</a:t>
            </a:r>
          </a:p>
          <a:p>
            <a:pPr marL="342900" indent="-342900" algn="l" fontAlgn="base">
              <a:buClr>
                <a:schemeClr val="accent1"/>
              </a:buClr>
              <a:buFont typeface="Wingdings" pitchFamily="2" charset="2"/>
              <a:buChar char="q"/>
            </a:pPr>
            <a:r>
              <a:rPr lang="en-US" dirty="0"/>
              <a:t>It is the flexible system.</a:t>
            </a:r>
          </a:p>
          <a:p>
            <a:pPr marL="342900" indent="-342900" algn="l" fontAlgn="base">
              <a:buClr>
                <a:schemeClr val="accent1"/>
              </a:buClr>
              <a:buFont typeface="Wingdings" pitchFamily="2" charset="2"/>
              <a:buChar char="q"/>
            </a:pPr>
            <a:r>
              <a:rPr lang="en-US" dirty="0"/>
              <a:t>There are fewer errors in this system.</a:t>
            </a:r>
          </a:p>
          <a:p>
            <a:pPr marL="342900" indent="-342900" algn="l" fontAlgn="base">
              <a:buClr>
                <a:schemeClr val="accent1"/>
              </a:buClr>
              <a:buFont typeface="Wingdings" pitchFamily="2" charset="2"/>
              <a:buChar char="q"/>
            </a:pPr>
            <a:r>
              <a:rPr lang="en-US" dirty="0"/>
              <a:t>This system improved speed and efficiency.</a:t>
            </a:r>
          </a:p>
          <a:p>
            <a:pPr marL="342900" indent="-342900" algn="l" fontAlgn="base">
              <a:buClr>
                <a:schemeClr val="accent1"/>
              </a:buClr>
              <a:buFont typeface="Wingdings" pitchFamily="2" charset="2"/>
              <a:buChar char="q"/>
            </a:pPr>
            <a:r>
              <a:rPr lang="en-US" dirty="0"/>
              <a:t>There is a complete access to information.</a:t>
            </a:r>
          </a:p>
          <a:p>
            <a:pPr marL="342900" indent="-342900" algn="l" fontAlgn="base">
              <a:buClr>
                <a:schemeClr val="accent1"/>
              </a:buClr>
              <a:buFont typeface="Wingdings" pitchFamily="2" charset="2"/>
              <a:buChar char="q"/>
            </a:pPr>
            <a:r>
              <a:rPr lang="en-US" dirty="0"/>
              <a:t>Lower total costs in complete supply chain.</a:t>
            </a:r>
          </a:p>
          <a:p>
            <a:pPr marL="342900" indent="-342900" algn="l" fontAlgn="base">
              <a:buClr>
                <a:schemeClr val="accent1"/>
              </a:buClr>
              <a:buFont typeface="Wingdings" pitchFamily="2" charset="2"/>
              <a:buChar char="q"/>
            </a:pPr>
            <a:r>
              <a:rPr lang="en-US" dirty="0"/>
              <a:t>This system helps in Shortening the throughput times.</a:t>
            </a:r>
          </a:p>
          <a:p>
            <a:pPr marL="342900" indent="-342900" algn="l" fontAlgn="base">
              <a:buClr>
                <a:schemeClr val="accent1"/>
              </a:buClr>
              <a:buFont typeface="Wingdings" pitchFamily="2" charset="2"/>
              <a:buChar char="q"/>
            </a:pPr>
            <a:r>
              <a:rPr lang="en-US" dirty="0"/>
              <a:t>There is sustained involvement and commitment of the top management.</a:t>
            </a:r>
          </a:p>
          <a:p>
            <a:pPr algn="l"/>
            <a:endParaRPr lang="en-IN" dirty="0"/>
          </a:p>
        </p:txBody>
      </p:sp>
      <p:sp>
        <p:nvSpPr>
          <p:cNvPr id="4" name="Flowchart: Alternate Process 3"/>
          <p:cNvSpPr/>
          <p:nvPr/>
        </p:nvSpPr>
        <p:spPr>
          <a:xfrm>
            <a:off x="359531" y="332656"/>
            <a:ext cx="8424936" cy="86409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BENEFITS OF </a:t>
            </a:r>
            <a:r>
              <a:rPr lang="en-US" sz="36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erp</a:t>
            </a:r>
            <a:endParaRPr lang="en-I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967153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1412776"/>
            <a:ext cx="8064896" cy="5040560"/>
          </a:xfrm>
        </p:spPr>
        <p:txBody>
          <a:bodyPr>
            <a:normAutofit/>
          </a:bodyPr>
          <a:lstStyle/>
          <a:p>
            <a:pPr algn="l" fontAlgn="base"/>
            <a:r>
              <a:rPr lang="en-US" sz="2400" dirty="0"/>
              <a:t>ERP system has 3 significant limitations </a:t>
            </a:r>
            <a:r>
              <a:rPr lang="en-US" dirty="0"/>
              <a:t>:</a:t>
            </a:r>
          </a:p>
          <a:p>
            <a:pPr algn="l" fontAlgn="base"/>
            <a:endParaRPr lang="en-US" dirty="0" smtClean="0"/>
          </a:p>
          <a:p>
            <a:pPr marL="342900" indent="-342900" algn="l" fontAlgn="base">
              <a:buClr>
                <a:schemeClr val="bg2">
                  <a:lumMod val="10000"/>
                </a:schemeClr>
              </a:buClr>
              <a:buFont typeface="Arial" pitchFamily="34" charset="0"/>
              <a:buChar char="•"/>
            </a:pPr>
            <a:r>
              <a:rPr lang="en-US" dirty="0" smtClean="0"/>
              <a:t>There </a:t>
            </a:r>
            <a:r>
              <a:rPr lang="en-US" dirty="0"/>
              <a:t>is no proper decision-making scenario i.e. this systems provide only the current status, such as open orders. Whenever there is need to look for past status to find trends and patterns it become </a:t>
            </a:r>
            <a:r>
              <a:rPr lang="en-US" dirty="0" smtClean="0"/>
              <a:t>difficult that </a:t>
            </a:r>
            <a:r>
              <a:rPr lang="en-US" dirty="0"/>
              <a:t>aid better decision-making</a:t>
            </a:r>
            <a:r>
              <a:rPr lang="en-US" dirty="0" smtClean="0"/>
              <a:t>.</a:t>
            </a:r>
          </a:p>
          <a:p>
            <a:pPr marL="342900" indent="-342900" algn="l" fontAlgn="base">
              <a:buClr>
                <a:schemeClr val="bg2">
                  <a:lumMod val="10000"/>
                </a:schemeClr>
              </a:buClr>
              <a:buFont typeface="Arial" pitchFamily="34" charset="0"/>
              <a:buChar char="•"/>
            </a:pPr>
            <a:r>
              <a:rPr lang="en-US" dirty="0"/>
              <a:t>Managers generate custom reports or queries only with the help from a programmer and this will create a problem that they did not receive information quickly, which is essential for making a competitive advantage</a:t>
            </a:r>
            <a:r>
              <a:rPr lang="en-US" dirty="0" smtClean="0"/>
              <a:t>.</a:t>
            </a:r>
            <a:endParaRPr lang="en-US" dirty="0"/>
          </a:p>
          <a:p>
            <a:pPr marL="342900" indent="-342900" algn="l" fontAlgn="base">
              <a:buClr>
                <a:schemeClr val="bg2">
                  <a:lumMod val="10000"/>
                </a:schemeClr>
              </a:buClr>
              <a:buFont typeface="Arial" pitchFamily="34" charset="0"/>
              <a:buChar char="•"/>
            </a:pPr>
            <a:r>
              <a:rPr lang="en-US" dirty="0"/>
              <a:t>No doubt that data is integrated within the system, but there is no integration of data with other enterprise or division systems and it does not include external intelligence.</a:t>
            </a:r>
          </a:p>
          <a:p>
            <a:pPr algn="l"/>
            <a:endParaRPr lang="en-IN" dirty="0"/>
          </a:p>
        </p:txBody>
      </p:sp>
      <p:sp>
        <p:nvSpPr>
          <p:cNvPr id="4" name="Flowchart: Alternate Process 3"/>
          <p:cNvSpPr/>
          <p:nvPr/>
        </p:nvSpPr>
        <p:spPr>
          <a:xfrm>
            <a:off x="359531" y="332656"/>
            <a:ext cx="8424936" cy="864096"/>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Limitations OF </a:t>
            </a:r>
            <a:r>
              <a:rPr lang="en-US" sz="3600" b="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erp</a:t>
            </a:r>
            <a:endParaRPr lang="en-IN"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17166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103</TotalTime>
  <Words>521</Words>
  <Application>Microsoft Office PowerPoint</Application>
  <PresentationFormat>On-screen Show (4:3)</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Slipstream</vt:lpstr>
      <vt:lpstr>                 SUBJECT –              E-Commerce &amp; ERP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Ghosh</dc:creator>
  <cp:lastModifiedBy>Aishwarya Ghosh</cp:lastModifiedBy>
  <cp:revision>10</cp:revision>
  <dcterms:created xsi:type="dcterms:W3CDTF">2023-01-31T05:40:24Z</dcterms:created>
  <dcterms:modified xsi:type="dcterms:W3CDTF">2023-01-31T07:23:33Z</dcterms:modified>
</cp:coreProperties>
</file>