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8871AE-31D5-4667-BDF9-B69E4A22CB15}"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13A92-BAFB-4C96-856F-356769BC30BF}"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871AE-31D5-4667-BDF9-B69E4A22CB15}"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13A92-BAFB-4C96-856F-356769BC30B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8871AE-31D5-4667-BDF9-B69E4A22CB15}"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13A92-BAFB-4C96-856F-356769BC30B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8871AE-31D5-4667-BDF9-B69E4A22CB15}"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13A92-BAFB-4C96-856F-356769BC30B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871AE-31D5-4667-BDF9-B69E4A22CB15}"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13A92-BAFB-4C96-856F-356769BC30B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8871AE-31D5-4667-BDF9-B69E4A22CB15}"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13A92-BAFB-4C96-856F-356769BC30B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8871AE-31D5-4667-BDF9-B69E4A22CB15}"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13A92-BAFB-4C96-856F-356769BC30BF}"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8871AE-31D5-4667-BDF9-B69E4A22CB15}"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13A92-BAFB-4C96-856F-356769BC30B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871AE-31D5-4667-BDF9-B69E4A22CB15}"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13A92-BAFB-4C96-856F-356769BC30B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871AE-31D5-4667-BDF9-B69E4A22CB15}"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13A92-BAFB-4C96-856F-356769BC30B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871AE-31D5-4667-BDF9-B69E4A22CB15}"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13A92-BAFB-4C96-856F-356769BC30BF}"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D8871AE-31D5-4667-BDF9-B69E4A22CB15}" type="datetimeFigureOut">
              <a:rPr lang="en-IN" smtClean="0"/>
              <a:t>28-02-2023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7013A92-BAFB-4C96-856F-356769BC30B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48010" y="3717032"/>
            <a:ext cx="8496944" cy="792088"/>
          </a:xfrm>
          <a:prstGeom prst="rect">
            <a:avLst/>
          </a:prstGeom>
        </p:spPr>
        <p:txBody>
          <a:bodyPr vert="horz" lIns="91440" tIns="45720" rIns="91440" bIns="45720" rtlCol="0">
            <a:normAutofit fontScale="77500" lnSpcReduction="2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b="1" dirty="0" smtClean="0">
                <a:latin typeface="Arial Black" pitchFamily="34" charset="0"/>
              </a:rPr>
              <a:t> </a:t>
            </a:r>
            <a:r>
              <a:rPr lang="en-US" sz="2600" b="1" dirty="0" smtClean="0">
                <a:latin typeface="Arial Black" pitchFamily="34" charset="0"/>
              </a:rPr>
              <a:t>TOPIC :- </a:t>
            </a:r>
          </a:p>
          <a:p>
            <a:pPr algn="ctr"/>
            <a:r>
              <a:rPr lang="en-US" sz="2600" b="1" dirty="0" smtClean="0">
                <a:latin typeface="Arial Black" pitchFamily="34" charset="0"/>
              </a:rPr>
              <a:t>WRITE A REPORT ON SUPPLY CHAIN MANAGEMENT(SCM</a:t>
            </a:r>
            <a:r>
              <a:rPr lang="en-US" b="1" dirty="0" smtClean="0">
                <a:latin typeface="Arial Black" pitchFamily="34" charset="0"/>
              </a:rPr>
              <a:t>)</a:t>
            </a:r>
          </a:p>
          <a:p>
            <a:pPr algn="ctr"/>
            <a:endParaRPr lang="en-IN" dirty="0"/>
          </a:p>
        </p:txBody>
      </p:sp>
      <p:sp>
        <p:nvSpPr>
          <p:cNvPr id="5" name="Rounded Rectangle 4"/>
          <p:cNvSpPr/>
          <p:nvPr/>
        </p:nvSpPr>
        <p:spPr>
          <a:xfrm>
            <a:off x="473905" y="383203"/>
            <a:ext cx="6840760" cy="93610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3000" b="1" dirty="0" smtClean="0">
                <a:ln w="50800"/>
                <a:solidFill>
                  <a:srgbClr val="002060"/>
                </a:solidFill>
              </a:rPr>
              <a:t>ASANSOL ENGINEERING COLLEGE</a:t>
            </a:r>
            <a:endParaRPr lang="en-IN" sz="3000" b="1" dirty="0">
              <a:ln w="50800"/>
              <a:solidFill>
                <a:srgbClr val="002060"/>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1" y="394727"/>
            <a:ext cx="1198814" cy="123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587034" y="1628799"/>
            <a:ext cx="1818896" cy="584775"/>
          </a:xfrm>
          <a:prstGeom prst="rect">
            <a:avLst/>
          </a:prstGeom>
          <a:noFill/>
        </p:spPr>
        <p:txBody>
          <a:bodyPr wrap="none" lIns="91440" tIns="45720" rIns="91440" bIns="45720">
            <a:spAutoFit/>
          </a:bodyPr>
          <a:lstStyle/>
          <a:p>
            <a:pPr algn="ct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SUBJECT-</a:t>
            </a:r>
          </a:p>
        </p:txBody>
      </p:sp>
      <p:sp>
        <p:nvSpPr>
          <p:cNvPr id="8" name="Rectangle 7"/>
          <p:cNvSpPr/>
          <p:nvPr/>
        </p:nvSpPr>
        <p:spPr>
          <a:xfrm>
            <a:off x="2206781" y="2060848"/>
            <a:ext cx="4620175" cy="646331"/>
          </a:xfrm>
          <a:prstGeom prst="rect">
            <a:avLst/>
          </a:prstGeom>
          <a:noFill/>
        </p:spPr>
        <p:txBody>
          <a:bodyPr wrap="none" lIns="91440" tIns="45720" rIns="91440" bIns="45720">
            <a:spAutoFit/>
          </a:bodyPr>
          <a:lstStyle/>
          <a:p>
            <a:pPr algn="ctr"/>
            <a:r>
              <a:rPr lang="en-IN"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E-Commerce &amp; ERP</a:t>
            </a:r>
            <a:endParaRPr lang="en-IN"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Rectangle 8"/>
          <p:cNvSpPr/>
          <p:nvPr/>
        </p:nvSpPr>
        <p:spPr>
          <a:xfrm>
            <a:off x="2173535" y="2924944"/>
            <a:ext cx="4748415" cy="584775"/>
          </a:xfrm>
          <a:prstGeom prst="rect">
            <a:avLst/>
          </a:prstGeom>
          <a:noFill/>
        </p:spPr>
        <p:txBody>
          <a:bodyPr wrap="none" lIns="91440" tIns="45720" rIns="91440" bIns="45720">
            <a:spAutoFit/>
          </a:bodyPr>
          <a:lstStyle/>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SUB CODE - OEC-IT802A</a:t>
            </a:r>
            <a:endPar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Round Single Corner Rectangle 10"/>
          <p:cNvSpPr/>
          <p:nvPr/>
        </p:nvSpPr>
        <p:spPr>
          <a:xfrm>
            <a:off x="2735" y="4653136"/>
            <a:ext cx="6048672" cy="2204864"/>
          </a:xfrm>
          <a:prstGeom prst="round1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400" b="1" dirty="0" smtClean="0"/>
              <a:t>NAME – AISHWARYA GHOSH</a:t>
            </a:r>
          </a:p>
          <a:p>
            <a:r>
              <a:rPr lang="en-US" sz="2400" b="1" dirty="0" smtClean="0"/>
              <a:t>ROLL NO. – 10800219074</a:t>
            </a:r>
          </a:p>
          <a:p>
            <a:r>
              <a:rPr lang="en-US" sz="2400" b="1" dirty="0" smtClean="0"/>
              <a:t>REG NO.- 036064 OF 2019-20</a:t>
            </a:r>
          </a:p>
          <a:p>
            <a:r>
              <a:rPr lang="en-US" sz="2400" b="1" dirty="0" smtClean="0"/>
              <a:t>DEPT – INFORMATION TECHNOLOGY</a:t>
            </a:r>
          </a:p>
          <a:p>
            <a:r>
              <a:rPr lang="en-US" sz="2400" b="1" dirty="0" smtClean="0"/>
              <a:t>YEAR – 4</a:t>
            </a:r>
            <a:r>
              <a:rPr lang="en-US" sz="2400" b="1" baseline="30000" dirty="0" smtClean="0"/>
              <a:t>TH</a:t>
            </a:r>
            <a:r>
              <a:rPr lang="en-US" sz="2400" b="1" dirty="0" smtClean="0"/>
              <a:t> YEAR (8</a:t>
            </a:r>
            <a:r>
              <a:rPr lang="en-US" sz="2400" b="1" baseline="30000" dirty="0" smtClean="0"/>
              <a:t>TH</a:t>
            </a:r>
            <a:r>
              <a:rPr lang="en-US" sz="2400" b="1" dirty="0" smtClean="0"/>
              <a:t> SEM)</a:t>
            </a:r>
          </a:p>
        </p:txBody>
      </p:sp>
    </p:spTree>
    <p:extLst>
      <p:ext uri="{BB962C8B-B14F-4D97-AF65-F5344CB8AC3E}">
        <p14:creationId xmlns:p14="http://schemas.microsoft.com/office/powerpoint/2010/main" val="1696874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632848" cy="718016"/>
          </a:xfrm>
        </p:spPr>
        <p:txBody>
          <a:bodyPr/>
          <a:lstStyle/>
          <a:p>
            <a:pPr marL="0" indent="0" algn="ctr">
              <a:buNone/>
            </a:pPr>
            <a:r>
              <a:rPr lang="en-IN" sz="3600" dirty="0"/>
              <a:t>INTRODUCTION</a:t>
            </a:r>
          </a:p>
        </p:txBody>
      </p:sp>
      <p:sp>
        <p:nvSpPr>
          <p:cNvPr id="3" name="Content Placeholder 2"/>
          <p:cNvSpPr>
            <a:spLocks noGrp="1"/>
          </p:cNvSpPr>
          <p:nvPr>
            <p:ph sz="quarter" idx="13"/>
          </p:nvPr>
        </p:nvSpPr>
        <p:spPr>
          <a:xfrm>
            <a:off x="539552" y="1268760"/>
            <a:ext cx="8136904" cy="5112568"/>
          </a:xfrm>
        </p:spPr>
        <p:txBody>
          <a:bodyPr>
            <a:normAutofit/>
          </a:bodyPr>
          <a:lstStyle/>
          <a:p>
            <a:pPr marL="45720" indent="0">
              <a:buNone/>
            </a:pPr>
            <a:r>
              <a:rPr lang="en-US" sz="2000" dirty="0" smtClean="0">
                <a:solidFill>
                  <a:schemeClr val="tx1"/>
                </a:solidFill>
              </a:rPr>
              <a:t>          Supply </a:t>
            </a:r>
            <a:r>
              <a:rPr lang="en-US" sz="2000" dirty="0">
                <a:solidFill>
                  <a:schemeClr val="tx1"/>
                </a:solidFill>
              </a:rPr>
              <a:t>chain management (SCM) is the discipline that manages the flow of supplies through all of the stages of a production cycle. SCM applies to any organization that executes projects, produces goods or provides services, as those activities require a supply chain to maintain a steady flow of resources.  That’s where supply chain management comes in</a:t>
            </a:r>
            <a:r>
              <a:rPr lang="en-US" sz="2000" dirty="0" smtClean="0">
                <a:solidFill>
                  <a:schemeClr val="tx1"/>
                </a:solidFill>
              </a:rPr>
              <a:t>.</a:t>
            </a:r>
          </a:p>
          <a:p>
            <a:pPr marL="45720" indent="0">
              <a:buNone/>
            </a:pPr>
            <a:r>
              <a:rPr lang="en-US" sz="2000" dirty="0" smtClean="0">
                <a:solidFill>
                  <a:schemeClr val="tx1"/>
                </a:solidFill>
              </a:rPr>
              <a:t>          The </a:t>
            </a:r>
            <a:r>
              <a:rPr lang="en-US" sz="2000" dirty="0">
                <a:solidFill>
                  <a:schemeClr val="tx1"/>
                </a:solidFill>
              </a:rPr>
              <a:t>main goal of supply chain management is to make the most of the resources involved in a supply chain and be as productive as possible. People are managed and supplies require management as well. Whether those supplies are goods or services, they must be accounted for and carried through from start to finish with deliberate control. To better understand SCM, let’s define what a supply chain is.</a:t>
            </a:r>
            <a:endParaRPr lang="en-IN" sz="2000" dirty="0">
              <a:solidFill>
                <a:schemeClr val="tx1"/>
              </a:solidFill>
            </a:endParaRPr>
          </a:p>
        </p:txBody>
      </p:sp>
    </p:spTree>
    <p:extLst>
      <p:ext uri="{BB962C8B-B14F-4D97-AF65-F5344CB8AC3E}">
        <p14:creationId xmlns:p14="http://schemas.microsoft.com/office/powerpoint/2010/main" val="718376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08912" cy="792088"/>
          </a:xfrm>
        </p:spPr>
        <p:txBody>
          <a:bodyPr/>
          <a:lstStyle/>
          <a:p>
            <a:pPr marL="0" indent="0" algn="ctr">
              <a:buNone/>
            </a:pPr>
            <a:r>
              <a:rPr lang="en-US" sz="3600" dirty="0" smtClean="0"/>
              <a:t>BODY OF THE REPORT</a:t>
            </a:r>
            <a:endParaRPr lang="en-IN" sz="3600" dirty="0"/>
          </a:p>
        </p:txBody>
      </p:sp>
      <p:sp>
        <p:nvSpPr>
          <p:cNvPr id="3" name="Content Placeholder 2"/>
          <p:cNvSpPr>
            <a:spLocks noGrp="1"/>
          </p:cNvSpPr>
          <p:nvPr>
            <p:ph sz="quarter" idx="13"/>
          </p:nvPr>
        </p:nvSpPr>
        <p:spPr>
          <a:xfrm>
            <a:off x="395536" y="1268760"/>
            <a:ext cx="8280920" cy="5040560"/>
          </a:xfrm>
        </p:spPr>
        <p:txBody>
          <a:bodyPr/>
          <a:lstStyle/>
          <a:p>
            <a:pPr marL="45720" indent="0">
              <a:buNone/>
            </a:pPr>
            <a:r>
              <a:rPr lang="en-US" sz="2000" b="1" dirty="0">
                <a:solidFill>
                  <a:schemeClr val="tx1"/>
                </a:solidFill>
              </a:rPr>
              <a:t>What Is a Supply Chain?</a:t>
            </a:r>
          </a:p>
          <a:p>
            <a:pPr marL="45720" indent="0">
              <a:buNone/>
            </a:pPr>
            <a:r>
              <a:rPr lang="en-US" sz="2000" dirty="0">
                <a:solidFill>
                  <a:schemeClr val="tx1"/>
                </a:solidFill>
              </a:rPr>
              <a:t>A supply chain is a network that connects a company to suppliers of raw materials. It is also used to deliver a product to customers. The better the supply chain management, the more of a competitive advantage the company has.</a:t>
            </a:r>
          </a:p>
          <a:p>
            <a:pPr marL="45720" indent="0">
              <a:buNone/>
            </a:pPr>
            <a:r>
              <a:rPr lang="en-US" sz="2000" dirty="0">
                <a:solidFill>
                  <a:schemeClr val="tx1"/>
                </a:solidFill>
              </a:rPr>
              <a:t>Supply chains are steps that are required to get raw materials, products or services from the original state to the customer and improve customer relations. Large companies and projects usually have more than one supply chain, which is known as a supply network. Having supply chain managers and supply chain management is key to delivering customer value and maximizing the efficiency of your supply network.</a:t>
            </a:r>
          </a:p>
          <a:p>
            <a:pPr marL="45720" indent="0">
              <a:buNone/>
            </a:pPr>
            <a:endParaRPr lang="en-IN" dirty="0">
              <a:solidFill>
                <a:schemeClr val="tx1"/>
              </a:solidFill>
            </a:endParaRPr>
          </a:p>
        </p:txBody>
      </p:sp>
    </p:spTree>
    <p:extLst>
      <p:ext uri="{BB962C8B-B14F-4D97-AF65-F5344CB8AC3E}">
        <p14:creationId xmlns:p14="http://schemas.microsoft.com/office/powerpoint/2010/main" val="469185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332656"/>
            <a:ext cx="8280920" cy="6192688"/>
          </a:xfrm>
        </p:spPr>
        <p:txBody>
          <a:bodyPr>
            <a:normAutofit/>
          </a:bodyPr>
          <a:lstStyle/>
          <a:p>
            <a:pPr marL="45720" indent="0">
              <a:buNone/>
            </a:pPr>
            <a:r>
              <a:rPr lang="en-US" sz="2400" b="1" u="sng" dirty="0">
                <a:solidFill>
                  <a:schemeClr val="tx1"/>
                </a:solidFill>
              </a:rPr>
              <a:t>Supply Chain Management </a:t>
            </a:r>
            <a:r>
              <a:rPr lang="en-US" sz="2400" b="1" u="sng" dirty="0" smtClean="0">
                <a:solidFill>
                  <a:schemeClr val="tx1"/>
                </a:solidFill>
              </a:rPr>
              <a:t>Process:-</a:t>
            </a:r>
            <a:endParaRPr lang="en-US" sz="2400" b="1" u="sng" dirty="0">
              <a:solidFill>
                <a:schemeClr val="tx1"/>
              </a:solidFill>
            </a:endParaRPr>
          </a:p>
          <a:p>
            <a:pPr marL="45720" indent="0">
              <a:buNone/>
            </a:pPr>
            <a:r>
              <a:rPr lang="en-US" sz="2000" dirty="0">
                <a:solidFill>
                  <a:schemeClr val="tx1"/>
                </a:solidFill>
              </a:rPr>
              <a:t>The supply chain process is fundamental to good supply chain management. It is used by companies to make their supply chain as efficient and cost-effective as possible and deliver customer value and give them a competitive advantage. There are five steps to the supply chain process. </a:t>
            </a:r>
            <a:endParaRPr lang="en-US" sz="2000" dirty="0" smtClean="0">
              <a:solidFill>
                <a:schemeClr val="tx1"/>
              </a:solidFill>
            </a:endParaRPr>
          </a:p>
          <a:p>
            <a:pPr marL="45720" indent="0">
              <a:buNone/>
            </a:pPr>
            <a:r>
              <a:rPr lang="en-US" sz="2000" dirty="0" smtClean="0">
                <a:solidFill>
                  <a:schemeClr val="tx1"/>
                </a:solidFill>
              </a:rPr>
              <a:t>They </a:t>
            </a:r>
            <a:r>
              <a:rPr lang="en-US" sz="2000" dirty="0">
                <a:solidFill>
                  <a:schemeClr val="tx1"/>
                </a:solidFill>
              </a:rPr>
              <a:t>are as </a:t>
            </a:r>
            <a:r>
              <a:rPr lang="en-US" sz="2000" dirty="0" smtClean="0">
                <a:solidFill>
                  <a:schemeClr val="tx1"/>
                </a:solidFill>
              </a:rPr>
              <a:t>follows:-</a:t>
            </a:r>
          </a:p>
          <a:p>
            <a:pPr marL="45720" indent="0">
              <a:buNone/>
            </a:pPr>
            <a:r>
              <a:rPr lang="en-US" sz="2000" b="1" dirty="0">
                <a:solidFill>
                  <a:schemeClr val="tx1"/>
                </a:solidFill>
              </a:rPr>
              <a:t>1. </a:t>
            </a:r>
            <a:r>
              <a:rPr lang="en-US" sz="2000" b="1" dirty="0" smtClean="0">
                <a:solidFill>
                  <a:schemeClr val="tx1"/>
                </a:solidFill>
              </a:rPr>
              <a:t>Planning:-</a:t>
            </a:r>
            <a:endParaRPr lang="en-US" sz="2000" b="1" dirty="0">
              <a:solidFill>
                <a:schemeClr val="tx1"/>
              </a:solidFill>
            </a:endParaRPr>
          </a:p>
          <a:p>
            <a:pPr marL="45720" indent="0">
              <a:buNone/>
            </a:pPr>
            <a:r>
              <a:rPr lang="en-US" sz="2000" dirty="0">
                <a:solidFill>
                  <a:schemeClr val="tx1"/>
                </a:solidFill>
              </a:rPr>
              <a:t>In order to control inventory and the manufacturing process, companies must plan to match demand with supply. This prevents overspending on warehouse space or not having raw materials needed for your manufacturing and slowing down delivery of product.</a:t>
            </a:r>
          </a:p>
          <a:p>
            <a:pPr marL="45720" indent="0">
              <a:buNone/>
            </a:pPr>
            <a:r>
              <a:rPr lang="en-US" sz="2000" b="1" dirty="0">
                <a:solidFill>
                  <a:schemeClr val="tx1"/>
                </a:solidFill>
              </a:rPr>
              <a:t>2. </a:t>
            </a:r>
            <a:r>
              <a:rPr lang="en-US" sz="2000" b="1" dirty="0" smtClean="0">
                <a:solidFill>
                  <a:schemeClr val="tx1"/>
                </a:solidFill>
              </a:rPr>
              <a:t>Sourcing:-</a:t>
            </a:r>
            <a:endParaRPr lang="en-US" sz="2000" b="1" dirty="0">
              <a:solidFill>
                <a:schemeClr val="tx1"/>
              </a:solidFill>
            </a:endParaRPr>
          </a:p>
          <a:p>
            <a:pPr marL="45720" indent="0">
              <a:buNone/>
            </a:pPr>
            <a:r>
              <a:rPr lang="en-US" sz="2000" dirty="0">
                <a:solidFill>
                  <a:schemeClr val="tx1"/>
                </a:solidFill>
              </a:rPr>
              <a:t>This step involves finding those vendors who can get the goods and services you need when you need them. Sourcing is how you get supplies when you need them and meet the demand of your customers.</a:t>
            </a:r>
            <a:endParaRPr lang="en-IN" sz="2000" dirty="0">
              <a:solidFill>
                <a:schemeClr val="tx1"/>
              </a:solidFill>
            </a:endParaRPr>
          </a:p>
        </p:txBody>
      </p:sp>
    </p:spTree>
    <p:extLst>
      <p:ext uri="{BB962C8B-B14F-4D97-AF65-F5344CB8AC3E}">
        <p14:creationId xmlns:p14="http://schemas.microsoft.com/office/powerpoint/2010/main" val="404575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332656"/>
            <a:ext cx="8280920" cy="6192688"/>
          </a:xfrm>
        </p:spPr>
        <p:txBody>
          <a:bodyPr>
            <a:normAutofit fontScale="92500" lnSpcReduction="10000"/>
          </a:bodyPr>
          <a:lstStyle/>
          <a:p>
            <a:pPr marL="45720" indent="0">
              <a:buNone/>
            </a:pPr>
            <a:r>
              <a:rPr lang="en-US" b="1" dirty="0">
                <a:solidFill>
                  <a:schemeClr val="tx1"/>
                </a:solidFill>
              </a:rPr>
              <a:t>3. </a:t>
            </a:r>
            <a:r>
              <a:rPr lang="en-US" b="1" dirty="0" smtClean="0">
                <a:solidFill>
                  <a:schemeClr val="tx1"/>
                </a:solidFill>
              </a:rPr>
              <a:t>Making:-</a:t>
            </a:r>
            <a:endParaRPr lang="en-US" b="1" dirty="0">
              <a:solidFill>
                <a:schemeClr val="tx1"/>
              </a:solidFill>
            </a:endParaRPr>
          </a:p>
          <a:p>
            <a:pPr marL="45720" indent="0">
              <a:buNone/>
            </a:pPr>
            <a:r>
              <a:rPr lang="en-US" dirty="0">
                <a:solidFill>
                  <a:schemeClr val="tx1"/>
                </a:solidFill>
              </a:rPr>
              <a:t>Here is where those raw materials you procured are made into the products that meet your customers’ demand. This is where assembling, testing and packing occurs. Getting customer feedback is key to delivering customer value.</a:t>
            </a:r>
          </a:p>
          <a:p>
            <a:pPr marL="45720" indent="0">
              <a:buNone/>
            </a:pPr>
            <a:endParaRPr lang="en-US" dirty="0">
              <a:solidFill>
                <a:schemeClr val="tx1"/>
              </a:solidFill>
            </a:endParaRPr>
          </a:p>
          <a:p>
            <a:pPr marL="45720" indent="0">
              <a:buNone/>
            </a:pPr>
            <a:r>
              <a:rPr lang="en-US" b="1" dirty="0">
                <a:solidFill>
                  <a:schemeClr val="tx1"/>
                </a:solidFill>
              </a:rPr>
              <a:t>4. </a:t>
            </a:r>
            <a:r>
              <a:rPr lang="en-US" b="1" dirty="0" smtClean="0">
                <a:solidFill>
                  <a:schemeClr val="tx1"/>
                </a:solidFill>
              </a:rPr>
              <a:t>Delivering:-</a:t>
            </a:r>
            <a:endParaRPr lang="en-US" b="1" dirty="0">
              <a:solidFill>
                <a:schemeClr val="tx1"/>
              </a:solidFill>
            </a:endParaRPr>
          </a:p>
          <a:p>
            <a:pPr marL="45720" indent="0">
              <a:buNone/>
            </a:pPr>
            <a:r>
              <a:rPr lang="en-US" dirty="0">
                <a:solidFill>
                  <a:schemeClr val="tx1"/>
                </a:solidFill>
              </a:rPr>
              <a:t>Getting your finished product to the customer is the next crucial step in the SCM process. If you’re not able to get what you make to your customers all the previous steps are for naught. This makes delivering key to supply chain performance.</a:t>
            </a:r>
          </a:p>
          <a:p>
            <a:pPr marL="45720" indent="0">
              <a:buNone/>
            </a:pPr>
            <a:endParaRPr lang="en-US" dirty="0">
              <a:solidFill>
                <a:schemeClr val="tx1"/>
              </a:solidFill>
            </a:endParaRPr>
          </a:p>
          <a:p>
            <a:pPr marL="45720" indent="0">
              <a:buNone/>
            </a:pPr>
            <a:r>
              <a:rPr lang="en-US" b="1" dirty="0">
                <a:solidFill>
                  <a:schemeClr val="tx1"/>
                </a:solidFill>
              </a:rPr>
              <a:t>5. </a:t>
            </a:r>
            <a:r>
              <a:rPr lang="en-US" b="1" dirty="0" smtClean="0">
                <a:solidFill>
                  <a:schemeClr val="tx1"/>
                </a:solidFill>
              </a:rPr>
              <a:t>Returning:-</a:t>
            </a:r>
            <a:endParaRPr lang="en-US" b="1" dirty="0">
              <a:solidFill>
                <a:schemeClr val="tx1"/>
              </a:solidFill>
            </a:endParaRPr>
          </a:p>
          <a:p>
            <a:pPr marL="45720" indent="0">
              <a:buNone/>
            </a:pPr>
            <a:r>
              <a:rPr lang="en-US" dirty="0">
                <a:solidFill>
                  <a:schemeClr val="tx1"/>
                </a:solidFill>
              </a:rPr>
              <a:t>Returning or reverse logistics is part of what’s called post-delivery customer support process. It is important to have a clear channel for returns or risk tarnishing your brand. The company can then take these low quality, defective or expired materials and return them to their suppliers.</a:t>
            </a:r>
            <a:endParaRPr lang="en-IN" dirty="0">
              <a:solidFill>
                <a:schemeClr val="tx1"/>
              </a:solidFill>
            </a:endParaRPr>
          </a:p>
        </p:txBody>
      </p:sp>
    </p:spTree>
    <p:extLst>
      <p:ext uri="{BB962C8B-B14F-4D97-AF65-F5344CB8AC3E}">
        <p14:creationId xmlns:p14="http://schemas.microsoft.com/office/powerpoint/2010/main" val="1357004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332656"/>
            <a:ext cx="8280920" cy="6192688"/>
          </a:xfrm>
        </p:spPr>
        <p:txBody>
          <a:bodyPr>
            <a:normAutofit/>
          </a:bodyPr>
          <a:lstStyle/>
          <a:p>
            <a:pPr marL="45720" indent="0">
              <a:buNone/>
            </a:pPr>
            <a:r>
              <a:rPr lang="en-IN" sz="2400" b="1" dirty="0" smtClean="0">
                <a:solidFill>
                  <a:schemeClr val="tx1"/>
                </a:solidFill>
              </a:rPr>
              <a:t>Advantages of Supply Chain </a:t>
            </a:r>
            <a:r>
              <a:rPr lang="en-IN" sz="2400" b="1" smtClean="0">
                <a:solidFill>
                  <a:schemeClr val="tx1"/>
                </a:solidFill>
              </a:rPr>
              <a:t>Management</a:t>
            </a:r>
            <a:r>
              <a:rPr lang="en-IN" sz="2000" smtClean="0">
                <a:solidFill>
                  <a:schemeClr val="tx1"/>
                </a:solidFill>
              </a:rPr>
              <a:t>:-</a:t>
            </a:r>
            <a:endParaRPr lang="en-IN" sz="2000" dirty="0" smtClean="0">
              <a:solidFill>
                <a:schemeClr val="tx1"/>
              </a:solidFill>
            </a:endParaRPr>
          </a:p>
          <a:p>
            <a:pPr marL="45720" indent="0">
              <a:buNone/>
            </a:pPr>
            <a:r>
              <a:rPr lang="en-IN" sz="2000" b="1" dirty="0" smtClean="0">
                <a:solidFill>
                  <a:schemeClr val="tx1"/>
                </a:solidFill>
              </a:rPr>
              <a:t>1. </a:t>
            </a:r>
            <a:r>
              <a:rPr lang="en-US" sz="2000" b="1" dirty="0" smtClean="0">
                <a:solidFill>
                  <a:schemeClr val="tx1"/>
                </a:solidFill>
              </a:rPr>
              <a:t>Greater Efficiency</a:t>
            </a:r>
            <a:r>
              <a:rPr lang="en-US" sz="2000" dirty="0" smtClean="0">
                <a:solidFill>
                  <a:schemeClr val="tx1"/>
                </a:solidFill>
              </a:rPr>
              <a:t>:- Supply </a:t>
            </a:r>
            <a:r>
              <a:rPr lang="en-US" sz="2000" dirty="0">
                <a:solidFill>
                  <a:schemeClr val="tx1"/>
                </a:solidFill>
              </a:rPr>
              <a:t>chain incorporates product innovation strategies, integrated logistics, production tactics and forecasting demand. This will put you in a great position to predict demand and also make moves accordingly</a:t>
            </a:r>
            <a:r>
              <a:rPr lang="en-US" sz="2000" dirty="0" smtClean="0">
                <a:solidFill>
                  <a:schemeClr val="tx1"/>
                </a:solidFill>
              </a:rPr>
              <a:t>.</a:t>
            </a:r>
            <a:endParaRPr lang="en-IN" sz="2000" dirty="0" smtClean="0">
              <a:solidFill>
                <a:schemeClr val="tx1"/>
              </a:solidFill>
            </a:endParaRPr>
          </a:p>
          <a:p>
            <a:pPr marL="45720" indent="0">
              <a:buNone/>
            </a:pPr>
            <a:r>
              <a:rPr lang="en-US" sz="2000" b="1" dirty="0">
                <a:solidFill>
                  <a:schemeClr val="tx1"/>
                </a:solidFill>
              </a:rPr>
              <a:t>2. Decreased </a:t>
            </a:r>
            <a:r>
              <a:rPr lang="en-US" sz="2000" b="1" dirty="0" smtClean="0">
                <a:solidFill>
                  <a:schemeClr val="tx1"/>
                </a:solidFill>
              </a:rPr>
              <a:t>Costs</a:t>
            </a:r>
            <a:r>
              <a:rPr lang="en-US" sz="2000" dirty="0" smtClean="0">
                <a:solidFill>
                  <a:schemeClr val="tx1"/>
                </a:solidFill>
              </a:rPr>
              <a:t>:- One </a:t>
            </a:r>
            <a:r>
              <a:rPr lang="en-US" sz="2000" dirty="0">
                <a:solidFill>
                  <a:schemeClr val="tx1"/>
                </a:solidFill>
              </a:rPr>
              <a:t>of the main benefits of supply chain management is its ability to decrease costs by improving inventories, adapt according to customer requirements, stabilizing relationships with distributors and vendors</a:t>
            </a:r>
            <a:r>
              <a:rPr lang="en-US" sz="2000" dirty="0" smtClean="0">
                <a:solidFill>
                  <a:schemeClr val="tx1"/>
                </a:solidFill>
              </a:rPr>
              <a:t>.</a:t>
            </a:r>
          </a:p>
          <a:p>
            <a:pPr marL="45720" indent="0">
              <a:buNone/>
            </a:pPr>
            <a:r>
              <a:rPr lang="en-US" sz="2000" b="1" dirty="0">
                <a:solidFill>
                  <a:schemeClr val="tx1"/>
                </a:solidFill>
              </a:rPr>
              <a:t>3. </a:t>
            </a:r>
            <a:r>
              <a:rPr lang="en-US" sz="2000" b="1" dirty="0" smtClean="0">
                <a:solidFill>
                  <a:schemeClr val="tx1"/>
                </a:solidFill>
              </a:rPr>
              <a:t>Collaboration</a:t>
            </a:r>
            <a:r>
              <a:rPr lang="en-US" sz="2000" dirty="0" smtClean="0">
                <a:solidFill>
                  <a:schemeClr val="tx1"/>
                </a:solidFill>
              </a:rPr>
              <a:t>:- Another </a:t>
            </a:r>
            <a:r>
              <a:rPr lang="en-US" sz="2000" dirty="0">
                <a:solidFill>
                  <a:schemeClr val="tx1"/>
                </a:solidFill>
              </a:rPr>
              <a:t>underlying benefit of the supply chain is that it adds up to wonderful coordination of all the business entities in delivering the final product to your end customers. </a:t>
            </a:r>
            <a:endParaRPr lang="en-US" sz="2000" dirty="0" smtClean="0">
              <a:solidFill>
                <a:schemeClr val="tx1"/>
              </a:solidFill>
            </a:endParaRPr>
          </a:p>
          <a:p>
            <a:pPr marL="45720" indent="0">
              <a:buNone/>
            </a:pPr>
            <a:r>
              <a:rPr lang="en-US" sz="2000" b="1" dirty="0">
                <a:solidFill>
                  <a:schemeClr val="tx1"/>
                </a:solidFill>
              </a:rPr>
              <a:t>4. Increased </a:t>
            </a:r>
            <a:r>
              <a:rPr lang="en-US" sz="2000" b="1" dirty="0" smtClean="0">
                <a:solidFill>
                  <a:schemeClr val="tx1"/>
                </a:solidFill>
              </a:rPr>
              <a:t>Output</a:t>
            </a:r>
            <a:r>
              <a:rPr lang="en-US" sz="2000" dirty="0" smtClean="0">
                <a:solidFill>
                  <a:schemeClr val="tx1"/>
                </a:solidFill>
              </a:rPr>
              <a:t>:- When </a:t>
            </a:r>
            <a:r>
              <a:rPr lang="en-US" sz="2000" dirty="0">
                <a:solidFill>
                  <a:schemeClr val="tx1"/>
                </a:solidFill>
              </a:rPr>
              <a:t>your business is able to collaborate better, streamline the whole production and distribution process, this directly translates to the company’s bottom line and improves the overall output.</a:t>
            </a:r>
            <a:endParaRPr lang="en-IN" sz="2000" dirty="0">
              <a:solidFill>
                <a:schemeClr val="tx1"/>
              </a:solidFill>
            </a:endParaRPr>
          </a:p>
        </p:txBody>
      </p:sp>
    </p:spTree>
    <p:extLst>
      <p:ext uri="{BB962C8B-B14F-4D97-AF65-F5344CB8AC3E}">
        <p14:creationId xmlns:p14="http://schemas.microsoft.com/office/powerpoint/2010/main" val="1357004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332656"/>
            <a:ext cx="8280920" cy="6192688"/>
          </a:xfrm>
        </p:spPr>
        <p:txBody>
          <a:bodyPr>
            <a:normAutofit/>
          </a:bodyPr>
          <a:lstStyle/>
          <a:p>
            <a:pPr marL="45720" indent="0">
              <a:buNone/>
            </a:pPr>
            <a:r>
              <a:rPr lang="en-US" b="1" dirty="0" smtClean="0">
                <a:solidFill>
                  <a:schemeClr val="tx1"/>
                </a:solidFill>
              </a:rPr>
              <a:t>Disadvantages </a:t>
            </a:r>
            <a:r>
              <a:rPr lang="en-US" b="1" dirty="0">
                <a:solidFill>
                  <a:schemeClr val="tx1"/>
                </a:solidFill>
              </a:rPr>
              <a:t>of Supply Chain </a:t>
            </a:r>
            <a:r>
              <a:rPr lang="en-US" b="1" dirty="0" smtClean="0">
                <a:solidFill>
                  <a:schemeClr val="tx1"/>
                </a:solidFill>
              </a:rPr>
              <a:t>Management:-</a:t>
            </a:r>
          </a:p>
          <a:p>
            <a:pPr marL="45720" indent="0">
              <a:buNone/>
            </a:pPr>
            <a:r>
              <a:rPr lang="en-US" b="1" dirty="0" smtClean="0">
                <a:solidFill>
                  <a:schemeClr val="tx1"/>
                </a:solidFill>
              </a:rPr>
              <a:t>1</a:t>
            </a:r>
            <a:r>
              <a:rPr lang="en-US" sz="2000" b="1" dirty="0" smtClean="0">
                <a:solidFill>
                  <a:schemeClr val="tx1"/>
                </a:solidFill>
              </a:rPr>
              <a:t>. Expensive </a:t>
            </a:r>
            <a:r>
              <a:rPr lang="en-US" sz="2000" b="1" dirty="0">
                <a:solidFill>
                  <a:schemeClr val="tx1"/>
                </a:solidFill>
              </a:rPr>
              <a:t>To </a:t>
            </a:r>
            <a:r>
              <a:rPr lang="en-US" sz="2000" b="1" dirty="0" smtClean="0">
                <a:solidFill>
                  <a:schemeClr val="tx1"/>
                </a:solidFill>
              </a:rPr>
              <a:t>Implement</a:t>
            </a:r>
            <a:r>
              <a:rPr lang="en-US" sz="2000" dirty="0" smtClean="0">
                <a:solidFill>
                  <a:schemeClr val="tx1"/>
                </a:solidFill>
              </a:rPr>
              <a:t>:- Major </a:t>
            </a:r>
            <a:r>
              <a:rPr lang="en-US" sz="2000" dirty="0">
                <a:solidFill>
                  <a:schemeClr val="tx1"/>
                </a:solidFill>
              </a:rPr>
              <a:t>limitation of process of supply chain management is that it is quite expensive to implement. It requires large investment in terms of time, money and other resources that become unaffordable for small businesses</a:t>
            </a:r>
            <a:r>
              <a:rPr lang="en-US" sz="2000" dirty="0" smtClean="0">
                <a:solidFill>
                  <a:schemeClr val="tx1"/>
                </a:solidFill>
              </a:rPr>
              <a:t>.</a:t>
            </a:r>
          </a:p>
          <a:p>
            <a:pPr marL="45720" indent="0">
              <a:buNone/>
            </a:pPr>
            <a:r>
              <a:rPr lang="en-US" sz="2000" b="1" dirty="0">
                <a:solidFill>
                  <a:schemeClr val="tx1"/>
                </a:solidFill>
              </a:rPr>
              <a:t>2. </a:t>
            </a:r>
            <a:r>
              <a:rPr lang="en-US" sz="2000" b="1" dirty="0" smtClean="0">
                <a:solidFill>
                  <a:schemeClr val="tx1"/>
                </a:solidFill>
              </a:rPr>
              <a:t>Complicated:- </a:t>
            </a:r>
            <a:r>
              <a:rPr lang="en-US" sz="2000" dirty="0" smtClean="0">
                <a:solidFill>
                  <a:schemeClr val="tx1"/>
                </a:solidFill>
              </a:rPr>
              <a:t>Process </a:t>
            </a:r>
            <a:r>
              <a:rPr lang="en-US" sz="2000" dirty="0">
                <a:solidFill>
                  <a:schemeClr val="tx1"/>
                </a:solidFill>
              </a:rPr>
              <a:t>of supply chain management involves numerous complexities as it involves several departments within the organization. </a:t>
            </a:r>
            <a:endParaRPr lang="en-US" sz="2000" dirty="0" smtClean="0">
              <a:solidFill>
                <a:schemeClr val="tx1"/>
              </a:solidFill>
            </a:endParaRPr>
          </a:p>
          <a:p>
            <a:pPr marL="45720" indent="0">
              <a:buNone/>
            </a:pPr>
            <a:r>
              <a:rPr lang="en-US" sz="2000" b="1" dirty="0">
                <a:solidFill>
                  <a:schemeClr val="tx1"/>
                </a:solidFill>
              </a:rPr>
              <a:t>3. Lack Of Co-Ordination Among </a:t>
            </a:r>
            <a:r>
              <a:rPr lang="en-US" sz="2000" b="1" dirty="0" smtClean="0">
                <a:solidFill>
                  <a:schemeClr val="tx1"/>
                </a:solidFill>
              </a:rPr>
              <a:t>Departments:- </a:t>
            </a:r>
            <a:r>
              <a:rPr lang="en-US" sz="2000" dirty="0" smtClean="0">
                <a:solidFill>
                  <a:schemeClr val="tx1"/>
                </a:solidFill>
              </a:rPr>
              <a:t>The </a:t>
            </a:r>
            <a:r>
              <a:rPr lang="en-US" sz="2000" dirty="0">
                <a:solidFill>
                  <a:schemeClr val="tx1"/>
                </a:solidFill>
              </a:rPr>
              <a:t>concept of supply chain management functions properly only if there is better coordination among departments of departments</a:t>
            </a:r>
            <a:r>
              <a:rPr lang="en-US" sz="2000" dirty="0" smtClean="0">
                <a:solidFill>
                  <a:schemeClr val="tx1"/>
                </a:solidFill>
              </a:rPr>
              <a:t>.</a:t>
            </a:r>
          </a:p>
          <a:p>
            <a:pPr marL="45720" indent="0">
              <a:buNone/>
            </a:pPr>
            <a:r>
              <a:rPr lang="en-US" sz="2000" b="1" dirty="0">
                <a:solidFill>
                  <a:schemeClr val="tx1"/>
                </a:solidFill>
              </a:rPr>
              <a:t>4. Requires Trained And Personalized </a:t>
            </a:r>
            <a:r>
              <a:rPr lang="en-US" sz="2000" b="1" dirty="0" smtClean="0">
                <a:solidFill>
                  <a:schemeClr val="tx1"/>
                </a:solidFill>
              </a:rPr>
              <a:t>Staff:- </a:t>
            </a:r>
            <a:r>
              <a:rPr lang="en-US" sz="2000" dirty="0" smtClean="0">
                <a:solidFill>
                  <a:schemeClr val="tx1"/>
                </a:solidFill>
              </a:rPr>
              <a:t>Supply </a:t>
            </a:r>
            <a:r>
              <a:rPr lang="en-US" sz="2000" dirty="0">
                <a:solidFill>
                  <a:schemeClr val="tx1"/>
                </a:solidFill>
              </a:rPr>
              <a:t>chain management requires qualified and trained human resources for its effective executive within the </a:t>
            </a:r>
            <a:r>
              <a:rPr lang="en-US" sz="2000" dirty="0" smtClean="0">
                <a:solidFill>
                  <a:schemeClr val="tx1"/>
                </a:solidFill>
              </a:rPr>
              <a:t>company</a:t>
            </a:r>
          </a:p>
          <a:p>
            <a:pPr marL="45720" indent="0">
              <a:buNone/>
            </a:pPr>
            <a:r>
              <a:rPr lang="en-US" sz="2000" b="1" dirty="0" smtClean="0">
                <a:solidFill>
                  <a:schemeClr val="tx1"/>
                </a:solidFill>
              </a:rPr>
              <a:t>5. Lack </a:t>
            </a:r>
            <a:r>
              <a:rPr lang="en-US" sz="2000" b="1" dirty="0">
                <a:solidFill>
                  <a:schemeClr val="tx1"/>
                </a:solidFill>
              </a:rPr>
              <a:t>Of </a:t>
            </a:r>
            <a:r>
              <a:rPr lang="en-US" sz="2000" b="1" dirty="0" smtClean="0">
                <a:solidFill>
                  <a:schemeClr val="tx1"/>
                </a:solidFill>
              </a:rPr>
              <a:t>Reliability:- </a:t>
            </a:r>
            <a:r>
              <a:rPr lang="en-US" sz="2000" dirty="0" smtClean="0">
                <a:solidFill>
                  <a:schemeClr val="tx1"/>
                </a:solidFill>
              </a:rPr>
              <a:t>Supply </a:t>
            </a:r>
            <a:r>
              <a:rPr lang="en-US" sz="2000" dirty="0">
                <a:solidFill>
                  <a:schemeClr val="tx1"/>
                </a:solidFill>
              </a:rPr>
              <a:t>chain management lacks of reliability as it is completely dependent upon the mode of information exchange among several departments. </a:t>
            </a:r>
            <a:endParaRPr lang="en-IN" sz="2000" dirty="0">
              <a:solidFill>
                <a:schemeClr val="tx1"/>
              </a:solidFill>
            </a:endParaRPr>
          </a:p>
        </p:txBody>
      </p:sp>
    </p:spTree>
    <p:extLst>
      <p:ext uri="{BB962C8B-B14F-4D97-AF65-F5344CB8AC3E}">
        <p14:creationId xmlns:p14="http://schemas.microsoft.com/office/powerpoint/2010/main" val="1357004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08912" cy="792088"/>
          </a:xfrm>
        </p:spPr>
        <p:txBody>
          <a:bodyPr/>
          <a:lstStyle/>
          <a:p>
            <a:pPr marL="0" indent="0" algn="ctr">
              <a:buNone/>
            </a:pPr>
            <a:r>
              <a:rPr lang="en-US" sz="3600" dirty="0" smtClean="0"/>
              <a:t>CONCLUSION</a:t>
            </a:r>
            <a:endParaRPr lang="en-IN" sz="3600" dirty="0"/>
          </a:p>
        </p:txBody>
      </p:sp>
      <p:sp>
        <p:nvSpPr>
          <p:cNvPr id="3" name="Content Placeholder 2"/>
          <p:cNvSpPr>
            <a:spLocks noGrp="1"/>
          </p:cNvSpPr>
          <p:nvPr>
            <p:ph sz="quarter" idx="13"/>
          </p:nvPr>
        </p:nvSpPr>
        <p:spPr>
          <a:xfrm>
            <a:off x="395536" y="1340768"/>
            <a:ext cx="8280920" cy="4968552"/>
          </a:xfrm>
        </p:spPr>
        <p:txBody>
          <a:bodyPr>
            <a:normAutofit/>
          </a:bodyPr>
          <a:lstStyle/>
          <a:p>
            <a:pPr marL="45720" indent="0">
              <a:buNone/>
            </a:pPr>
            <a:r>
              <a:rPr lang="en-US" sz="2000" dirty="0" smtClean="0">
                <a:solidFill>
                  <a:schemeClr val="tx1"/>
                </a:solidFill>
              </a:rPr>
              <a:t>           Supply </a:t>
            </a:r>
            <a:r>
              <a:rPr lang="en-US" sz="2000" dirty="0">
                <a:solidFill>
                  <a:schemeClr val="tx1"/>
                </a:solidFill>
              </a:rPr>
              <a:t>chain network complexity is growing as further technological advancements are underway such as 3D printing, </a:t>
            </a:r>
            <a:r>
              <a:rPr lang="en-US" sz="2000" dirty="0" smtClean="0">
                <a:solidFill>
                  <a:schemeClr val="tx1"/>
                </a:solidFill>
              </a:rPr>
              <a:t>“urbanization,” </a:t>
            </a:r>
            <a:r>
              <a:rPr lang="en-US" sz="2000" dirty="0">
                <a:solidFill>
                  <a:schemeClr val="tx1"/>
                </a:solidFill>
              </a:rPr>
              <a:t>IoT, and Mobility. But with effective supply chain management in place – which consists of strategies and best practices for integrating and coordinating all the functions, activities, transactions, and people in the entire value chain – companies will be able to address and adapt to ever-increasing complexities.</a:t>
            </a:r>
          </a:p>
          <a:p>
            <a:pPr marL="45720" indent="0">
              <a:buNone/>
            </a:pPr>
            <a:r>
              <a:rPr lang="en-US" sz="2000" dirty="0" smtClean="0">
                <a:solidFill>
                  <a:schemeClr val="tx1"/>
                </a:solidFill>
              </a:rPr>
              <a:t>           To </a:t>
            </a:r>
            <a:r>
              <a:rPr lang="en-US" sz="2000" dirty="0">
                <a:solidFill>
                  <a:schemeClr val="tx1"/>
                </a:solidFill>
              </a:rPr>
              <a:t>totally maximize the benefits of SCM, companies should embrace a data-driven approach to SCM using the OpenText ALLOY Platform, because data is the basic element in production, information, and financial flow in the supply chain network.</a:t>
            </a:r>
            <a:endParaRPr lang="en-IN" sz="2000" dirty="0">
              <a:solidFill>
                <a:schemeClr val="tx1"/>
              </a:solidFill>
            </a:endParaRPr>
          </a:p>
        </p:txBody>
      </p:sp>
      <p:cxnSp>
        <p:nvCxnSpPr>
          <p:cNvPr id="4" name="Straight Connector 3"/>
          <p:cNvCxnSpPr/>
          <p:nvPr/>
        </p:nvCxnSpPr>
        <p:spPr>
          <a:xfrm>
            <a:off x="3059832" y="6093296"/>
            <a:ext cx="30963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515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43</TotalTime>
  <Words>1025</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Slipstream</vt:lpstr>
      <vt:lpstr>PowerPoint Presentation</vt:lpstr>
      <vt:lpstr>INTRODUCTION</vt:lpstr>
      <vt:lpstr>BODY OF THE REPORT</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Ghosh</dc:creator>
  <cp:lastModifiedBy>Aishwarya Ghosh</cp:lastModifiedBy>
  <cp:revision>5</cp:revision>
  <dcterms:created xsi:type="dcterms:W3CDTF">2023-02-28T13:39:18Z</dcterms:created>
  <dcterms:modified xsi:type="dcterms:W3CDTF">2023-02-28T14:23:01Z</dcterms:modified>
</cp:coreProperties>
</file>