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Georgia" panose="02040502050405020303" pitchFamily="18" charset="0"/>
      <p:regular r:id="rId30"/>
      <p:bold r:id="rId31"/>
      <p:italic r:id="rId32"/>
      <p:boldItalic r:id="rId33"/>
    </p:embeddedFont>
    <p:embeddedFont>
      <p:font typeface="Helvetica Neue" panose="020B0604020202020204" charset="0"/>
      <p:regular r:id="rId34"/>
      <p:bold r:id="rId35"/>
      <p:italic r:id="rId36"/>
      <p:boldItalic r:id="rId37"/>
    </p:embeddedFont>
    <p:embeddedFont>
      <p:font typeface="Muli" panose="020B0604020202020204" charset="0"/>
      <p:regular r:id="rId38"/>
      <p:bold r:id="rId39"/>
      <p:italic r:id="rId40"/>
      <p:boldItalic r:id="rId41"/>
    </p:embeddedFont>
    <p:embeddedFont>
      <p:font typeface="Nixie One"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54EC3D-8997-4047-8210-E90C57458F50}">
  <a:tblStyle styleId="{7454EC3D-8997-4047-8210-E90C57458F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21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I built a Metasploit module - learned a lot </a:t>
            </a:r>
            <a:r>
              <a:rPr lang="en-US" dirty="0">
                <a:solidFill>
                  <a:schemeClr val="dk1"/>
                </a:solidFill>
              </a:rPr>
              <a:t>and this was the process.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20090e234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20090e234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
            </a:r>
            <a:r>
              <a:rPr lang="en-US" dirty="0"/>
              <a:t>r7</a:t>
            </a:r>
            <a:r>
              <a:rPr lang="en" dirty="0"/>
              <a:t> </a:t>
            </a:r>
            <a:r>
              <a:rPr lang="en-US" dirty="0"/>
              <a:t>people</a:t>
            </a:r>
            <a:r>
              <a:rPr lang="en" dirty="0"/>
              <a:t> on the</a:t>
            </a:r>
            <a:r>
              <a:rPr lang="en-US" dirty="0"/>
              <a:t>se</a:t>
            </a:r>
            <a:r>
              <a:rPr lang="en" dirty="0"/>
              <a:t> have the patience of Angels.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52076298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52076298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Heres</a:t>
            </a:r>
            <a:r>
              <a:rPr lang="en-US" dirty="0"/>
              <a:t> where the stuff is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58175a2b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58175a2b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Just search </a:t>
            </a:r>
            <a:r>
              <a:rPr lang="en-US" dirty="0" err="1"/>
              <a:t>Xorg</a:t>
            </a:r>
            <a:r>
              <a:rPr lang="en-US" dirty="0"/>
              <a:t> if you want to see the code.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0d59e259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0d59e25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was it made so fast ?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0d59e259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0d59e259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Very simplistic structure.</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9f5906e6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9f5906e6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mean I had to pick up some Ruby, but it was all rather simple.</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Even if you are not going to develop I’d highly recommend installing Metasploit on Ubuntu.  Under Kali you actually can’t actually update metasploit until offensive security gives you the go ahead.  The official directions for setting up a development environment are awesome, but you have to follow it to the T.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5597c1a2f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5597c1a2f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Omgerd</a:t>
            </a:r>
            <a:r>
              <a:rPr lang="en-US" dirty="0"/>
              <a:t> don’t forget this, or you will look like a turd.</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20090e23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20090e23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520090e23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520090e23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a495bcd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a495bcd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don’t do this as a job.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20090e23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20090e23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20090e23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20090e23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hang out on the right of this until you are ready to incorporate your code into Metasploit. </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520090e234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520090e234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VM methods were born from my using my laptop </a:t>
            </a:r>
            <a:r>
              <a:rPr lang="en-US" dirty="0"/>
              <a:t>and needing multiple OSes</a:t>
            </a:r>
            <a:r>
              <a:rPr lang="en" dirty="0"/>
              <a:t>.  I needed a way to get quick sessions </a:t>
            </a:r>
            <a:r>
              <a:rPr lang="en-US" dirty="0"/>
              <a:t>and test.</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5597c1a2f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5597c1a2f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RC scripts are cool.</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5597c1a2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5597c1a2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built in debugger that can point the way to your bugs.  In the image it shows the exact line with pry.</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5597c1a2f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5597c1a2f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9f5906e6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9f5906e6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 patient, it’s worth it.  </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Misc</a:t>
            </a:r>
            <a:r>
              <a:rPr lang="en-US" dirty="0"/>
              <a:t> personal info</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20090e234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20090e23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Holy </a:t>
            </a:r>
            <a:r>
              <a:rPr lang="en-US" dirty="0"/>
              <a:t>heck </a:t>
            </a:r>
            <a:r>
              <a:rPr lang="en-US" dirty="0" err="1"/>
              <a:t>github</a:t>
            </a:r>
            <a:r>
              <a:rPr lang="en-US" dirty="0"/>
              <a:t> is made for collaboration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597c1a2f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597c1a2f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520090e23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520090e23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Definition from - https://metasploit.help.rapid7.com/docs/getting-started , </a:t>
            </a:r>
            <a:r>
              <a:rPr lang="en-US" dirty="0"/>
              <a:t>this isn’t needed since everybody and </a:t>
            </a:r>
            <a:r>
              <a:rPr lang="en-US" dirty="0" smtClean="0"/>
              <a:t>their</a:t>
            </a:r>
            <a:r>
              <a:rPr lang="en-US" baseline="0" dirty="0" smtClean="0"/>
              <a:t> </a:t>
            </a:r>
            <a:r>
              <a:rPr lang="en-US" dirty="0" smtClean="0"/>
              <a:t>mama </a:t>
            </a:r>
            <a:r>
              <a:rPr lang="en-US" dirty="0"/>
              <a:t>knows Metasploit.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9f5906e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9f5906e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9f5906e6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9f5906e6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a:lvl1pPr>
          </a:lstStyle>
          <a:p>
            <a:endParaRPr/>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7.co/MSF-DEV"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5.jp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6.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idx="4294967295"/>
          </p:nvPr>
        </p:nvSpPr>
        <p:spPr>
          <a:xfrm>
            <a:off x="3267800" y="1304125"/>
            <a:ext cx="4689300" cy="25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My making of a Metasploit  module</a:t>
            </a:r>
            <a:endParaRPr sz="4800"/>
          </a:p>
        </p:txBody>
      </p:sp>
      <p:sp>
        <p:nvSpPr>
          <p:cNvPr id="338" name="Google Shape;338;p1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a:t>
            </a:fld>
            <a:endParaRPr/>
          </a:p>
        </p:txBody>
      </p:sp>
      <p:pic>
        <p:nvPicPr>
          <p:cNvPr id="339" name="Google Shape;339;p11"/>
          <p:cNvPicPr preferRelativeResize="0"/>
          <p:nvPr/>
        </p:nvPicPr>
        <p:blipFill>
          <a:blip r:embed="rId3">
            <a:alphaModFix/>
          </a:blip>
          <a:stretch>
            <a:fillRect/>
          </a:stretch>
        </p:blipFill>
        <p:spPr>
          <a:xfrm>
            <a:off x="948425" y="1304125"/>
            <a:ext cx="2051750" cy="265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0"/>
          <p:cNvSpPr txBox="1">
            <a:spLocks noGrp="1"/>
          </p:cNvSpPr>
          <p:nvPr>
            <p:ph type="title" idx="4294967295"/>
          </p:nvPr>
        </p:nvSpPr>
        <p:spPr>
          <a:xfrm>
            <a:off x="2099850" y="119012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Ask Questions ? </a:t>
            </a:r>
            <a:endParaRPr/>
          </a:p>
        </p:txBody>
      </p:sp>
      <p:sp>
        <p:nvSpPr>
          <p:cNvPr id="409" name="Google Shape;409;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10</a:t>
            </a:fld>
            <a:endParaRPr/>
          </a:p>
        </p:txBody>
      </p:sp>
      <p:pic>
        <p:nvPicPr>
          <p:cNvPr id="410" name="Google Shape;410;p20"/>
          <p:cNvPicPr preferRelativeResize="0"/>
          <p:nvPr/>
        </p:nvPicPr>
        <p:blipFill>
          <a:blip r:embed="rId3">
            <a:alphaModFix/>
          </a:blip>
          <a:stretch>
            <a:fillRect/>
          </a:stretch>
        </p:blipFill>
        <p:spPr>
          <a:xfrm>
            <a:off x="1985950" y="2347575"/>
            <a:ext cx="2250698" cy="645300"/>
          </a:xfrm>
          <a:prstGeom prst="rect">
            <a:avLst/>
          </a:prstGeom>
          <a:noFill/>
          <a:ln>
            <a:noFill/>
          </a:ln>
        </p:spPr>
      </p:pic>
      <p:sp>
        <p:nvSpPr>
          <p:cNvPr id="411" name="Google Shape;411;p20"/>
          <p:cNvSpPr txBox="1"/>
          <p:nvPr/>
        </p:nvSpPr>
        <p:spPr>
          <a:xfrm>
            <a:off x="4236650" y="2992875"/>
            <a:ext cx="3523800" cy="7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C6DAEC"/>
                </a:solidFill>
                <a:latin typeface="Muli"/>
                <a:ea typeface="Muli"/>
                <a:cs typeface="Muli"/>
                <a:sym typeface="Muli"/>
              </a:rPr>
              <a:t> &amp; IRC </a:t>
            </a:r>
            <a:endParaRPr sz="3000">
              <a:solidFill>
                <a:srgbClr val="C6DAEC"/>
              </a:solidFill>
              <a:latin typeface="Muli"/>
              <a:ea typeface="Muli"/>
              <a:cs typeface="Muli"/>
              <a:sym typeface="Mul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1"/>
          <p:cNvSpPr txBox="1">
            <a:spLocks noGrp="1"/>
          </p:cNvSpPr>
          <p:nvPr>
            <p:ph type="ctrTitle"/>
          </p:nvPr>
        </p:nvSpPr>
        <p:spPr>
          <a:xfrm>
            <a:off x="2724975" y="177925"/>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Metasploit Directories</a:t>
            </a:r>
            <a:endParaRPr/>
          </a:p>
        </p:txBody>
      </p:sp>
      <p:sp>
        <p:nvSpPr>
          <p:cNvPr id="417" name="Google Shape;417;p21"/>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a:t>
            </a:r>
            <a:endParaRPr b="1">
              <a:solidFill>
                <a:srgbClr val="FFFFFF"/>
              </a:solidFill>
            </a:endParaRPr>
          </a:p>
        </p:txBody>
      </p:sp>
      <p:graphicFrame>
        <p:nvGraphicFramePr>
          <p:cNvPr id="418" name="Google Shape;418;p21"/>
          <p:cNvGraphicFramePr/>
          <p:nvPr/>
        </p:nvGraphicFramePr>
        <p:xfrm>
          <a:off x="2575800" y="1428750"/>
          <a:ext cx="6067100" cy="3104310"/>
        </p:xfrm>
        <a:graphic>
          <a:graphicData uri="http://schemas.openxmlformats.org/drawingml/2006/table">
            <a:tbl>
              <a:tblPr>
                <a:noFill/>
                <a:tableStyleId>{7454EC3D-8997-4047-8210-E90C57458F50}</a:tableStyleId>
              </a:tblPr>
              <a:tblGrid>
                <a:gridCol w="1651550">
                  <a:extLst>
                    <a:ext uri="{9D8B030D-6E8A-4147-A177-3AD203B41FA5}">
                      <a16:colId xmlns:a16="http://schemas.microsoft.com/office/drawing/2014/main" val="20000"/>
                    </a:ext>
                  </a:extLst>
                </a:gridCol>
                <a:gridCol w="4415550">
                  <a:extLst>
                    <a:ext uri="{9D8B030D-6E8A-4147-A177-3AD203B41FA5}">
                      <a16:colId xmlns:a16="http://schemas.microsoft.com/office/drawing/2014/main" val="20001"/>
                    </a:ext>
                  </a:extLst>
                </a:gridCol>
              </a:tblGrid>
              <a:tr h="674800">
                <a:tc>
                  <a:txBody>
                    <a:bodyPr/>
                    <a:lstStyle/>
                    <a:p>
                      <a:pPr marL="0" lvl="0" indent="0" algn="l" rtl="0">
                        <a:lnSpc>
                          <a:spcPct val="165000"/>
                        </a:lnSpc>
                        <a:spcBef>
                          <a:spcPts val="0"/>
                        </a:spcBef>
                        <a:spcAft>
                          <a:spcPts val="0"/>
                        </a:spcAft>
                        <a:buNone/>
                      </a:pPr>
                      <a:r>
                        <a:rPr lang="en">
                          <a:solidFill>
                            <a:srgbClr val="CC4125"/>
                          </a:solidFill>
                          <a:latin typeface="Courier New"/>
                          <a:ea typeface="Courier New"/>
                          <a:cs typeface="Courier New"/>
                          <a:sym typeface="Courier New"/>
                        </a:rPr>
                        <a:t>lib</a:t>
                      </a:r>
                      <a:endParaRPr>
                        <a:solidFill>
                          <a:srgbClr val="CC4125"/>
                        </a:solidFill>
                        <a:latin typeface="Courier New"/>
                        <a:ea typeface="Courier New"/>
                        <a:cs typeface="Courier New"/>
                        <a:sym typeface="Courier New"/>
                      </a:endParaRPr>
                    </a:p>
                  </a:txBody>
                  <a:tcPr marL="95250" marR="95250" marT="95250" marB="95250"/>
                </a:tc>
                <a:tc>
                  <a:txBody>
                    <a:bodyPr/>
                    <a:lstStyle/>
                    <a:p>
                      <a:pPr marL="0" lvl="0" indent="0" algn="l" rtl="0">
                        <a:lnSpc>
                          <a:spcPct val="165000"/>
                        </a:lnSpc>
                        <a:spcBef>
                          <a:spcPts val="0"/>
                        </a:spcBef>
                        <a:spcAft>
                          <a:spcPts val="0"/>
                        </a:spcAft>
                        <a:buNone/>
                      </a:pPr>
                      <a:r>
                        <a:rPr lang="en" sz="1100">
                          <a:solidFill>
                            <a:srgbClr val="00FFFF"/>
                          </a:solidFill>
                          <a:latin typeface="Georgia"/>
                          <a:ea typeface="Georgia"/>
                          <a:cs typeface="Georgia"/>
                          <a:sym typeface="Georgia"/>
                        </a:rPr>
                        <a:t>Libraries that provide the core functionality and allow the magic to happen </a:t>
                      </a:r>
                      <a:endParaRPr sz="1100">
                        <a:solidFill>
                          <a:srgbClr val="00FFFF"/>
                        </a:solidFill>
                        <a:latin typeface="Georgia"/>
                        <a:ea typeface="Georgia"/>
                        <a:cs typeface="Georgia"/>
                        <a:sym typeface="Georgia"/>
                      </a:endParaRPr>
                    </a:p>
                  </a:txBody>
                  <a:tcPr marL="95250" marR="95250" marT="95250" marB="95250"/>
                </a:tc>
                <a:extLst>
                  <a:ext uri="{0D108BD9-81ED-4DB2-BD59-A6C34878D82A}">
                    <a16:rowId xmlns:a16="http://schemas.microsoft.com/office/drawing/2014/main" val="10000"/>
                  </a:ext>
                </a:extLst>
              </a:tr>
              <a:tr h="501075">
                <a:tc>
                  <a:txBody>
                    <a:bodyPr/>
                    <a:lstStyle/>
                    <a:p>
                      <a:pPr marL="0" lvl="0" indent="0" algn="l" rtl="0">
                        <a:lnSpc>
                          <a:spcPct val="165000"/>
                        </a:lnSpc>
                        <a:spcBef>
                          <a:spcPts val="0"/>
                        </a:spcBef>
                        <a:spcAft>
                          <a:spcPts val="0"/>
                        </a:spcAft>
                        <a:buNone/>
                      </a:pPr>
                      <a:r>
                        <a:rPr lang="en">
                          <a:solidFill>
                            <a:srgbClr val="CC4125"/>
                          </a:solidFill>
                          <a:latin typeface="Courier New"/>
                          <a:ea typeface="Courier New"/>
                          <a:cs typeface="Courier New"/>
                          <a:sym typeface="Courier New"/>
                        </a:rPr>
                        <a:t>modules</a:t>
                      </a:r>
                      <a:endParaRPr>
                        <a:solidFill>
                          <a:srgbClr val="CC4125"/>
                        </a:solidFill>
                        <a:latin typeface="Courier New"/>
                        <a:ea typeface="Courier New"/>
                        <a:cs typeface="Courier New"/>
                        <a:sym typeface="Courier New"/>
                      </a:endParaRPr>
                    </a:p>
                  </a:txBody>
                  <a:tcPr marL="95250" marR="95250" marT="95250" marB="95250"/>
                </a:tc>
                <a:tc>
                  <a:txBody>
                    <a:bodyPr/>
                    <a:lstStyle/>
                    <a:p>
                      <a:pPr marL="0" lvl="0" indent="0" algn="l" rtl="0">
                        <a:lnSpc>
                          <a:spcPct val="165000"/>
                        </a:lnSpc>
                        <a:spcBef>
                          <a:spcPts val="0"/>
                        </a:spcBef>
                        <a:spcAft>
                          <a:spcPts val="0"/>
                        </a:spcAft>
                        <a:buNone/>
                      </a:pPr>
                      <a:r>
                        <a:rPr lang="en" sz="1100">
                          <a:solidFill>
                            <a:srgbClr val="00FFFF"/>
                          </a:solidFill>
                          <a:latin typeface="Georgia"/>
                          <a:ea typeface="Georgia"/>
                          <a:cs typeface="Georgia"/>
                          <a:sym typeface="Georgia"/>
                        </a:rPr>
                        <a:t>This is the place! - Encoders, nops, payloads, post, auxiliary, exploits</a:t>
                      </a:r>
                      <a:endParaRPr sz="1100">
                        <a:solidFill>
                          <a:srgbClr val="00FFFF"/>
                        </a:solidFill>
                        <a:latin typeface="Georgia"/>
                        <a:ea typeface="Georgia"/>
                        <a:cs typeface="Georgia"/>
                        <a:sym typeface="Georgia"/>
                      </a:endParaRPr>
                    </a:p>
                  </a:txBody>
                  <a:tcPr marL="95250" marR="95250" marT="95250" marB="95250"/>
                </a:tc>
                <a:extLst>
                  <a:ext uri="{0D108BD9-81ED-4DB2-BD59-A6C34878D82A}">
                    <a16:rowId xmlns:a16="http://schemas.microsoft.com/office/drawing/2014/main" val="10001"/>
                  </a:ext>
                </a:extLst>
              </a:tr>
              <a:tr h="501075">
                <a:tc>
                  <a:txBody>
                    <a:bodyPr/>
                    <a:lstStyle/>
                    <a:p>
                      <a:pPr marL="0" lvl="0" indent="0" algn="l" rtl="0">
                        <a:lnSpc>
                          <a:spcPct val="165000"/>
                        </a:lnSpc>
                        <a:spcBef>
                          <a:spcPts val="0"/>
                        </a:spcBef>
                        <a:spcAft>
                          <a:spcPts val="0"/>
                        </a:spcAft>
                        <a:buNone/>
                      </a:pPr>
                      <a:r>
                        <a:rPr lang="en">
                          <a:solidFill>
                            <a:srgbClr val="CC4125"/>
                          </a:solidFill>
                          <a:latin typeface="Courier New"/>
                          <a:ea typeface="Courier New"/>
                          <a:cs typeface="Courier New"/>
                          <a:sym typeface="Courier New"/>
                        </a:rPr>
                        <a:t>tools</a:t>
                      </a:r>
                      <a:endParaRPr>
                        <a:solidFill>
                          <a:srgbClr val="CC4125"/>
                        </a:solidFill>
                        <a:latin typeface="Courier New"/>
                        <a:ea typeface="Courier New"/>
                        <a:cs typeface="Courier New"/>
                        <a:sym typeface="Courier New"/>
                      </a:endParaRPr>
                    </a:p>
                  </a:txBody>
                  <a:tcPr marL="95250" marR="95250" marT="95250" marB="95250"/>
                </a:tc>
                <a:tc>
                  <a:txBody>
                    <a:bodyPr/>
                    <a:lstStyle/>
                    <a:p>
                      <a:pPr marL="0" lvl="0" indent="0" algn="l" rtl="0">
                        <a:lnSpc>
                          <a:spcPct val="165000"/>
                        </a:lnSpc>
                        <a:spcBef>
                          <a:spcPts val="0"/>
                        </a:spcBef>
                        <a:spcAft>
                          <a:spcPts val="0"/>
                        </a:spcAft>
                        <a:buNone/>
                      </a:pPr>
                      <a:r>
                        <a:rPr lang="en" sz="1100">
                          <a:solidFill>
                            <a:srgbClr val="00FFFF"/>
                          </a:solidFill>
                          <a:latin typeface="Georgia"/>
                          <a:ea typeface="Georgia"/>
                          <a:cs typeface="Georgia"/>
                          <a:sym typeface="Georgia"/>
                        </a:rPr>
                        <a:t>Scripts to help create exploits </a:t>
                      </a:r>
                      <a:endParaRPr sz="1100">
                        <a:solidFill>
                          <a:srgbClr val="00FFFF"/>
                        </a:solidFill>
                        <a:latin typeface="Georgia"/>
                        <a:ea typeface="Georgia"/>
                        <a:cs typeface="Georgia"/>
                        <a:sym typeface="Georgia"/>
                      </a:endParaRPr>
                    </a:p>
                  </a:txBody>
                  <a:tcPr marL="95250" marR="95250" marT="95250" marB="95250"/>
                </a:tc>
                <a:extLst>
                  <a:ext uri="{0D108BD9-81ED-4DB2-BD59-A6C34878D82A}">
                    <a16:rowId xmlns:a16="http://schemas.microsoft.com/office/drawing/2014/main" val="10002"/>
                  </a:ext>
                </a:extLst>
              </a:tr>
              <a:tr h="674800">
                <a:tc>
                  <a:txBody>
                    <a:bodyPr/>
                    <a:lstStyle/>
                    <a:p>
                      <a:pPr marL="0" lvl="0" indent="0" algn="l" rtl="0">
                        <a:lnSpc>
                          <a:spcPct val="165000"/>
                        </a:lnSpc>
                        <a:spcBef>
                          <a:spcPts val="0"/>
                        </a:spcBef>
                        <a:spcAft>
                          <a:spcPts val="0"/>
                        </a:spcAft>
                        <a:buNone/>
                      </a:pPr>
                      <a:r>
                        <a:rPr lang="en">
                          <a:solidFill>
                            <a:srgbClr val="CC4125"/>
                          </a:solidFill>
                          <a:latin typeface="Courier New"/>
                          <a:ea typeface="Courier New"/>
                          <a:cs typeface="Courier New"/>
                          <a:sym typeface="Courier New"/>
                        </a:rPr>
                        <a:t>plugins</a:t>
                      </a:r>
                      <a:endParaRPr>
                        <a:solidFill>
                          <a:srgbClr val="CC4125"/>
                        </a:solidFill>
                        <a:latin typeface="Courier New"/>
                        <a:ea typeface="Courier New"/>
                        <a:cs typeface="Courier New"/>
                        <a:sym typeface="Courier New"/>
                      </a:endParaRPr>
                    </a:p>
                  </a:txBody>
                  <a:tcPr marL="95250" marR="95250" marT="95250" marB="95250"/>
                </a:tc>
                <a:tc>
                  <a:txBody>
                    <a:bodyPr/>
                    <a:lstStyle/>
                    <a:p>
                      <a:pPr marL="0" lvl="0" indent="0" algn="l" rtl="0">
                        <a:lnSpc>
                          <a:spcPct val="165000"/>
                        </a:lnSpc>
                        <a:spcBef>
                          <a:spcPts val="0"/>
                        </a:spcBef>
                        <a:spcAft>
                          <a:spcPts val="0"/>
                        </a:spcAft>
                        <a:buNone/>
                      </a:pPr>
                      <a:r>
                        <a:rPr lang="en" sz="1100">
                          <a:solidFill>
                            <a:srgbClr val="00FFFF"/>
                          </a:solidFill>
                          <a:latin typeface="Georgia"/>
                          <a:ea typeface="Georgia"/>
                          <a:cs typeface="Georgia"/>
                          <a:sym typeface="Georgia"/>
                        </a:rPr>
                        <a:t>Extends Metasploit to work with external programs</a:t>
                      </a:r>
                      <a:endParaRPr sz="1100">
                        <a:solidFill>
                          <a:srgbClr val="00FFFF"/>
                        </a:solidFill>
                        <a:latin typeface="Georgia"/>
                        <a:ea typeface="Georgia"/>
                        <a:cs typeface="Georgia"/>
                        <a:sym typeface="Georgia"/>
                      </a:endParaRPr>
                    </a:p>
                  </a:txBody>
                  <a:tcPr marL="95250" marR="95250" marT="95250" marB="95250"/>
                </a:tc>
                <a:extLst>
                  <a:ext uri="{0D108BD9-81ED-4DB2-BD59-A6C34878D82A}">
                    <a16:rowId xmlns:a16="http://schemas.microsoft.com/office/drawing/2014/main" val="10003"/>
                  </a:ext>
                </a:extLst>
              </a:tr>
              <a:tr h="674800">
                <a:tc>
                  <a:txBody>
                    <a:bodyPr/>
                    <a:lstStyle/>
                    <a:p>
                      <a:pPr marL="0" lvl="0" indent="0" algn="l" rtl="0">
                        <a:lnSpc>
                          <a:spcPct val="165000"/>
                        </a:lnSpc>
                        <a:spcBef>
                          <a:spcPts val="0"/>
                        </a:spcBef>
                        <a:spcAft>
                          <a:spcPts val="0"/>
                        </a:spcAft>
                        <a:buNone/>
                      </a:pPr>
                      <a:r>
                        <a:rPr lang="en">
                          <a:solidFill>
                            <a:srgbClr val="CC4125"/>
                          </a:solidFill>
                          <a:latin typeface="Courier New"/>
                          <a:ea typeface="Courier New"/>
                          <a:cs typeface="Courier New"/>
                          <a:sym typeface="Courier New"/>
                        </a:rPr>
                        <a:t>scripts</a:t>
                      </a:r>
                      <a:endParaRPr>
                        <a:solidFill>
                          <a:srgbClr val="CC4125"/>
                        </a:solidFill>
                        <a:latin typeface="Courier New"/>
                        <a:ea typeface="Courier New"/>
                        <a:cs typeface="Courier New"/>
                        <a:sym typeface="Courier New"/>
                      </a:endParaRPr>
                    </a:p>
                  </a:txBody>
                  <a:tcPr marL="95250" marR="95250" marT="95250" marB="95250"/>
                </a:tc>
                <a:tc>
                  <a:txBody>
                    <a:bodyPr/>
                    <a:lstStyle/>
                    <a:p>
                      <a:pPr marL="0" lvl="0" indent="0" algn="l" rtl="0">
                        <a:lnSpc>
                          <a:spcPct val="165000"/>
                        </a:lnSpc>
                        <a:spcBef>
                          <a:spcPts val="0"/>
                        </a:spcBef>
                        <a:spcAft>
                          <a:spcPts val="0"/>
                        </a:spcAft>
                        <a:buNone/>
                      </a:pPr>
                      <a:r>
                        <a:rPr lang="en" sz="1100">
                          <a:solidFill>
                            <a:srgbClr val="00FFFF"/>
                          </a:solidFill>
                          <a:latin typeface="Georgia"/>
                          <a:ea typeface="Georgia"/>
                          <a:cs typeface="Georgia"/>
                          <a:sym typeface="Georgia"/>
                        </a:rPr>
                        <a:t>This is where stuff used to be.  A lot popular functions are located here.    </a:t>
                      </a:r>
                      <a:endParaRPr sz="1100">
                        <a:solidFill>
                          <a:srgbClr val="00FFFF"/>
                        </a:solidFill>
                        <a:latin typeface="Georgia"/>
                        <a:ea typeface="Georgia"/>
                        <a:cs typeface="Georgia"/>
                        <a:sym typeface="Georgia"/>
                      </a:endParaRPr>
                    </a:p>
                  </a:txBody>
                  <a:tcPr marL="95250" marR="95250" marT="95250" marB="95250"/>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2"/>
          <p:cNvSpPr txBox="1">
            <a:spLocks noGrp="1"/>
          </p:cNvSpPr>
          <p:nvPr>
            <p:ph type="body" idx="1"/>
          </p:nvPr>
        </p:nvSpPr>
        <p:spPr>
          <a:xfrm>
            <a:off x="1732700" y="1379650"/>
            <a:ext cx="4944300" cy="165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800" b="1" dirty="0"/>
          </a:p>
          <a:p>
            <a:pPr marL="457200" lvl="0" indent="-342900" algn="l" rtl="0">
              <a:spcBef>
                <a:spcPts val="600"/>
              </a:spcBef>
              <a:spcAft>
                <a:spcPts val="0"/>
              </a:spcAft>
              <a:buSzPts val="1800"/>
              <a:buChar char="●"/>
            </a:pPr>
            <a:r>
              <a:rPr lang="en" sz="1800" dirty="0"/>
              <a:t>Found a popular exploit, and searched for a module </a:t>
            </a:r>
            <a:endParaRPr sz="1800" dirty="0"/>
          </a:p>
          <a:p>
            <a:pPr marL="914400" lvl="1" indent="-342900" algn="l" rtl="0">
              <a:spcBef>
                <a:spcPts val="0"/>
              </a:spcBef>
              <a:spcAft>
                <a:spcPts val="0"/>
              </a:spcAft>
              <a:buSzPts val="1800"/>
              <a:buChar char="○"/>
            </a:pPr>
            <a:r>
              <a:rPr lang="en" sz="1800" dirty="0"/>
              <a:t>Xorg privesc </a:t>
            </a:r>
            <a:endParaRPr sz="1800" dirty="0"/>
          </a:p>
          <a:p>
            <a:pPr marL="457200" lvl="0" indent="-342900" algn="l" rtl="0">
              <a:spcBef>
                <a:spcPts val="0"/>
              </a:spcBef>
              <a:spcAft>
                <a:spcPts val="0"/>
              </a:spcAft>
              <a:buSzPts val="1800"/>
              <a:buChar char="●"/>
            </a:pPr>
            <a:r>
              <a:rPr lang="en" sz="1800" dirty="0"/>
              <a:t>Spent </a:t>
            </a:r>
            <a:r>
              <a:rPr lang="en" sz="1800"/>
              <a:t>about 4 </a:t>
            </a:r>
            <a:r>
              <a:rPr lang="en" sz="1800" dirty="0"/>
              <a:t>hours making &amp; testing module</a:t>
            </a:r>
            <a:endParaRPr sz="1800" dirty="0"/>
          </a:p>
          <a:p>
            <a:pPr marL="457200" lvl="0" indent="-342900" algn="l" rtl="0">
              <a:spcBef>
                <a:spcPts val="0"/>
              </a:spcBef>
              <a:spcAft>
                <a:spcPts val="0"/>
              </a:spcAft>
              <a:buSzPts val="1800"/>
              <a:buChar char="●"/>
            </a:pPr>
            <a:r>
              <a:rPr lang="en" sz="1800" dirty="0"/>
              <a:t>Put on github (messed that up) then 100+ comments in a couple days - comments were not about how awesome the module was  </a:t>
            </a:r>
            <a:endParaRPr sz="1800" dirty="0"/>
          </a:p>
          <a:p>
            <a:pPr marL="457200" lvl="0" indent="0" algn="l" rtl="0">
              <a:spcBef>
                <a:spcPts val="600"/>
              </a:spcBef>
              <a:spcAft>
                <a:spcPts val="0"/>
              </a:spcAft>
              <a:buNone/>
            </a:pPr>
            <a:endParaRPr sz="1800"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424" name="Google Shape;424;p22"/>
          <p:cNvSpPr txBox="1">
            <a:spLocks noGrp="1"/>
          </p:cNvSpPr>
          <p:nvPr>
            <p:ph type="title"/>
          </p:nvPr>
        </p:nvSpPr>
        <p:spPr>
          <a:xfrm>
            <a:off x="1732700" y="111547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My first module</a:t>
            </a:r>
            <a:endParaRPr/>
          </a:p>
        </p:txBody>
      </p:sp>
      <p:sp>
        <p:nvSpPr>
          <p:cNvPr id="425" name="Google Shape;425;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3"/>
          <p:cNvSpPr txBox="1">
            <a:spLocks noGrp="1"/>
          </p:cNvSpPr>
          <p:nvPr>
            <p:ph type="title"/>
          </p:nvPr>
        </p:nvSpPr>
        <p:spPr>
          <a:xfrm>
            <a:off x="1732700" y="1060725"/>
            <a:ext cx="55233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Looking at modules </a:t>
            </a:r>
            <a:endParaRPr/>
          </a:p>
          <a:p>
            <a:pPr marL="0" lvl="0" indent="0" algn="l" rtl="0">
              <a:spcBef>
                <a:spcPts val="0"/>
              </a:spcBef>
              <a:spcAft>
                <a:spcPts val="0"/>
              </a:spcAft>
              <a:buNone/>
            </a:pPr>
            <a:endParaRPr sz="3000"/>
          </a:p>
        </p:txBody>
      </p:sp>
      <p:sp>
        <p:nvSpPr>
          <p:cNvPr id="431" name="Google Shape;431;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pic>
        <p:nvPicPr>
          <p:cNvPr id="432" name="Google Shape;432;p23"/>
          <p:cNvPicPr preferRelativeResize="0"/>
          <p:nvPr/>
        </p:nvPicPr>
        <p:blipFill rotWithShape="1">
          <a:blip r:embed="rId3">
            <a:alphaModFix/>
          </a:blip>
          <a:srcRect l="5540" t="100000" r="-5540" b="-100000"/>
          <a:stretch/>
        </p:blipFill>
        <p:spPr>
          <a:xfrm>
            <a:off x="1559275" y="3014700"/>
            <a:ext cx="2381250" cy="533400"/>
          </a:xfrm>
          <a:prstGeom prst="rect">
            <a:avLst/>
          </a:prstGeom>
          <a:noFill/>
          <a:ln>
            <a:noFill/>
          </a:ln>
        </p:spPr>
      </p:pic>
      <p:sp>
        <p:nvSpPr>
          <p:cNvPr id="433" name="Google Shape;433;p23"/>
          <p:cNvSpPr txBox="1">
            <a:spLocks noGrp="1"/>
          </p:cNvSpPr>
          <p:nvPr>
            <p:ph type="body" idx="1"/>
          </p:nvPr>
        </p:nvSpPr>
        <p:spPr>
          <a:xfrm>
            <a:off x="1732700" y="1653225"/>
            <a:ext cx="5395800" cy="16599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Simple layout, Copying brings the work down </a:t>
            </a:r>
            <a:endParaRPr sz="1800"/>
          </a:p>
          <a:p>
            <a:pPr marL="457200" lvl="0" indent="-342900" algn="l" rtl="0">
              <a:spcBef>
                <a:spcPts val="0"/>
              </a:spcBef>
              <a:spcAft>
                <a:spcPts val="0"/>
              </a:spcAft>
              <a:buSzPts val="1800"/>
              <a:buChar char="●"/>
            </a:pPr>
            <a:r>
              <a:rPr lang="en" sz="1800"/>
              <a:t>Ruby - I don’t know Ruby..I know Python, I’m still not competent in Ruby  /shrug</a:t>
            </a:r>
            <a:endParaRPr sz="1800"/>
          </a:p>
          <a:p>
            <a:pPr marL="457200" lvl="0" indent="-342900" algn="l" rtl="0">
              <a:spcBef>
                <a:spcPts val="0"/>
              </a:spcBef>
              <a:spcAft>
                <a:spcPts val="0"/>
              </a:spcAft>
              <a:buSzPts val="1800"/>
              <a:buChar char="●"/>
            </a:pPr>
            <a:r>
              <a:rPr lang="en" sz="1800"/>
              <a:t>External modules can be written in Python and GO !!</a:t>
            </a:r>
            <a:endParaRPr sz="1800"/>
          </a:p>
          <a:p>
            <a:pPr marL="0" lvl="0" indent="457200" algn="l" rtl="0">
              <a:spcBef>
                <a:spcPts val="600"/>
              </a:spcBef>
              <a:spcAft>
                <a:spcPts val="0"/>
              </a:spcAft>
              <a:buNone/>
            </a:pPr>
            <a:r>
              <a:rPr lang="en" sz="1800"/>
              <a:t>Not all types are available, less examples</a:t>
            </a:r>
            <a:endParaRPr sz="1800"/>
          </a:p>
          <a:p>
            <a:pPr marL="457200" lvl="0" indent="-342900" algn="l" rtl="0">
              <a:spcBef>
                <a:spcPts val="600"/>
              </a:spcBef>
              <a:spcAft>
                <a:spcPts val="0"/>
              </a:spcAft>
              <a:buSzPts val="1800"/>
              <a:buChar char="●"/>
            </a:pPr>
            <a:r>
              <a:rPr lang="en" sz="1800"/>
              <a:t>Grep approach</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4"/>
          <p:cNvSpPr txBox="1">
            <a:spLocks noGrp="1"/>
          </p:cNvSpPr>
          <p:nvPr>
            <p:ph type="title"/>
          </p:nvPr>
        </p:nvSpPr>
        <p:spPr>
          <a:xfrm>
            <a:off x="1614150" y="1297850"/>
            <a:ext cx="61335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Basic Module </a:t>
            </a:r>
            <a:endParaRPr/>
          </a:p>
          <a:p>
            <a:pPr marL="0" lvl="0" indent="0" algn="l" rtl="0">
              <a:spcBef>
                <a:spcPts val="0"/>
              </a:spcBef>
              <a:spcAft>
                <a:spcPts val="0"/>
              </a:spcAft>
              <a:buNone/>
            </a:pPr>
            <a:endParaRPr sz="3000"/>
          </a:p>
        </p:txBody>
      </p:sp>
      <p:sp>
        <p:nvSpPr>
          <p:cNvPr id="439" name="Google Shape;439;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pic>
        <p:nvPicPr>
          <p:cNvPr id="440" name="Google Shape;440;p24"/>
          <p:cNvPicPr preferRelativeResize="0"/>
          <p:nvPr/>
        </p:nvPicPr>
        <p:blipFill rotWithShape="1">
          <a:blip r:embed="rId3">
            <a:alphaModFix/>
          </a:blip>
          <a:srcRect l="5540" t="100000" r="-5540" b="-100000"/>
          <a:stretch/>
        </p:blipFill>
        <p:spPr>
          <a:xfrm>
            <a:off x="1559275" y="3014700"/>
            <a:ext cx="2381250" cy="533400"/>
          </a:xfrm>
          <a:prstGeom prst="rect">
            <a:avLst/>
          </a:prstGeom>
          <a:noFill/>
          <a:ln>
            <a:noFill/>
          </a:ln>
        </p:spPr>
      </p:pic>
      <p:sp>
        <p:nvSpPr>
          <p:cNvPr id="441" name="Google Shape;441;p24"/>
          <p:cNvSpPr txBox="1">
            <a:spLocks noGrp="1"/>
          </p:cNvSpPr>
          <p:nvPr>
            <p:ph type="body" idx="1"/>
          </p:nvPr>
        </p:nvSpPr>
        <p:spPr>
          <a:xfrm>
            <a:off x="1167350" y="1805700"/>
            <a:ext cx="6914700" cy="2755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Imports</a:t>
            </a:r>
            <a:endParaRPr sz="2400"/>
          </a:p>
          <a:p>
            <a:pPr marL="457200" lvl="0" indent="-381000" algn="l" rtl="0">
              <a:spcBef>
                <a:spcPts val="0"/>
              </a:spcBef>
              <a:spcAft>
                <a:spcPts val="0"/>
              </a:spcAft>
              <a:buSzPts val="2400"/>
              <a:buChar char="◇"/>
            </a:pPr>
            <a:r>
              <a:rPr lang="en" sz="2400"/>
              <a:t>Information about the module - Most of a module !</a:t>
            </a:r>
            <a:endParaRPr sz="2400"/>
          </a:p>
          <a:p>
            <a:pPr marL="457200" lvl="0" indent="-381000" algn="l" rtl="0">
              <a:spcBef>
                <a:spcPts val="0"/>
              </a:spcBef>
              <a:spcAft>
                <a:spcPts val="0"/>
              </a:spcAft>
              <a:buSzPts val="2400"/>
              <a:buChar char="◇"/>
            </a:pPr>
            <a:r>
              <a:rPr lang="en" sz="2400"/>
              <a:t>Check section - not always needed </a:t>
            </a:r>
            <a:endParaRPr sz="2400"/>
          </a:p>
          <a:p>
            <a:pPr marL="457200" lvl="0" indent="-381000" algn="l" rtl="0">
              <a:spcBef>
                <a:spcPts val="0"/>
              </a:spcBef>
              <a:spcAft>
                <a:spcPts val="0"/>
              </a:spcAft>
              <a:buSzPts val="2400"/>
              <a:buChar char="◇"/>
            </a:pPr>
            <a:r>
              <a:rPr lang="en" sz="2400"/>
              <a:t>Exploit/Run Section - Code that runs </a:t>
            </a:r>
            <a:endParaRPr sz="2400"/>
          </a:p>
          <a:p>
            <a:pPr marL="457200" lvl="0" indent="0" algn="l" rtl="0">
              <a:spcBef>
                <a:spcPts val="6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5"/>
          <p:cNvSpPr txBox="1">
            <a:spLocks noGrp="1"/>
          </p:cNvSpPr>
          <p:nvPr>
            <p:ph type="ctrTitle"/>
          </p:nvPr>
        </p:nvSpPr>
        <p:spPr>
          <a:xfrm>
            <a:off x="2688475" y="1004475"/>
            <a:ext cx="56388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Code stuff I picked up </a:t>
            </a:r>
            <a:endParaRPr/>
          </a:p>
          <a:p>
            <a:pPr marL="0" lvl="0" indent="0" algn="l" rtl="0">
              <a:spcBef>
                <a:spcPts val="0"/>
              </a:spcBef>
              <a:spcAft>
                <a:spcPts val="0"/>
              </a:spcAft>
              <a:buNone/>
            </a:pPr>
            <a:endParaRPr sz="3000"/>
          </a:p>
        </p:txBody>
      </p:sp>
      <p:pic>
        <p:nvPicPr>
          <p:cNvPr id="447" name="Google Shape;447;p25"/>
          <p:cNvPicPr preferRelativeResize="0"/>
          <p:nvPr/>
        </p:nvPicPr>
        <p:blipFill rotWithShape="1">
          <a:blip r:embed="rId3">
            <a:alphaModFix/>
          </a:blip>
          <a:srcRect l="5540" t="100000" r="-5540" b="-100000"/>
          <a:stretch/>
        </p:blipFill>
        <p:spPr>
          <a:xfrm>
            <a:off x="1559275" y="3014700"/>
            <a:ext cx="2381250" cy="533400"/>
          </a:xfrm>
          <a:prstGeom prst="rect">
            <a:avLst/>
          </a:prstGeom>
          <a:noFill/>
          <a:ln>
            <a:noFill/>
          </a:ln>
        </p:spPr>
      </p:pic>
      <p:sp>
        <p:nvSpPr>
          <p:cNvPr id="448" name="Google Shape;448;p25"/>
          <p:cNvSpPr txBox="1">
            <a:spLocks noGrp="1"/>
          </p:cNvSpPr>
          <p:nvPr>
            <p:ph type="subTitle" idx="1"/>
          </p:nvPr>
        </p:nvSpPr>
        <p:spPr>
          <a:xfrm>
            <a:off x="2688475" y="1705373"/>
            <a:ext cx="5750700" cy="190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datastore[‘registered_option’] - some created by default</a:t>
            </a:r>
            <a:endParaRPr sz="1800"/>
          </a:p>
          <a:p>
            <a:pPr marL="457200" lvl="0" indent="-342900" algn="l" rtl="0">
              <a:spcBef>
                <a:spcPts val="0"/>
              </a:spcBef>
              <a:spcAft>
                <a:spcPts val="0"/>
              </a:spcAft>
              <a:buSzPts val="1800"/>
              <a:buChar char="●"/>
            </a:pPr>
            <a:r>
              <a:rPr lang="en" sz="1800"/>
              <a:t>var = “#{var}” - string interpolation similar to pythons f-strings requires double quotes, use single for just text strings</a:t>
            </a:r>
            <a:endParaRPr sz="1800"/>
          </a:p>
          <a:p>
            <a:pPr marL="457200" lvl="0" indent="-342900" algn="l" rtl="0">
              <a:spcBef>
                <a:spcPts val="0"/>
              </a:spcBef>
              <a:spcAft>
                <a:spcPts val="0"/>
              </a:spcAft>
              <a:buSzPts val="1800"/>
              <a:buChar char="●"/>
            </a:pPr>
            <a:r>
              <a:rPr lang="en" sz="1800"/>
              <a:t>@variable = instance variable, lives within class  can be accessed by all methods in your code </a:t>
            </a:r>
            <a:endParaRPr sz="1800"/>
          </a:p>
          <a:p>
            <a:pPr marL="457200" lvl="0" indent="-342900" algn="l" rtl="0">
              <a:spcBef>
                <a:spcPts val="0"/>
              </a:spcBef>
              <a:spcAft>
                <a:spcPts val="0"/>
              </a:spcAft>
              <a:buSzPts val="1800"/>
              <a:buChar char="●"/>
            </a:pPr>
            <a:r>
              <a:rPr lang="en" sz="1800"/>
              <a:t>end - Almost all things come to an end </a:t>
            </a:r>
            <a:endParaRPr sz="1800"/>
          </a:p>
          <a:p>
            <a:pPr marL="457200" lvl="0" indent="-342900" algn="l" rtl="0">
              <a:spcBef>
                <a:spcPts val="0"/>
              </a:spcBef>
              <a:spcAft>
                <a:spcPts val="0"/>
              </a:spcAft>
              <a:buSzPts val="1800"/>
              <a:buChar char="●"/>
            </a:pPr>
            <a:r>
              <a:rPr lang="en" sz="1800"/>
              <a:t>cmd_exec “code to run on system” </a:t>
            </a:r>
            <a:endParaRPr sz="1800"/>
          </a:p>
          <a:p>
            <a:pPr marL="457200" lvl="0" indent="0" algn="l" rtl="0">
              <a:spcBef>
                <a:spcPts val="0"/>
              </a:spcBef>
              <a:spcAft>
                <a:spcPts val="0"/>
              </a:spcAft>
              <a:buNone/>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6"/>
          <p:cNvSpPr txBox="1">
            <a:spLocks noGrp="1"/>
          </p:cNvSpPr>
          <p:nvPr>
            <p:ph type="title"/>
          </p:nvPr>
        </p:nvSpPr>
        <p:spPr>
          <a:xfrm>
            <a:off x="2550875" y="1215400"/>
            <a:ext cx="47814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Initial Dev Setup</a:t>
            </a:r>
            <a:endParaRPr/>
          </a:p>
          <a:p>
            <a:pPr marL="0" lvl="0" indent="0" algn="l" rtl="0">
              <a:spcBef>
                <a:spcPts val="0"/>
              </a:spcBef>
              <a:spcAft>
                <a:spcPts val="0"/>
              </a:spcAft>
              <a:buNone/>
            </a:pPr>
            <a:endParaRPr sz="3000"/>
          </a:p>
        </p:txBody>
      </p:sp>
      <p:sp>
        <p:nvSpPr>
          <p:cNvPr id="454" name="Google Shape;454;p26"/>
          <p:cNvSpPr txBox="1">
            <a:spLocks noGrp="1"/>
          </p:cNvSpPr>
          <p:nvPr>
            <p:ph type="body" idx="1"/>
          </p:nvPr>
        </p:nvSpPr>
        <p:spPr>
          <a:xfrm>
            <a:off x="3434950" y="2041788"/>
            <a:ext cx="2789400" cy="64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i="1" u="sng">
                <a:solidFill>
                  <a:srgbClr val="8E7CC3"/>
                </a:solidFill>
                <a:latin typeface="Arial"/>
                <a:ea typeface="Arial"/>
                <a:cs typeface="Arial"/>
                <a:sym typeface="Arial"/>
                <a:hlinkClick r:id="rId3"/>
              </a:rPr>
              <a:t>https://r-7.co/MSF-DEV</a:t>
            </a:r>
            <a:endParaRPr sz="1800">
              <a:solidFill>
                <a:srgbClr val="8E7CC3"/>
              </a:solidFill>
            </a:endParaRPr>
          </a:p>
          <a:p>
            <a:pPr marL="0" lvl="0" indent="0" algn="l" rtl="0">
              <a:spcBef>
                <a:spcPts val="600"/>
              </a:spcBef>
              <a:spcAft>
                <a:spcPts val="0"/>
              </a:spcAft>
              <a:buNone/>
            </a:pPr>
            <a:endParaRPr sz="1800"/>
          </a:p>
        </p:txBody>
      </p:sp>
      <p:sp>
        <p:nvSpPr>
          <p:cNvPr id="455" name="Google Shape;455;p2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16</a:t>
            </a:fld>
            <a:endParaRPr/>
          </a:p>
        </p:txBody>
      </p:sp>
      <p:pic>
        <p:nvPicPr>
          <p:cNvPr id="456" name="Google Shape;456;p26"/>
          <p:cNvPicPr preferRelativeResize="0"/>
          <p:nvPr/>
        </p:nvPicPr>
        <p:blipFill rotWithShape="1">
          <a:blip r:embed="rId4">
            <a:alphaModFix/>
          </a:blip>
          <a:srcRect l="5540" t="100000" r="-5540" b="-100000"/>
          <a:stretch/>
        </p:blipFill>
        <p:spPr>
          <a:xfrm>
            <a:off x="1559275" y="3014700"/>
            <a:ext cx="2381250" cy="533400"/>
          </a:xfrm>
          <a:prstGeom prst="rect">
            <a:avLst/>
          </a:prstGeom>
          <a:noFill/>
          <a:ln>
            <a:noFill/>
          </a:ln>
        </p:spPr>
      </p:pic>
      <p:pic>
        <p:nvPicPr>
          <p:cNvPr id="457" name="Google Shape;457;p26"/>
          <p:cNvPicPr preferRelativeResize="0"/>
          <p:nvPr/>
        </p:nvPicPr>
        <p:blipFill>
          <a:blip r:embed="rId5">
            <a:alphaModFix/>
          </a:blip>
          <a:stretch>
            <a:fillRect/>
          </a:stretch>
        </p:blipFill>
        <p:spPr>
          <a:xfrm>
            <a:off x="4444150" y="2961700"/>
            <a:ext cx="2039950" cy="1030150"/>
          </a:xfrm>
          <a:prstGeom prst="rect">
            <a:avLst/>
          </a:prstGeom>
          <a:noFill/>
          <a:ln>
            <a:noFill/>
          </a:ln>
        </p:spPr>
      </p:pic>
      <p:sp>
        <p:nvSpPr>
          <p:cNvPr id="458" name="Google Shape;458;p26"/>
          <p:cNvSpPr txBox="1"/>
          <p:nvPr/>
        </p:nvSpPr>
        <p:spPr>
          <a:xfrm>
            <a:off x="1559275" y="1718175"/>
            <a:ext cx="6183900" cy="8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rPr>
              <a:t>Setting Up a Metasploit Development Environment</a:t>
            </a:r>
            <a:endParaRPr>
              <a:solidFill>
                <a:srgbClr val="FFFFFF"/>
              </a:solidFill>
              <a:latin typeface="Muli"/>
              <a:ea typeface="Muli"/>
              <a:cs typeface="Muli"/>
              <a:sym typeface="Muli"/>
            </a:endParaRPr>
          </a:p>
        </p:txBody>
      </p:sp>
      <p:pic>
        <p:nvPicPr>
          <p:cNvPr id="459" name="Google Shape;459;p26"/>
          <p:cNvPicPr preferRelativeResize="0"/>
          <p:nvPr/>
        </p:nvPicPr>
        <p:blipFill>
          <a:blip r:embed="rId6">
            <a:alphaModFix/>
          </a:blip>
          <a:stretch>
            <a:fillRect/>
          </a:stretch>
        </p:blipFill>
        <p:spPr>
          <a:xfrm>
            <a:off x="1830000" y="2751875"/>
            <a:ext cx="2439450" cy="1449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7"/>
          <p:cNvSpPr txBox="1">
            <a:spLocks noGrp="1"/>
          </p:cNvSpPr>
          <p:nvPr>
            <p:ph type="title"/>
          </p:nvPr>
        </p:nvSpPr>
        <p:spPr>
          <a:xfrm>
            <a:off x="1674575" y="1280325"/>
            <a:ext cx="49443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Setup Reminder</a:t>
            </a:r>
            <a:endParaRPr/>
          </a:p>
          <a:p>
            <a:pPr marL="0" lvl="0" indent="0" algn="l" rtl="0">
              <a:spcBef>
                <a:spcPts val="0"/>
              </a:spcBef>
              <a:spcAft>
                <a:spcPts val="0"/>
              </a:spcAft>
              <a:buNone/>
            </a:pPr>
            <a:endParaRPr sz="3000"/>
          </a:p>
        </p:txBody>
      </p:sp>
      <p:sp>
        <p:nvSpPr>
          <p:cNvPr id="465" name="Google Shape;465;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pic>
        <p:nvPicPr>
          <p:cNvPr id="466" name="Google Shape;466;p27"/>
          <p:cNvPicPr preferRelativeResize="0"/>
          <p:nvPr/>
        </p:nvPicPr>
        <p:blipFill rotWithShape="1">
          <a:blip r:embed="rId3">
            <a:alphaModFix/>
          </a:blip>
          <a:srcRect l="5540" t="100000" r="-5540" b="-100000"/>
          <a:stretch/>
        </p:blipFill>
        <p:spPr>
          <a:xfrm>
            <a:off x="1559275" y="3014700"/>
            <a:ext cx="2381250" cy="533400"/>
          </a:xfrm>
          <a:prstGeom prst="rect">
            <a:avLst/>
          </a:prstGeom>
          <a:noFill/>
          <a:ln>
            <a:noFill/>
          </a:ln>
        </p:spPr>
      </p:pic>
      <p:sp>
        <p:nvSpPr>
          <p:cNvPr id="467" name="Google Shape;467;p27"/>
          <p:cNvSpPr txBox="1">
            <a:spLocks noGrp="1"/>
          </p:cNvSpPr>
          <p:nvPr>
            <p:ph type="body" idx="1"/>
          </p:nvPr>
        </p:nvSpPr>
        <p:spPr>
          <a:xfrm>
            <a:off x="1502675" y="1732800"/>
            <a:ext cx="6324000" cy="1815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Msftidy is a tool that checks and makes sure there are no obvious errors.</a:t>
            </a:r>
            <a:endParaRPr sz="1800"/>
          </a:p>
          <a:p>
            <a:pPr marL="457200" lvl="0" indent="-342900" algn="l" rtl="0">
              <a:spcBef>
                <a:spcPts val="0"/>
              </a:spcBef>
              <a:spcAft>
                <a:spcPts val="0"/>
              </a:spcAft>
              <a:buSzPts val="1800"/>
              <a:buChar char="◇"/>
            </a:pPr>
            <a:r>
              <a:rPr lang="en" sz="1800"/>
              <a:t>git hook needs set for MSFTIDY</a:t>
            </a:r>
            <a:endParaRPr sz="1800"/>
          </a:p>
          <a:p>
            <a:pPr marL="457200" lvl="0" indent="-342900" algn="l" rtl="0">
              <a:spcBef>
                <a:spcPts val="0"/>
              </a:spcBef>
              <a:spcAft>
                <a:spcPts val="0"/>
              </a:spcAft>
              <a:buSzPts val="1800"/>
              <a:buChar char="◇"/>
            </a:pPr>
            <a:r>
              <a:rPr lang="en" sz="1800"/>
              <a:t>Somehow my hook got messed up when I did my second module</a:t>
            </a:r>
            <a:endParaRPr sz="1800"/>
          </a:p>
          <a:p>
            <a:pPr marL="457200" lvl="0" indent="-342900" algn="l" rtl="0">
              <a:spcBef>
                <a:spcPts val="0"/>
              </a:spcBef>
              <a:spcAft>
                <a:spcPts val="0"/>
              </a:spcAft>
              <a:buSzPts val="1800"/>
              <a:buChar char="◇"/>
            </a:pPr>
            <a:r>
              <a:rPr lang="en" sz="1800"/>
              <a:t>This is one of the biggest mistakes I see for newbs (like me)</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8"/>
          <p:cNvSpPr txBox="1">
            <a:spLocks noGrp="1"/>
          </p:cNvSpPr>
          <p:nvPr>
            <p:ph type="title"/>
          </p:nvPr>
        </p:nvSpPr>
        <p:spPr>
          <a:xfrm>
            <a:off x="2409800" y="646475"/>
            <a:ext cx="45102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 Commands   </a:t>
            </a:r>
            <a:endParaRPr/>
          </a:p>
        </p:txBody>
      </p:sp>
      <p:sp>
        <p:nvSpPr>
          <p:cNvPr id="473" name="Google Shape;473;p2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474" name="Google Shape;474;p28"/>
          <p:cNvSpPr/>
          <p:nvPr/>
        </p:nvSpPr>
        <p:spPr>
          <a:xfrm>
            <a:off x="1832925" y="2589475"/>
            <a:ext cx="2730000" cy="84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git checkout -b &lt;branch-name&gt;</a:t>
            </a:r>
            <a:endParaRPr/>
          </a:p>
        </p:txBody>
      </p:sp>
      <p:sp>
        <p:nvSpPr>
          <p:cNvPr id="475" name="Google Shape;475;p28"/>
          <p:cNvSpPr txBox="1"/>
          <p:nvPr/>
        </p:nvSpPr>
        <p:spPr>
          <a:xfrm>
            <a:off x="4835750" y="2638363"/>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uli"/>
                <a:ea typeface="Muli"/>
                <a:cs typeface="Muli"/>
                <a:sym typeface="Muli"/>
              </a:rPr>
              <a:t>Create a branch to make the module &amp; docs in.  </a:t>
            </a:r>
            <a:endParaRPr>
              <a:solidFill>
                <a:srgbClr val="FFFFFF"/>
              </a:solidFill>
              <a:latin typeface="Muli"/>
              <a:ea typeface="Muli"/>
              <a:cs typeface="Muli"/>
              <a:sym typeface="Muli"/>
            </a:endParaRPr>
          </a:p>
          <a:p>
            <a:pPr marL="0" lvl="0" indent="0" algn="l" rtl="0">
              <a:spcBef>
                <a:spcPts val="0"/>
              </a:spcBef>
              <a:spcAft>
                <a:spcPts val="0"/>
              </a:spcAft>
              <a:buNone/>
            </a:pPr>
            <a:r>
              <a:rPr lang="en">
                <a:solidFill>
                  <a:srgbClr val="FFFFFF"/>
                </a:solidFill>
                <a:latin typeface="Muli"/>
                <a:ea typeface="Muli"/>
                <a:cs typeface="Muli"/>
                <a:sym typeface="Muli"/>
              </a:rPr>
              <a:t>Don’t work in Master </a:t>
            </a:r>
            <a:r>
              <a:rPr lang="en">
                <a:latin typeface="Muli"/>
                <a:ea typeface="Muli"/>
                <a:cs typeface="Muli"/>
                <a:sym typeface="Muli"/>
              </a:rPr>
              <a:t> </a:t>
            </a:r>
            <a:endParaRPr>
              <a:latin typeface="Muli"/>
              <a:ea typeface="Muli"/>
              <a:cs typeface="Muli"/>
              <a:sym typeface="Muli"/>
            </a:endParaRPr>
          </a:p>
        </p:txBody>
      </p:sp>
      <p:sp>
        <p:nvSpPr>
          <p:cNvPr id="476" name="Google Shape;476;p28"/>
          <p:cNvSpPr/>
          <p:nvPr/>
        </p:nvSpPr>
        <p:spPr>
          <a:xfrm>
            <a:off x="1832925" y="3557325"/>
            <a:ext cx="2730000" cy="84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git status</a:t>
            </a:r>
            <a:endParaRPr/>
          </a:p>
        </p:txBody>
      </p:sp>
      <p:sp>
        <p:nvSpPr>
          <p:cNvPr id="477" name="Google Shape;477;p28"/>
          <p:cNvSpPr txBox="1"/>
          <p:nvPr/>
        </p:nvSpPr>
        <p:spPr>
          <a:xfrm>
            <a:off x="4762825" y="3557325"/>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uli"/>
                <a:ea typeface="Muli"/>
                <a:cs typeface="Muli"/>
                <a:sym typeface="Muli"/>
              </a:rPr>
              <a:t>Lists current branch, files that have changed and what is being tracked</a:t>
            </a:r>
            <a:endParaRPr>
              <a:latin typeface="Muli"/>
              <a:ea typeface="Muli"/>
              <a:cs typeface="Muli"/>
              <a:sym typeface="Muli"/>
            </a:endParaRPr>
          </a:p>
        </p:txBody>
      </p:sp>
      <p:sp>
        <p:nvSpPr>
          <p:cNvPr id="478" name="Google Shape;478;p28"/>
          <p:cNvSpPr/>
          <p:nvPr/>
        </p:nvSpPr>
        <p:spPr>
          <a:xfrm>
            <a:off x="6639725" y="3127025"/>
            <a:ext cx="280263" cy="244711"/>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1832925" y="1621625"/>
            <a:ext cx="2730000" cy="84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git clone</a:t>
            </a:r>
            <a:endParaRPr/>
          </a:p>
        </p:txBody>
      </p:sp>
      <p:sp>
        <p:nvSpPr>
          <p:cNvPr id="480" name="Google Shape;480;p28"/>
          <p:cNvSpPr txBox="1"/>
          <p:nvPr/>
        </p:nvSpPr>
        <p:spPr>
          <a:xfrm>
            <a:off x="4762825" y="1719413"/>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uli"/>
                <a:ea typeface="Muli"/>
                <a:cs typeface="Muli"/>
                <a:sym typeface="Muli"/>
              </a:rPr>
              <a:t>Copy your code down to another computer </a:t>
            </a:r>
            <a:endParaRPr>
              <a:latin typeface="Muli"/>
              <a:ea typeface="Muli"/>
              <a:cs typeface="Muli"/>
              <a:sym typeface="Mul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9"/>
          <p:cNvSpPr txBox="1">
            <a:spLocks noGrp="1"/>
          </p:cNvSpPr>
          <p:nvPr>
            <p:ph type="title"/>
          </p:nvPr>
        </p:nvSpPr>
        <p:spPr>
          <a:xfrm>
            <a:off x="1852800" y="1103100"/>
            <a:ext cx="5736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Always more to git   </a:t>
            </a:r>
            <a:endParaRPr/>
          </a:p>
        </p:txBody>
      </p:sp>
      <p:sp>
        <p:nvSpPr>
          <p:cNvPr id="486" name="Google Shape;486;p2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487" name="Google Shape;487;p29"/>
          <p:cNvSpPr/>
          <p:nvPr/>
        </p:nvSpPr>
        <p:spPr>
          <a:xfrm>
            <a:off x="1852800" y="3259638"/>
            <a:ext cx="2730000" cy="84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git commit -m “&lt;change msg&gt;”</a:t>
            </a:r>
            <a:endParaRPr/>
          </a:p>
        </p:txBody>
      </p:sp>
      <p:sp>
        <p:nvSpPr>
          <p:cNvPr id="488" name="Google Shape;488;p29"/>
          <p:cNvSpPr txBox="1"/>
          <p:nvPr/>
        </p:nvSpPr>
        <p:spPr>
          <a:xfrm>
            <a:off x="4782700" y="3259650"/>
            <a:ext cx="2653500" cy="5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FFFF"/>
                </a:solidFill>
                <a:latin typeface="Muli"/>
                <a:ea typeface="Muli"/>
                <a:cs typeface="Muli"/>
                <a:sym typeface="Muli"/>
              </a:rPr>
              <a:t>Saves the changes locally with a message for what changed</a:t>
            </a:r>
            <a:endParaRPr sz="1800">
              <a:latin typeface="Muli"/>
              <a:ea typeface="Muli"/>
              <a:cs typeface="Muli"/>
              <a:sym typeface="Muli"/>
            </a:endParaRPr>
          </a:p>
        </p:txBody>
      </p:sp>
      <p:sp>
        <p:nvSpPr>
          <p:cNvPr id="489" name="Google Shape;489;p29"/>
          <p:cNvSpPr/>
          <p:nvPr/>
        </p:nvSpPr>
        <p:spPr>
          <a:xfrm>
            <a:off x="1852800" y="2234100"/>
            <a:ext cx="2730000" cy="84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git add &lt;modules and docs&gt;</a:t>
            </a:r>
            <a:endParaRPr/>
          </a:p>
        </p:txBody>
      </p:sp>
      <p:sp>
        <p:nvSpPr>
          <p:cNvPr id="490" name="Google Shape;490;p29"/>
          <p:cNvSpPr txBox="1"/>
          <p:nvPr/>
        </p:nvSpPr>
        <p:spPr>
          <a:xfrm>
            <a:off x="4782700" y="2331900"/>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Muli"/>
                <a:ea typeface="Muli"/>
                <a:cs typeface="Muli"/>
                <a:sym typeface="Muli"/>
              </a:rPr>
              <a:t>Starts tracking files for changes</a:t>
            </a:r>
            <a:r>
              <a:rPr lang="en">
                <a:solidFill>
                  <a:srgbClr val="FFFFFF"/>
                </a:solidFill>
                <a:latin typeface="Muli"/>
                <a:ea typeface="Muli"/>
                <a:cs typeface="Muli"/>
                <a:sym typeface="Muli"/>
              </a:rPr>
              <a:t> </a:t>
            </a:r>
            <a:endParaRPr>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Clr>
                <a:schemeClr val="dk1"/>
              </a:buClr>
              <a:buSzPts val="1100"/>
              <a:buFont typeface="Arial"/>
              <a:buNone/>
            </a:pPr>
            <a:r>
              <a:rPr lang="en" sz="3600" b="1">
                <a:solidFill>
                  <a:srgbClr val="C6DAEC"/>
                </a:solidFill>
                <a:latin typeface="Muli"/>
                <a:ea typeface="Muli"/>
                <a:cs typeface="Muli"/>
                <a:sym typeface="Muli"/>
              </a:rPr>
              <a:t>Who I am not</a:t>
            </a:r>
            <a:endParaRPr sz="3600" b="1">
              <a:solidFill>
                <a:srgbClr val="C6DAEC"/>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endParaRPr sz="3600" b="1">
              <a:solidFill>
                <a:srgbClr val="C6DAEC"/>
              </a:solidFill>
              <a:latin typeface="Muli"/>
              <a:ea typeface="Muli"/>
              <a:cs typeface="Muli"/>
              <a:sym typeface="Muli"/>
            </a:endParaRPr>
          </a:p>
        </p:txBody>
      </p:sp>
      <p:sp>
        <p:nvSpPr>
          <p:cNvPr id="345" name="Google Shape;345;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346" name="Google Shape;346;p12"/>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sz="3000"/>
              <a:t>Rapid 7 </a:t>
            </a:r>
            <a:endParaRPr sz="3000"/>
          </a:p>
          <a:p>
            <a:pPr marL="457200" lvl="0" indent="-381000" algn="l" rtl="0">
              <a:spcBef>
                <a:spcPts val="0"/>
              </a:spcBef>
              <a:spcAft>
                <a:spcPts val="0"/>
              </a:spcAft>
              <a:buSzPts val="2400"/>
              <a:buChar char="●"/>
            </a:pPr>
            <a:r>
              <a:rPr lang="en" sz="3000"/>
              <a:t>A paid developer</a:t>
            </a:r>
            <a:r>
              <a:rPr lang="en" sz="2400"/>
              <a:t> of any kind</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0"/>
          <p:cNvSpPr txBox="1">
            <a:spLocks noGrp="1"/>
          </p:cNvSpPr>
          <p:nvPr>
            <p:ph type="title"/>
          </p:nvPr>
        </p:nvSpPr>
        <p:spPr>
          <a:xfrm>
            <a:off x="3206950" y="722925"/>
            <a:ext cx="2886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 it done </a:t>
            </a:r>
            <a:endParaRPr/>
          </a:p>
        </p:txBody>
      </p:sp>
      <p:sp>
        <p:nvSpPr>
          <p:cNvPr id="496" name="Google Shape;496;p3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497" name="Google Shape;497;p30"/>
          <p:cNvSpPr txBox="1"/>
          <p:nvPr/>
        </p:nvSpPr>
        <p:spPr>
          <a:xfrm>
            <a:off x="4442550" y="1639725"/>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Muli"/>
              <a:ea typeface="Muli"/>
              <a:cs typeface="Muli"/>
              <a:sym typeface="Muli"/>
            </a:endParaRPr>
          </a:p>
        </p:txBody>
      </p:sp>
      <p:sp>
        <p:nvSpPr>
          <p:cNvPr id="498" name="Google Shape;498;p30"/>
          <p:cNvSpPr txBox="1"/>
          <p:nvPr/>
        </p:nvSpPr>
        <p:spPr>
          <a:xfrm>
            <a:off x="4502700" y="2617275"/>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Muli"/>
              <a:ea typeface="Muli"/>
              <a:cs typeface="Muli"/>
              <a:sym typeface="Muli"/>
            </a:endParaRPr>
          </a:p>
        </p:txBody>
      </p:sp>
      <p:sp>
        <p:nvSpPr>
          <p:cNvPr id="499" name="Google Shape;499;p30"/>
          <p:cNvSpPr/>
          <p:nvPr/>
        </p:nvSpPr>
        <p:spPr>
          <a:xfrm>
            <a:off x="1779575" y="1773050"/>
            <a:ext cx="2523300" cy="148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git rebase -i HEAD~4</a:t>
            </a:r>
            <a:endParaRPr/>
          </a:p>
          <a:p>
            <a:pPr marL="0" lvl="0" indent="0" algn="l" rtl="0">
              <a:spcBef>
                <a:spcPts val="0"/>
              </a:spcBef>
              <a:spcAft>
                <a:spcPts val="0"/>
              </a:spcAft>
              <a:buNone/>
            </a:pPr>
            <a:r>
              <a:rPr lang="en">
                <a:solidFill>
                  <a:schemeClr val="dk1"/>
                </a:solidFill>
              </a:rPr>
              <a:t># last 4 commits</a:t>
            </a:r>
            <a:endParaRPr/>
          </a:p>
        </p:txBody>
      </p:sp>
      <p:sp>
        <p:nvSpPr>
          <p:cNvPr id="500" name="Google Shape;500;p30"/>
          <p:cNvSpPr txBox="1"/>
          <p:nvPr/>
        </p:nvSpPr>
        <p:spPr>
          <a:xfrm>
            <a:off x="4562650" y="2736850"/>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Muli"/>
              <a:ea typeface="Muli"/>
              <a:cs typeface="Muli"/>
              <a:sym typeface="Muli"/>
            </a:endParaRPr>
          </a:p>
        </p:txBody>
      </p:sp>
      <p:sp>
        <p:nvSpPr>
          <p:cNvPr id="501" name="Google Shape;501;p30"/>
          <p:cNvSpPr txBox="1"/>
          <p:nvPr/>
        </p:nvSpPr>
        <p:spPr>
          <a:xfrm>
            <a:off x="4502700" y="1682625"/>
            <a:ext cx="2653500" cy="5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uli"/>
                <a:ea typeface="Muli"/>
                <a:cs typeface="Muli"/>
                <a:sym typeface="Muli"/>
              </a:rPr>
              <a:t>Interactively get several commits into one </a:t>
            </a:r>
            <a:endParaRPr>
              <a:solidFill>
                <a:srgbClr val="FFFFFF"/>
              </a:solidFill>
              <a:latin typeface="Muli"/>
              <a:ea typeface="Muli"/>
              <a:cs typeface="Muli"/>
              <a:sym typeface="Muli"/>
            </a:endParaRPr>
          </a:p>
          <a:p>
            <a:pPr marL="0" lvl="0" indent="0" algn="l" rtl="0">
              <a:spcBef>
                <a:spcPts val="0"/>
              </a:spcBef>
              <a:spcAft>
                <a:spcPts val="0"/>
              </a:spcAft>
              <a:buNone/>
            </a:pPr>
            <a:endParaRPr>
              <a:solidFill>
                <a:srgbClr val="FFFFFF"/>
              </a:solidFill>
              <a:latin typeface="Muli"/>
              <a:ea typeface="Muli"/>
              <a:cs typeface="Muli"/>
              <a:sym typeface="Muli"/>
            </a:endParaRPr>
          </a:p>
          <a:p>
            <a:pPr marL="0" lvl="0" indent="0" algn="l" rtl="0">
              <a:spcBef>
                <a:spcPts val="0"/>
              </a:spcBef>
              <a:spcAft>
                <a:spcPts val="0"/>
              </a:spcAft>
              <a:buNone/>
            </a:pPr>
            <a:r>
              <a:rPr lang="en">
                <a:solidFill>
                  <a:srgbClr val="FFFFFF"/>
                </a:solidFill>
                <a:latin typeface="Muli"/>
                <a:ea typeface="Muli"/>
                <a:cs typeface="Muli"/>
                <a:sym typeface="Muli"/>
              </a:rPr>
              <a:t>Replace "pick" with "squash" &amp; then exit the text editor</a:t>
            </a:r>
            <a:endParaRPr>
              <a:solidFill>
                <a:srgbClr val="FFFFFF"/>
              </a:solidFill>
              <a:latin typeface="Muli"/>
              <a:ea typeface="Muli"/>
              <a:cs typeface="Muli"/>
              <a:sym typeface="Muli"/>
            </a:endParaRPr>
          </a:p>
          <a:p>
            <a:pPr marL="0" lvl="0" indent="0" algn="l" rtl="0">
              <a:spcBef>
                <a:spcPts val="0"/>
              </a:spcBef>
              <a:spcAft>
                <a:spcPts val="0"/>
              </a:spcAft>
              <a:buNone/>
            </a:pPr>
            <a:endParaRPr>
              <a:solidFill>
                <a:srgbClr val="FFFFFF"/>
              </a:solidFill>
              <a:latin typeface="Muli"/>
              <a:ea typeface="Muli"/>
              <a:cs typeface="Muli"/>
              <a:sym typeface="Muli"/>
            </a:endParaRPr>
          </a:p>
          <a:p>
            <a:pPr marL="0" lvl="0" indent="0" algn="l" rtl="0">
              <a:spcBef>
                <a:spcPts val="0"/>
              </a:spcBef>
              <a:spcAft>
                <a:spcPts val="0"/>
              </a:spcAft>
              <a:buNone/>
            </a:pPr>
            <a:r>
              <a:rPr lang="en">
                <a:solidFill>
                  <a:srgbClr val="FFFFFF"/>
                </a:solidFill>
                <a:latin typeface="Muli"/>
                <a:ea typeface="Muli"/>
                <a:cs typeface="Muli"/>
                <a:sym typeface="Muli"/>
              </a:rPr>
              <a:t>Allows for one unified commit messages </a:t>
            </a:r>
            <a:endParaRPr>
              <a:solidFill>
                <a:srgbClr val="FFFFFF"/>
              </a:solidFill>
              <a:latin typeface="Muli"/>
              <a:ea typeface="Muli"/>
              <a:cs typeface="Muli"/>
              <a:sym typeface="Muli"/>
            </a:endParaRPr>
          </a:p>
        </p:txBody>
      </p:sp>
      <p:sp>
        <p:nvSpPr>
          <p:cNvPr id="502" name="Google Shape;502;p30"/>
          <p:cNvSpPr/>
          <p:nvPr/>
        </p:nvSpPr>
        <p:spPr>
          <a:xfrm>
            <a:off x="1779575" y="3667375"/>
            <a:ext cx="2576100" cy="7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git push origin branch-name</a:t>
            </a:r>
            <a:endParaRPr/>
          </a:p>
        </p:txBody>
      </p:sp>
      <p:sp>
        <p:nvSpPr>
          <p:cNvPr id="503" name="Google Shape;503;p30"/>
          <p:cNvSpPr txBox="1"/>
          <p:nvPr/>
        </p:nvSpPr>
        <p:spPr>
          <a:xfrm>
            <a:off x="4501025" y="3735975"/>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uli"/>
                <a:ea typeface="Muli"/>
                <a:cs typeface="Muli"/>
                <a:sym typeface="Muli"/>
              </a:rPr>
              <a:t>Pushes changes to github</a:t>
            </a:r>
            <a:endParaRPr>
              <a:solidFill>
                <a:srgbClr val="FFFFFF"/>
              </a:solidFill>
              <a:latin typeface="Muli"/>
              <a:ea typeface="Muli"/>
              <a:cs typeface="Muli"/>
              <a:sym typeface="Muli"/>
            </a:endParaRPr>
          </a:p>
          <a:p>
            <a:pPr marL="0" lvl="0" indent="0" algn="l" rtl="0">
              <a:spcBef>
                <a:spcPts val="0"/>
              </a:spcBef>
              <a:spcAft>
                <a:spcPts val="0"/>
              </a:spcAft>
              <a:buNone/>
            </a:pPr>
            <a:r>
              <a:rPr lang="en">
                <a:solidFill>
                  <a:srgbClr val="FFFFFF"/>
                </a:solidFill>
                <a:latin typeface="Muli"/>
                <a:ea typeface="Muli"/>
                <a:cs typeface="Muli"/>
                <a:sym typeface="Muli"/>
              </a:rPr>
              <a:t>--force will overwrite old on server </a:t>
            </a:r>
            <a:endParaRPr>
              <a:solidFill>
                <a:srgbClr val="FFFFFF"/>
              </a:solidFill>
              <a:latin typeface="Muli"/>
              <a:ea typeface="Muli"/>
              <a:cs typeface="Muli"/>
              <a:sym typeface="Muli"/>
            </a:endParaRPr>
          </a:p>
        </p:txBody>
      </p:sp>
      <p:sp>
        <p:nvSpPr>
          <p:cNvPr id="504" name="Google Shape;504;p30"/>
          <p:cNvSpPr/>
          <p:nvPr/>
        </p:nvSpPr>
        <p:spPr>
          <a:xfrm>
            <a:off x="3272525" y="2537625"/>
            <a:ext cx="248422" cy="246168"/>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5167600" y="4249226"/>
            <a:ext cx="280263" cy="246168"/>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1"/>
          <p:cNvSpPr/>
          <p:nvPr/>
        </p:nvSpPr>
        <p:spPr>
          <a:xfrm>
            <a:off x="5321000" y="2885400"/>
            <a:ext cx="1971600" cy="20172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5296675" y="632150"/>
            <a:ext cx="1971600" cy="20172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189875" y="2022438"/>
            <a:ext cx="1769100" cy="16926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txBox="1">
            <a:spLocks noGrp="1"/>
          </p:cNvSpPr>
          <p:nvPr>
            <p:ph type="title"/>
          </p:nvPr>
        </p:nvSpPr>
        <p:spPr>
          <a:xfrm>
            <a:off x="1987100" y="1049000"/>
            <a:ext cx="33339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 Flow  </a:t>
            </a:r>
            <a:endParaRPr/>
          </a:p>
        </p:txBody>
      </p:sp>
      <p:sp>
        <p:nvSpPr>
          <p:cNvPr id="514" name="Google Shape;514;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515" name="Google Shape;515;p31"/>
          <p:cNvSpPr/>
          <p:nvPr/>
        </p:nvSpPr>
        <p:spPr>
          <a:xfrm>
            <a:off x="1317700" y="2270350"/>
            <a:ext cx="1508700" cy="10449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Metasploit Framework Master </a:t>
            </a:r>
            <a:endParaRPr/>
          </a:p>
          <a:p>
            <a:pPr marL="0" lvl="0" indent="0" algn="l" rtl="0">
              <a:spcBef>
                <a:spcPts val="0"/>
              </a:spcBef>
              <a:spcAft>
                <a:spcPts val="0"/>
              </a:spcAft>
              <a:buNone/>
            </a:pPr>
            <a:r>
              <a:rPr lang="en"/>
              <a:t> </a:t>
            </a:r>
            <a:endParaRPr/>
          </a:p>
        </p:txBody>
      </p:sp>
      <p:sp>
        <p:nvSpPr>
          <p:cNvPr id="516" name="Google Shape;516;p31"/>
          <p:cNvSpPr txBox="1"/>
          <p:nvPr/>
        </p:nvSpPr>
        <p:spPr>
          <a:xfrm>
            <a:off x="1597000" y="3315250"/>
            <a:ext cx="950100" cy="2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uli"/>
                <a:ea typeface="Muli"/>
                <a:cs typeface="Muli"/>
                <a:sym typeface="Muli"/>
              </a:rPr>
              <a:t>RAPID 7</a:t>
            </a:r>
            <a:endParaRPr>
              <a:latin typeface="Muli"/>
              <a:ea typeface="Muli"/>
              <a:cs typeface="Muli"/>
              <a:sym typeface="Muli"/>
            </a:endParaRPr>
          </a:p>
          <a:p>
            <a:pPr marL="0" lvl="0" indent="0" algn="l" rtl="0">
              <a:spcBef>
                <a:spcPts val="0"/>
              </a:spcBef>
              <a:spcAft>
                <a:spcPts val="0"/>
              </a:spcAft>
              <a:buNone/>
            </a:pPr>
            <a:endParaRPr>
              <a:latin typeface="Muli"/>
              <a:ea typeface="Muli"/>
              <a:cs typeface="Muli"/>
              <a:sym typeface="Muli"/>
            </a:endParaRPr>
          </a:p>
        </p:txBody>
      </p:sp>
      <p:sp>
        <p:nvSpPr>
          <p:cNvPr id="517" name="Google Shape;517;p31"/>
          <p:cNvSpPr/>
          <p:nvPr/>
        </p:nvSpPr>
        <p:spPr>
          <a:xfrm>
            <a:off x="5450275" y="990050"/>
            <a:ext cx="1713000" cy="7632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Forked Metasploit Framework </a:t>
            </a:r>
            <a:endParaRPr/>
          </a:p>
          <a:p>
            <a:pPr marL="0" lvl="0" indent="0" algn="l" rtl="0">
              <a:spcBef>
                <a:spcPts val="0"/>
              </a:spcBef>
              <a:spcAft>
                <a:spcPts val="0"/>
              </a:spcAft>
              <a:buNone/>
            </a:pPr>
            <a:r>
              <a:rPr lang="en"/>
              <a:t>Master </a:t>
            </a:r>
            <a:endParaRPr/>
          </a:p>
          <a:p>
            <a:pPr marL="0" lvl="0" indent="0" algn="l" rtl="0">
              <a:spcBef>
                <a:spcPts val="0"/>
              </a:spcBef>
              <a:spcAft>
                <a:spcPts val="0"/>
              </a:spcAft>
              <a:buNone/>
            </a:pPr>
            <a:r>
              <a:rPr lang="en"/>
              <a:t> </a:t>
            </a:r>
            <a:endParaRPr/>
          </a:p>
        </p:txBody>
      </p:sp>
      <p:sp>
        <p:nvSpPr>
          <p:cNvPr id="518" name="Google Shape;518;p31"/>
          <p:cNvSpPr txBox="1"/>
          <p:nvPr/>
        </p:nvSpPr>
        <p:spPr>
          <a:xfrm>
            <a:off x="5698525" y="678298"/>
            <a:ext cx="12165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22222"/>
                </a:solidFill>
                <a:latin typeface="Muli"/>
                <a:ea typeface="Muli"/>
                <a:cs typeface="Muli"/>
                <a:sym typeface="Muli"/>
              </a:rPr>
              <a:t>You@github</a:t>
            </a:r>
            <a:endParaRPr>
              <a:solidFill>
                <a:srgbClr val="222222"/>
              </a:solidFill>
              <a:latin typeface="Muli"/>
              <a:ea typeface="Muli"/>
              <a:cs typeface="Muli"/>
              <a:sym typeface="Muli"/>
            </a:endParaRPr>
          </a:p>
        </p:txBody>
      </p:sp>
      <p:sp>
        <p:nvSpPr>
          <p:cNvPr id="519" name="Google Shape;519;p31"/>
          <p:cNvSpPr/>
          <p:nvPr/>
        </p:nvSpPr>
        <p:spPr>
          <a:xfrm>
            <a:off x="3027425" y="2022450"/>
            <a:ext cx="2200800" cy="432600"/>
          </a:xfrm>
          <a:prstGeom prst="leftArrow">
            <a:avLst>
              <a:gd name="adj1" fmla="val 50000"/>
              <a:gd name="adj2" fmla="val 50000"/>
            </a:avLst>
          </a:prstGeom>
          <a:solidFill>
            <a:srgbClr val="00E1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Pull Request</a:t>
            </a:r>
            <a:r>
              <a:rPr lang="en" b="1"/>
              <a:t> (PR)</a:t>
            </a:r>
            <a:endParaRPr b="1"/>
          </a:p>
        </p:txBody>
      </p:sp>
      <p:sp>
        <p:nvSpPr>
          <p:cNvPr id="520" name="Google Shape;520;p31"/>
          <p:cNvSpPr/>
          <p:nvPr/>
        </p:nvSpPr>
        <p:spPr>
          <a:xfrm>
            <a:off x="3053238" y="3315250"/>
            <a:ext cx="2173500" cy="432600"/>
          </a:xfrm>
          <a:prstGeom prst="rightArrow">
            <a:avLst>
              <a:gd name="adj1" fmla="val 50000"/>
              <a:gd name="adj2" fmla="val 50000"/>
            </a:avLst>
          </a:prstGeom>
          <a:solidFill>
            <a:srgbClr val="00E1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Fetch </a:t>
            </a:r>
            <a:endParaRPr/>
          </a:p>
        </p:txBody>
      </p:sp>
      <p:sp>
        <p:nvSpPr>
          <p:cNvPr id="521" name="Google Shape;521;p31"/>
          <p:cNvSpPr/>
          <p:nvPr/>
        </p:nvSpPr>
        <p:spPr>
          <a:xfrm>
            <a:off x="5422250" y="1800875"/>
            <a:ext cx="1769100" cy="6453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Branch for putting code and docs  </a:t>
            </a:r>
            <a:endParaRPr/>
          </a:p>
        </p:txBody>
      </p:sp>
      <p:sp>
        <p:nvSpPr>
          <p:cNvPr id="522" name="Google Shape;522;p31"/>
          <p:cNvSpPr txBox="1"/>
          <p:nvPr/>
        </p:nvSpPr>
        <p:spPr>
          <a:xfrm>
            <a:off x="1422250" y="3715050"/>
            <a:ext cx="12996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9DAF8"/>
                </a:solidFill>
                <a:latin typeface="Muli"/>
                <a:ea typeface="Muli"/>
                <a:cs typeface="Muli"/>
                <a:sym typeface="Muli"/>
              </a:rPr>
              <a:t>    ORIGIN </a:t>
            </a:r>
            <a:endParaRPr>
              <a:solidFill>
                <a:srgbClr val="C9DAF8"/>
              </a:solidFill>
              <a:latin typeface="Muli"/>
              <a:ea typeface="Muli"/>
              <a:cs typeface="Muli"/>
              <a:sym typeface="Muli"/>
            </a:endParaRPr>
          </a:p>
        </p:txBody>
      </p:sp>
      <p:sp>
        <p:nvSpPr>
          <p:cNvPr id="523" name="Google Shape;523;p31"/>
          <p:cNvSpPr/>
          <p:nvPr/>
        </p:nvSpPr>
        <p:spPr>
          <a:xfrm>
            <a:off x="5450300" y="4072950"/>
            <a:ext cx="1769100" cy="6453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Branch for putting  code and docs  </a:t>
            </a:r>
            <a:endParaRPr/>
          </a:p>
        </p:txBody>
      </p:sp>
      <p:sp>
        <p:nvSpPr>
          <p:cNvPr id="524" name="Google Shape;524;p31"/>
          <p:cNvSpPr/>
          <p:nvPr/>
        </p:nvSpPr>
        <p:spPr>
          <a:xfrm>
            <a:off x="5478350" y="3210850"/>
            <a:ext cx="1713000" cy="7632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Metasploit Framework from</a:t>
            </a:r>
            <a:endParaRPr/>
          </a:p>
          <a:p>
            <a:pPr marL="0" lvl="0" indent="0" algn="l" rtl="0">
              <a:spcBef>
                <a:spcPts val="0"/>
              </a:spcBef>
              <a:spcAft>
                <a:spcPts val="0"/>
              </a:spcAft>
              <a:buNone/>
            </a:pPr>
            <a:r>
              <a:rPr lang="en"/>
              <a:t>your Master  </a:t>
            </a:r>
            <a:endParaRPr/>
          </a:p>
          <a:p>
            <a:pPr marL="0" lvl="0" indent="0" algn="l" rtl="0">
              <a:spcBef>
                <a:spcPts val="0"/>
              </a:spcBef>
              <a:spcAft>
                <a:spcPts val="0"/>
              </a:spcAft>
              <a:buNone/>
            </a:pPr>
            <a:r>
              <a:rPr lang="en"/>
              <a:t> </a:t>
            </a:r>
            <a:endParaRPr/>
          </a:p>
        </p:txBody>
      </p:sp>
      <p:sp>
        <p:nvSpPr>
          <p:cNvPr id="525" name="Google Shape;525;p31"/>
          <p:cNvSpPr txBox="1"/>
          <p:nvPr/>
        </p:nvSpPr>
        <p:spPr>
          <a:xfrm>
            <a:off x="5450300" y="2882838"/>
            <a:ext cx="1713000" cy="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uli"/>
                <a:ea typeface="Muli"/>
                <a:cs typeface="Muli"/>
                <a:sym typeface="Muli"/>
              </a:rPr>
              <a:t>   Local Dev box</a:t>
            </a:r>
            <a:endParaRPr>
              <a:latin typeface="Muli"/>
              <a:ea typeface="Muli"/>
              <a:cs typeface="Muli"/>
              <a:sym typeface="Muli"/>
            </a:endParaRPr>
          </a:p>
        </p:txBody>
      </p:sp>
      <p:sp>
        <p:nvSpPr>
          <p:cNvPr id="526" name="Google Shape;526;p31"/>
          <p:cNvSpPr/>
          <p:nvPr/>
        </p:nvSpPr>
        <p:spPr>
          <a:xfrm>
            <a:off x="7102650" y="2176700"/>
            <a:ext cx="548700" cy="1086300"/>
          </a:xfrm>
          <a:prstGeom prst="upArrow">
            <a:avLst>
              <a:gd name="adj1" fmla="val 50000"/>
              <a:gd name="adj2" fmla="val 50000"/>
            </a:avLst>
          </a:prstGeom>
          <a:solidFill>
            <a:srgbClr val="00E1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Push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2"/>
          <p:cNvSpPr txBox="1">
            <a:spLocks noGrp="1"/>
          </p:cNvSpPr>
          <p:nvPr>
            <p:ph type="title"/>
          </p:nvPr>
        </p:nvSpPr>
        <p:spPr>
          <a:xfrm>
            <a:off x="1643700" y="100142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 TEST, [</a:t>
            </a:r>
            <a:endParaRPr/>
          </a:p>
        </p:txBody>
      </p:sp>
      <p:sp>
        <p:nvSpPr>
          <p:cNvPr id="532" name="Google Shape;532;p3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22</a:t>
            </a:fld>
            <a:endParaRPr/>
          </a:p>
        </p:txBody>
      </p:sp>
      <p:sp>
        <p:nvSpPr>
          <p:cNvPr id="533" name="Google Shape;533;p32"/>
          <p:cNvSpPr txBox="1">
            <a:spLocks noGrp="1"/>
          </p:cNvSpPr>
          <p:nvPr>
            <p:ph type="body" idx="1"/>
          </p:nvPr>
        </p:nvSpPr>
        <p:spPr>
          <a:xfrm>
            <a:off x="1732700" y="1891450"/>
            <a:ext cx="2176800"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CC4125"/>
                </a:solidFill>
              </a:rPr>
              <a:t>reload </a:t>
            </a:r>
            <a:r>
              <a:rPr lang="en">
                <a:solidFill>
                  <a:srgbClr val="6FA8DC"/>
                </a:solidFill>
              </a:rPr>
              <a:t>&lt;module_name&gt;</a:t>
            </a:r>
            <a:r>
              <a:rPr lang="en"/>
              <a:t> command from within metasploit that will read any changes in the  module without restarting msfconsole </a:t>
            </a:r>
            <a:endParaRPr/>
          </a:p>
          <a:p>
            <a:pPr marL="0" lvl="0" indent="0" algn="l" rtl="0">
              <a:spcBef>
                <a:spcPts val="600"/>
              </a:spcBef>
              <a:spcAft>
                <a:spcPts val="0"/>
              </a:spcAft>
              <a:buNone/>
            </a:pPr>
            <a:r>
              <a:rPr lang="en" b="1">
                <a:solidFill>
                  <a:srgbClr val="CC0000"/>
                </a:solidFill>
              </a:rPr>
              <a:t>reload_all</a:t>
            </a:r>
            <a:r>
              <a:rPr lang="en"/>
              <a:t> </a:t>
            </a:r>
            <a:endParaRPr/>
          </a:p>
          <a:p>
            <a:pPr marL="0" lvl="0" indent="0" algn="l" rtl="0">
              <a:spcBef>
                <a:spcPts val="600"/>
              </a:spcBef>
              <a:spcAft>
                <a:spcPts val="0"/>
              </a:spcAft>
              <a:buNone/>
            </a:pPr>
            <a:r>
              <a:rPr lang="en"/>
              <a:t>will reread all modules </a:t>
            </a:r>
            <a:endParaRPr/>
          </a:p>
        </p:txBody>
      </p:sp>
      <p:sp>
        <p:nvSpPr>
          <p:cNvPr id="534" name="Google Shape;534;p32"/>
          <p:cNvSpPr txBox="1">
            <a:spLocks noGrp="1"/>
          </p:cNvSpPr>
          <p:nvPr>
            <p:ph type="body" idx="2"/>
          </p:nvPr>
        </p:nvSpPr>
        <p:spPr>
          <a:xfrm>
            <a:off x="4020972" y="1891450"/>
            <a:ext cx="2176800"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Setup targeted VMs, I did a group with set IPs to allow group control</a:t>
            </a:r>
            <a:endParaRPr/>
          </a:p>
        </p:txBody>
      </p:sp>
      <p:sp>
        <p:nvSpPr>
          <p:cNvPr id="535" name="Google Shape;535;p32"/>
          <p:cNvSpPr txBox="1">
            <a:spLocks noGrp="1"/>
          </p:cNvSpPr>
          <p:nvPr>
            <p:ph type="body" idx="3"/>
          </p:nvPr>
        </p:nvSpPr>
        <p:spPr>
          <a:xfrm>
            <a:off x="6309245" y="1891450"/>
            <a:ext cx="2176800"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relied heavily on rc scripts to save time after system resets.</a:t>
            </a:r>
            <a:endParaRPr/>
          </a:p>
          <a:p>
            <a:pPr marL="0" lvl="0" indent="0" algn="l" rtl="0">
              <a:spcBef>
                <a:spcPts val="600"/>
              </a:spcBef>
              <a:spcAft>
                <a:spcPts val="0"/>
              </a:spcAft>
              <a:buNone/>
            </a:pPr>
            <a:endParaRPr/>
          </a:p>
        </p:txBody>
      </p:sp>
      <p:pic>
        <p:nvPicPr>
          <p:cNvPr id="536" name="Google Shape;536;p32"/>
          <p:cNvPicPr preferRelativeResize="0"/>
          <p:nvPr/>
        </p:nvPicPr>
        <p:blipFill>
          <a:blip r:embed="rId3">
            <a:alphaModFix/>
          </a:blip>
          <a:stretch>
            <a:fillRect/>
          </a:stretch>
        </p:blipFill>
        <p:spPr>
          <a:xfrm>
            <a:off x="4020975" y="2976075"/>
            <a:ext cx="2176800" cy="14602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3"/>
          <p:cNvSpPr txBox="1">
            <a:spLocks noGrp="1"/>
          </p:cNvSpPr>
          <p:nvPr>
            <p:ph type="title"/>
          </p:nvPr>
        </p:nvSpPr>
        <p:spPr>
          <a:xfrm>
            <a:off x="1727300" y="1085100"/>
            <a:ext cx="5427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 Example RC </a:t>
            </a:r>
            <a:r>
              <a:rPr lang="en" sz="1200"/>
              <a:t>my centos.rc</a:t>
            </a:r>
            <a:endParaRPr sz="1200"/>
          </a:p>
        </p:txBody>
      </p:sp>
      <p:sp>
        <p:nvSpPr>
          <p:cNvPr id="542" name="Google Shape;542;p3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
        <p:nvSpPr>
          <p:cNvPr id="543" name="Google Shape;543;p33"/>
          <p:cNvSpPr txBox="1">
            <a:spLocks noGrp="1"/>
          </p:cNvSpPr>
          <p:nvPr>
            <p:ph type="body" idx="1"/>
          </p:nvPr>
        </p:nvSpPr>
        <p:spPr>
          <a:xfrm>
            <a:off x="1408925" y="1611850"/>
            <a:ext cx="5804700" cy="1837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 First get a session</a:t>
            </a:r>
            <a:endParaRPr/>
          </a:p>
          <a:p>
            <a:pPr marL="0" lvl="0" indent="0" algn="l" rtl="0">
              <a:spcBef>
                <a:spcPts val="600"/>
              </a:spcBef>
              <a:spcAft>
                <a:spcPts val="0"/>
              </a:spcAft>
              <a:buClr>
                <a:schemeClr val="dk1"/>
              </a:buClr>
              <a:buSzPts val="1100"/>
              <a:buFont typeface="Arial"/>
              <a:buNone/>
            </a:pPr>
            <a:r>
              <a:rPr lang="en"/>
              <a:t>use auxiliary/scanner/ssh/ssh_login</a:t>
            </a:r>
            <a:endParaRPr/>
          </a:p>
          <a:p>
            <a:pPr marL="0" lvl="0" indent="0" algn="l" rtl="0">
              <a:spcBef>
                <a:spcPts val="600"/>
              </a:spcBef>
              <a:spcAft>
                <a:spcPts val="0"/>
              </a:spcAft>
              <a:buClr>
                <a:schemeClr val="dk1"/>
              </a:buClr>
              <a:buSzPts val="1100"/>
              <a:buFont typeface="Arial"/>
              <a:buNone/>
            </a:pPr>
            <a:r>
              <a:rPr lang="en"/>
              <a:t>setg lhost 172.30.0.2</a:t>
            </a:r>
            <a:endParaRPr/>
          </a:p>
          <a:p>
            <a:pPr marL="0" lvl="0" indent="0" algn="l" rtl="0">
              <a:spcBef>
                <a:spcPts val="600"/>
              </a:spcBef>
              <a:spcAft>
                <a:spcPts val="0"/>
              </a:spcAft>
              <a:buClr>
                <a:schemeClr val="dk1"/>
              </a:buClr>
              <a:buSzPts val="1100"/>
              <a:buFont typeface="Arial"/>
              <a:buNone/>
            </a:pPr>
            <a:r>
              <a:rPr lang="en"/>
              <a:t>setg rhosts 172.30.0.60</a:t>
            </a:r>
            <a:endParaRPr/>
          </a:p>
          <a:p>
            <a:pPr marL="0" lvl="0" indent="0" algn="l" rtl="0">
              <a:spcBef>
                <a:spcPts val="600"/>
              </a:spcBef>
              <a:spcAft>
                <a:spcPts val="0"/>
              </a:spcAft>
              <a:buClr>
                <a:schemeClr val="dk1"/>
              </a:buClr>
              <a:buSzPts val="1100"/>
              <a:buFont typeface="Arial"/>
              <a:buNone/>
            </a:pPr>
            <a:r>
              <a:rPr lang="en"/>
              <a:t>set username root</a:t>
            </a:r>
            <a:endParaRPr/>
          </a:p>
          <a:p>
            <a:pPr marL="0" lvl="0" indent="0" algn="l" rtl="0">
              <a:spcBef>
                <a:spcPts val="600"/>
              </a:spcBef>
              <a:spcAft>
                <a:spcPts val="0"/>
              </a:spcAft>
              <a:buClr>
                <a:schemeClr val="dk1"/>
              </a:buClr>
              <a:buSzPts val="1100"/>
              <a:buFont typeface="Arial"/>
              <a:buNone/>
            </a:pPr>
            <a:r>
              <a:rPr lang="en"/>
              <a:t>set password Here2T3stSomeStuff</a:t>
            </a:r>
            <a:endParaRPr/>
          </a:p>
          <a:p>
            <a:pPr marL="0" lvl="0" indent="0" algn="l" rtl="0">
              <a:spcBef>
                <a:spcPts val="600"/>
              </a:spcBef>
              <a:spcAft>
                <a:spcPts val="0"/>
              </a:spcAft>
              <a:buClr>
                <a:schemeClr val="dk1"/>
              </a:buClr>
              <a:buSzPts val="1100"/>
              <a:buFont typeface="Arial"/>
              <a:buNone/>
            </a:pPr>
            <a:r>
              <a:rPr lang="en"/>
              <a:t>exploit</a:t>
            </a:r>
            <a:endParaRPr/>
          </a:p>
          <a:p>
            <a:pPr marL="0" lvl="0" indent="0" algn="l" rtl="0">
              <a:spcBef>
                <a:spcPts val="600"/>
              </a:spcBef>
              <a:spcAft>
                <a:spcPts val="0"/>
              </a:spcAft>
              <a:buClr>
                <a:schemeClr val="dk1"/>
              </a:buClr>
              <a:buSzPts val="1100"/>
              <a:buFont typeface="Arial"/>
              <a:buNone/>
            </a:pPr>
            <a:r>
              <a:rPr lang="en"/>
              <a:t># load module to test / set initial options</a:t>
            </a:r>
            <a:endParaRPr/>
          </a:p>
          <a:p>
            <a:pPr marL="0" lvl="0" indent="0" algn="l" rtl="0">
              <a:spcBef>
                <a:spcPts val="600"/>
              </a:spcBef>
              <a:spcAft>
                <a:spcPts val="0"/>
              </a:spcAft>
              <a:buClr>
                <a:schemeClr val="dk1"/>
              </a:buClr>
              <a:buSzPts val="1100"/>
              <a:buFont typeface="Arial"/>
              <a:buNone/>
            </a:pPr>
            <a:r>
              <a:rPr lang="en"/>
              <a:t>use exploit/linux/local/yum_package_manager_persistence</a:t>
            </a:r>
            <a:endParaRPr/>
          </a:p>
          <a:p>
            <a:pPr marL="0" lvl="0" indent="0" algn="l" rtl="0">
              <a:spcBef>
                <a:spcPts val="600"/>
              </a:spcBef>
              <a:spcAft>
                <a:spcPts val="0"/>
              </a:spcAft>
              <a:buClr>
                <a:schemeClr val="dk1"/>
              </a:buClr>
              <a:buSzPts val="1100"/>
              <a:buFont typeface="Arial"/>
              <a:buNone/>
            </a:pPr>
            <a:r>
              <a:rPr lang="en"/>
              <a:t>set session 1</a:t>
            </a:r>
            <a:endParaRPr/>
          </a:p>
          <a:p>
            <a:pPr marL="0" lvl="0" indent="0" algn="l" rtl="0">
              <a:spcBef>
                <a:spcPts val="600"/>
              </a:spcBef>
              <a:spcAft>
                <a:spcPts val="0"/>
              </a:spcAft>
              <a:buClr>
                <a:schemeClr val="dk1"/>
              </a:buClr>
              <a:buSzPts val="1100"/>
              <a:buFont typeface="Arial"/>
              <a:buNone/>
            </a:pPr>
            <a:r>
              <a:rPr lang="en"/>
              <a:t>set verbose true</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
        <p:nvSpPr>
          <p:cNvPr id="544" name="Google Shape;544;p33"/>
          <p:cNvSpPr txBox="1">
            <a:spLocks noGrp="1"/>
          </p:cNvSpPr>
          <p:nvPr>
            <p:ph type="body" idx="2"/>
          </p:nvPr>
        </p:nvSpPr>
        <p:spPr>
          <a:xfrm>
            <a:off x="4896013" y="1611850"/>
            <a:ext cx="2667300" cy="266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Then Launch with</a:t>
            </a:r>
            <a:endParaRPr/>
          </a:p>
          <a:p>
            <a:pPr marL="0" lvl="0" indent="0" algn="l" rtl="0">
              <a:spcBef>
                <a:spcPts val="600"/>
              </a:spcBef>
              <a:spcAft>
                <a:spcPts val="0"/>
              </a:spcAft>
              <a:buNone/>
            </a:pPr>
            <a:r>
              <a:rPr lang="en"/>
              <a:t>./msfconsole -r centos.rc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4"/>
          <p:cNvSpPr txBox="1">
            <a:spLocks noGrp="1"/>
          </p:cNvSpPr>
          <p:nvPr>
            <p:ph type="title"/>
          </p:nvPr>
        </p:nvSpPr>
        <p:spPr>
          <a:xfrm>
            <a:off x="1685750" y="1225925"/>
            <a:ext cx="5871900" cy="6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If Something is broke  </a:t>
            </a:r>
            <a:endParaRPr/>
          </a:p>
          <a:p>
            <a:pPr marL="0" lvl="0" indent="0" algn="l" rtl="0">
              <a:spcBef>
                <a:spcPts val="0"/>
              </a:spcBef>
              <a:spcAft>
                <a:spcPts val="0"/>
              </a:spcAft>
              <a:buNone/>
            </a:pPr>
            <a:endParaRPr sz="3000"/>
          </a:p>
        </p:txBody>
      </p:sp>
      <p:sp>
        <p:nvSpPr>
          <p:cNvPr id="550" name="Google Shape;550;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pic>
        <p:nvPicPr>
          <p:cNvPr id="551" name="Google Shape;551;p34"/>
          <p:cNvPicPr preferRelativeResize="0"/>
          <p:nvPr/>
        </p:nvPicPr>
        <p:blipFill rotWithShape="1">
          <a:blip r:embed="rId3">
            <a:alphaModFix/>
          </a:blip>
          <a:srcRect l="5540" t="100000" r="-5540" b="-100000"/>
          <a:stretch/>
        </p:blipFill>
        <p:spPr>
          <a:xfrm>
            <a:off x="1559275" y="3014700"/>
            <a:ext cx="2381250" cy="533400"/>
          </a:xfrm>
          <a:prstGeom prst="rect">
            <a:avLst/>
          </a:prstGeom>
          <a:noFill/>
          <a:ln>
            <a:noFill/>
          </a:ln>
        </p:spPr>
      </p:pic>
      <p:sp>
        <p:nvSpPr>
          <p:cNvPr id="552" name="Google Shape;552;p34"/>
          <p:cNvSpPr txBox="1">
            <a:spLocks noGrp="1"/>
          </p:cNvSpPr>
          <p:nvPr>
            <p:ph type="body" idx="1"/>
          </p:nvPr>
        </p:nvSpPr>
        <p:spPr>
          <a:xfrm>
            <a:off x="1685750" y="3548100"/>
            <a:ext cx="5530500" cy="53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76A5AF"/>
                </a:solidFill>
              </a:rPr>
              <a:t>Pry</a:t>
            </a:r>
            <a:r>
              <a:rPr lang="en" sz="1800"/>
              <a:t> - built in debugger, to the rescue ! </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pic>
        <p:nvPicPr>
          <p:cNvPr id="553" name="Google Shape;553;p34"/>
          <p:cNvPicPr preferRelativeResize="0"/>
          <p:nvPr/>
        </p:nvPicPr>
        <p:blipFill>
          <a:blip r:embed="rId4">
            <a:alphaModFix/>
          </a:blip>
          <a:stretch>
            <a:fillRect/>
          </a:stretch>
        </p:blipFill>
        <p:spPr>
          <a:xfrm>
            <a:off x="1384461" y="1790650"/>
            <a:ext cx="6267824" cy="1626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txBox="1">
            <a:spLocks noGrp="1"/>
          </p:cNvSpPr>
          <p:nvPr>
            <p:ph type="title"/>
          </p:nvPr>
        </p:nvSpPr>
        <p:spPr>
          <a:xfrm>
            <a:off x="1759525" y="1374700"/>
            <a:ext cx="5684100" cy="6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The PR (Pull request)    </a:t>
            </a:r>
            <a:endParaRPr/>
          </a:p>
          <a:p>
            <a:pPr marL="0" lvl="0" indent="0" algn="l" rtl="0">
              <a:spcBef>
                <a:spcPts val="0"/>
              </a:spcBef>
              <a:spcAft>
                <a:spcPts val="0"/>
              </a:spcAft>
              <a:buNone/>
            </a:pPr>
            <a:endParaRPr sz="3000"/>
          </a:p>
        </p:txBody>
      </p:sp>
      <p:sp>
        <p:nvSpPr>
          <p:cNvPr id="559" name="Google Shape;559;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pic>
        <p:nvPicPr>
          <p:cNvPr id="560" name="Google Shape;560;p35"/>
          <p:cNvPicPr preferRelativeResize="0"/>
          <p:nvPr/>
        </p:nvPicPr>
        <p:blipFill rotWithShape="1">
          <a:blip r:embed="rId3">
            <a:alphaModFix/>
          </a:blip>
          <a:srcRect l="5540" t="100000" r="-5540" b="-100000"/>
          <a:stretch/>
        </p:blipFill>
        <p:spPr>
          <a:xfrm>
            <a:off x="1559275" y="3014700"/>
            <a:ext cx="2381250" cy="533400"/>
          </a:xfrm>
          <a:prstGeom prst="rect">
            <a:avLst/>
          </a:prstGeom>
          <a:noFill/>
          <a:ln>
            <a:noFill/>
          </a:ln>
        </p:spPr>
      </p:pic>
      <p:pic>
        <p:nvPicPr>
          <p:cNvPr id="561" name="Google Shape;561;p35"/>
          <p:cNvPicPr preferRelativeResize="0"/>
          <p:nvPr/>
        </p:nvPicPr>
        <p:blipFill>
          <a:blip r:embed="rId4">
            <a:alphaModFix/>
          </a:blip>
          <a:stretch>
            <a:fillRect/>
          </a:stretch>
        </p:blipFill>
        <p:spPr>
          <a:xfrm>
            <a:off x="3699850" y="1788625"/>
            <a:ext cx="1333500" cy="419100"/>
          </a:xfrm>
          <a:prstGeom prst="rect">
            <a:avLst/>
          </a:prstGeom>
          <a:noFill/>
          <a:ln>
            <a:noFill/>
          </a:ln>
        </p:spPr>
      </p:pic>
      <p:pic>
        <p:nvPicPr>
          <p:cNvPr id="562" name="Google Shape;562;p35"/>
          <p:cNvPicPr preferRelativeResize="0"/>
          <p:nvPr/>
        </p:nvPicPr>
        <p:blipFill>
          <a:blip r:embed="rId5">
            <a:alphaModFix/>
          </a:blip>
          <a:stretch>
            <a:fillRect/>
          </a:stretch>
        </p:blipFill>
        <p:spPr>
          <a:xfrm>
            <a:off x="1364387" y="2247438"/>
            <a:ext cx="6474376" cy="206793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6"/>
          <p:cNvSpPr txBox="1">
            <a:spLocks noGrp="1"/>
          </p:cNvSpPr>
          <p:nvPr>
            <p:ph type="title"/>
          </p:nvPr>
        </p:nvSpPr>
        <p:spPr>
          <a:xfrm>
            <a:off x="1712600" y="1286300"/>
            <a:ext cx="6066300" cy="5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The PR (Pull request)    </a:t>
            </a:r>
            <a:endParaRPr/>
          </a:p>
          <a:p>
            <a:pPr marL="0" lvl="0" indent="0" algn="l" rtl="0">
              <a:spcBef>
                <a:spcPts val="0"/>
              </a:spcBef>
              <a:spcAft>
                <a:spcPts val="0"/>
              </a:spcAft>
              <a:buNone/>
            </a:pPr>
            <a:endParaRPr sz="3000"/>
          </a:p>
        </p:txBody>
      </p:sp>
      <p:sp>
        <p:nvSpPr>
          <p:cNvPr id="568" name="Google Shape;568;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pic>
        <p:nvPicPr>
          <p:cNvPr id="569" name="Google Shape;569;p36"/>
          <p:cNvPicPr preferRelativeResize="0"/>
          <p:nvPr/>
        </p:nvPicPr>
        <p:blipFill rotWithShape="1">
          <a:blip r:embed="rId3">
            <a:alphaModFix/>
          </a:blip>
          <a:srcRect l="5540" t="100000" r="-5540" b="-100000"/>
          <a:stretch/>
        </p:blipFill>
        <p:spPr>
          <a:xfrm>
            <a:off x="1559275" y="3014700"/>
            <a:ext cx="2381250" cy="533400"/>
          </a:xfrm>
          <a:prstGeom prst="rect">
            <a:avLst/>
          </a:prstGeom>
          <a:noFill/>
          <a:ln>
            <a:noFill/>
          </a:ln>
        </p:spPr>
      </p:pic>
      <p:pic>
        <p:nvPicPr>
          <p:cNvPr id="570" name="Google Shape;570;p36"/>
          <p:cNvPicPr preferRelativeResize="0"/>
          <p:nvPr/>
        </p:nvPicPr>
        <p:blipFill>
          <a:blip r:embed="rId4">
            <a:alphaModFix/>
          </a:blip>
          <a:stretch>
            <a:fillRect/>
          </a:stretch>
        </p:blipFill>
        <p:spPr>
          <a:xfrm>
            <a:off x="1712600" y="1809500"/>
            <a:ext cx="2463396" cy="2853801"/>
          </a:xfrm>
          <a:prstGeom prst="rect">
            <a:avLst/>
          </a:prstGeom>
          <a:noFill/>
          <a:ln>
            <a:noFill/>
          </a:ln>
        </p:spPr>
      </p:pic>
      <p:sp>
        <p:nvSpPr>
          <p:cNvPr id="571" name="Google Shape;571;p36"/>
          <p:cNvSpPr txBox="1">
            <a:spLocks noGrp="1"/>
          </p:cNvSpPr>
          <p:nvPr>
            <p:ph type="body" idx="2"/>
          </p:nvPr>
        </p:nvSpPr>
        <p:spPr>
          <a:xfrm>
            <a:off x="4307277" y="1885950"/>
            <a:ext cx="3015600" cy="27009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Document how to test </a:t>
            </a:r>
            <a:endParaRPr sz="1800"/>
          </a:p>
          <a:p>
            <a:pPr marL="457200" lvl="0" indent="-342900" algn="l" rtl="0">
              <a:spcBef>
                <a:spcPts val="0"/>
              </a:spcBef>
              <a:spcAft>
                <a:spcPts val="0"/>
              </a:spcAft>
              <a:buSzPts val="1800"/>
              <a:buChar char="●"/>
            </a:pPr>
            <a:r>
              <a:rPr lang="en" sz="1800"/>
              <a:t>All files should be in branch</a:t>
            </a:r>
            <a:endParaRPr sz="1800"/>
          </a:p>
          <a:p>
            <a:pPr marL="457200" lvl="0" indent="-342900" algn="l" rtl="0">
              <a:spcBef>
                <a:spcPts val="0"/>
              </a:spcBef>
              <a:spcAft>
                <a:spcPts val="0"/>
              </a:spcAft>
              <a:buSzPts val="1800"/>
              <a:buChar char="●"/>
            </a:pPr>
            <a:r>
              <a:rPr lang="en" sz="1800"/>
              <a:t>Wait for feedback - popular exploits / common operating systems seem to get tested quicker</a:t>
            </a:r>
            <a:endParaRPr sz="1800"/>
          </a:p>
          <a:p>
            <a:pPr marL="457200" lvl="0" indent="-317500" algn="l" rtl="0">
              <a:spcBef>
                <a:spcPts val="0"/>
              </a:spcBef>
              <a:spcAft>
                <a:spcPts val="0"/>
              </a:spcAft>
              <a:buSzPts val="1400"/>
              <a:buChar char="●"/>
            </a:pPr>
            <a:r>
              <a:rPr lang="en" sz="1800"/>
              <a:t>Keep the Faith ! </a:t>
            </a:r>
            <a:r>
              <a:rPr lang="en"/>
              <a:t> </a:t>
            </a:r>
            <a:endParaRPr/>
          </a:p>
          <a:p>
            <a:pPr marL="457200" lvl="0" indent="0" algn="l" rtl="0">
              <a:spcBef>
                <a:spcPts val="600"/>
              </a:spcBef>
              <a:spcAft>
                <a:spcPts val="0"/>
              </a:spcAft>
              <a:buNone/>
            </a:pP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7"/>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7" name="Google Shape;577;p37"/>
          <p:cNvSpPr txBox="1">
            <a:spLocks noGrp="1"/>
          </p:cNvSpPr>
          <p:nvPr>
            <p:ph type="ctrTitle" idx="4294967295"/>
          </p:nvPr>
        </p:nvSpPr>
        <p:spPr>
          <a:xfrm>
            <a:off x="3100800" y="2745913"/>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Thanks Rapid7 for making this such a great learning experience and Nolacon for having me.</a:t>
            </a:r>
            <a:endParaRPr sz="3600"/>
          </a:p>
        </p:txBody>
      </p:sp>
      <p:sp>
        <p:nvSpPr>
          <p:cNvPr id="578" name="Google Shape;578;p37"/>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3891100" y="1021125"/>
            <a:ext cx="4562100" cy="11598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Clr>
                <a:schemeClr val="dk1"/>
              </a:buClr>
              <a:buSzPts val="1100"/>
              <a:buFont typeface="Arial"/>
              <a:buNone/>
            </a:pPr>
            <a:r>
              <a:rPr lang="en" sz="3600" b="1">
                <a:solidFill>
                  <a:srgbClr val="C6DAEC"/>
                </a:solidFill>
                <a:latin typeface="Muli"/>
                <a:ea typeface="Muli"/>
                <a:cs typeface="Muli"/>
                <a:sym typeface="Muli"/>
              </a:rPr>
              <a:t>Hi,</a:t>
            </a:r>
            <a:endParaRPr sz="3600" b="1">
              <a:solidFill>
                <a:srgbClr val="C6DAEC"/>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3600" b="1">
                <a:solidFill>
                  <a:srgbClr val="C6DAEC"/>
                </a:solidFill>
                <a:latin typeface="Muli"/>
                <a:ea typeface="Muli"/>
                <a:cs typeface="Muli"/>
                <a:sym typeface="Muli"/>
              </a:rPr>
              <a:t>I’m Ringo</a:t>
            </a:r>
            <a:endParaRPr sz="12000"/>
          </a:p>
        </p:txBody>
      </p:sp>
      <p:pic>
        <p:nvPicPr>
          <p:cNvPr id="352" name="Google Shape;352;p13"/>
          <p:cNvPicPr preferRelativeResize="0"/>
          <p:nvPr/>
        </p:nvPicPr>
        <p:blipFill rotWithShape="1">
          <a:blip r:embed="rId3">
            <a:alphaModFix/>
          </a:blip>
          <a:srcRect l="2400" t="-1279" r="-2399" b="42871"/>
          <a:stretch/>
        </p:blipFill>
        <p:spPr>
          <a:xfrm>
            <a:off x="1132954" y="650075"/>
            <a:ext cx="2280600" cy="2051400"/>
          </a:xfrm>
          <a:prstGeom prst="hexagon">
            <a:avLst>
              <a:gd name="adj" fmla="val 28393"/>
              <a:gd name="vf" fmla="val 115470"/>
            </a:avLst>
          </a:prstGeom>
          <a:noFill/>
          <a:ln>
            <a:noFill/>
          </a:ln>
        </p:spPr>
      </p:pic>
      <p:sp>
        <p:nvSpPr>
          <p:cNvPr id="353" name="Google Shape;353;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pic>
        <p:nvPicPr>
          <p:cNvPr id="354" name="Google Shape;354;p13"/>
          <p:cNvPicPr preferRelativeResize="0"/>
          <p:nvPr/>
        </p:nvPicPr>
        <p:blipFill>
          <a:blip r:embed="rId4">
            <a:alphaModFix/>
          </a:blip>
          <a:stretch>
            <a:fillRect/>
          </a:stretch>
        </p:blipFill>
        <p:spPr>
          <a:xfrm>
            <a:off x="4096250" y="2701475"/>
            <a:ext cx="548700" cy="548700"/>
          </a:xfrm>
          <a:prstGeom prst="rect">
            <a:avLst/>
          </a:prstGeom>
          <a:noFill/>
          <a:ln>
            <a:noFill/>
          </a:ln>
        </p:spPr>
      </p:pic>
      <p:pic>
        <p:nvPicPr>
          <p:cNvPr id="355" name="Google Shape;355;p13"/>
          <p:cNvPicPr preferRelativeResize="0"/>
          <p:nvPr/>
        </p:nvPicPr>
        <p:blipFill>
          <a:blip r:embed="rId5">
            <a:alphaModFix/>
          </a:blip>
          <a:stretch>
            <a:fillRect/>
          </a:stretch>
        </p:blipFill>
        <p:spPr>
          <a:xfrm>
            <a:off x="5533549" y="3770725"/>
            <a:ext cx="1575925" cy="693395"/>
          </a:xfrm>
          <a:prstGeom prst="rect">
            <a:avLst/>
          </a:prstGeom>
          <a:noFill/>
          <a:ln>
            <a:noFill/>
          </a:ln>
        </p:spPr>
      </p:pic>
      <p:pic>
        <p:nvPicPr>
          <p:cNvPr id="356" name="Google Shape;356;p13"/>
          <p:cNvPicPr preferRelativeResize="0"/>
          <p:nvPr/>
        </p:nvPicPr>
        <p:blipFill>
          <a:blip r:embed="rId6">
            <a:alphaModFix/>
          </a:blip>
          <a:stretch>
            <a:fillRect/>
          </a:stretch>
        </p:blipFill>
        <p:spPr>
          <a:xfrm>
            <a:off x="3814251" y="3650938"/>
            <a:ext cx="1112700" cy="932967"/>
          </a:xfrm>
          <a:prstGeom prst="rect">
            <a:avLst/>
          </a:prstGeom>
          <a:noFill/>
          <a:ln>
            <a:noFill/>
          </a:ln>
        </p:spPr>
      </p:pic>
      <p:pic>
        <p:nvPicPr>
          <p:cNvPr id="357" name="Google Shape;357;p13"/>
          <p:cNvPicPr preferRelativeResize="0"/>
          <p:nvPr/>
        </p:nvPicPr>
        <p:blipFill>
          <a:blip r:embed="rId7">
            <a:alphaModFix/>
          </a:blip>
          <a:stretch>
            <a:fillRect/>
          </a:stretch>
        </p:blipFill>
        <p:spPr>
          <a:xfrm>
            <a:off x="5849689" y="2653377"/>
            <a:ext cx="644925" cy="644908"/>
          </a:xfrm>
          <a:prstGeom prst="rect">
            <a:avLst/>
          </a:prstGeom>
          <a:noFill/>
          <a:ln>
            <a:noFill/>
          </a:ln>
        </p:spPr>
      </p:pic>
      <p:sp>
        <p:nvSpPr>
          <p:cNvPr id="358" name="Google Shape;358;p13"/>
          <p:cNvSpPr txBox="1"/>
          <p:nvPr/>
        </p:nvSpPr>
        <p:spPr>
          <a:xfrm>
            <a:off x="4721550" y="2810800"/>
            <a:ext cx="1112700" cy="3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19BBD5"/>
                </a:solidFill>
                <a:latin typeface="Muli"/>
                <a:ea typeface="Muli"/>
                <a:cs typeface="Muli"/>
                <a:sym typeface="Muli"/>
              </a:rPr>
              <a:t>@AlphaRingo</a:t>
            </a:r>
            <a:endParaRPr sz="1000" b="1">
              <a:solidFill>
                <a:srgbClr val="19BBD5"/>
              </a:solidFill>
              <a:latin typeface="Muli"/>
              <a:ea typeface="Muli"/>
              <a:cs typeface="Muli"/>
              <a:sym typeface="Muli"/>
            </a:endParaRPr>
          </a:p>
        </p:txBody>
      </p:sp>
      <p:sp>
        <p:nvSpPr>
          <p:cNvPr id="359" name="Google Shape;359;p13"/>
          <p:cNvSpPr txBox="1"/>
          <p:nvPr/>
        </p:nvSpPr>
        <p:spPr>
          <a:xfrm>
            <a:off x="6510075" y="2818025"/>
            <a:ext cx="1112700" cy="3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19BBD5"/>
                </a:solidFill>
                <a:latin typeface="Muli"/>
                <a:ea typeface="Muli"/>
                <a:cs typeface="Muli"/>
                <a:sym typeface="Muli"/>
              </a:rPr>
              <a:t>aaron-ringo</a:t>
            </a:r>
            <a:endParaRPr sz="1000" b="1">
              <a:solidFill>
                <a:srgbClr val="19BBD5"/>
              </a:solidFill>
              <a:latin typeface="Muli"/>
              <a:ea typeface="Muli"/>
              <a:cs typeface="Muli"/>
              <a:sym typeface="Muli"/>
            </a:endParaRPr>
          </a:p>
          <a:p>
            <a:pPr marL="0" lvl="0" indent="0" algn="l" rtl="0">
              <a:spcBef>
                <a:spcPts val="0"/>
              </a:spcBef>
              <a:spcAft>
                <a:spcPts val="0"/>
              </a:spcAft>
              <a:buNone/>
            </a:pPr>
            <a:endParaRPr sz="1000" b="1">
              <a:solidFill>
                <a:srgbClr val="19BBD5"/>
              </a:solidFill>
              <a:latin typeface="Muli"/>
              <a:ea typeface="Muli"/>
              <a:cs typeface="Muli"/>
              <a:sym typeface="Mul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4</a:t>
            </a:fld>
            <a:endParaRPr/>
          </a:p>
        </p:txBody>
      </p:sp>
      <p:sp>
        <p:nvSpPr>
          <p:cNvPr id="365" name="Google Shape;365;p1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Disclaimer: This project was my first time using git for more than just backing up my stuff or pulling software down. </a:t>
            </a:r>
            <a:endParaRPr/>
          </a:p>
        </p:txBody>
      </p:sp>
      <p:grpSp>
        <p:nvGrpSpPr>
          <p:cNvPr id="366" name="Google Shape;366;p14"/>
          <p:cNvGrpSpPr/>
          <p:nvPr/>
        </p:nvGrpSpPr>
        <p:grpSpPr>
          <a:xfrm>
            <a:off x="3165296" y="3012959"/>
            <a:ext cx="616329" cy="434369"/>
            <a:chOff x="5975075" y="2327500"/>
            <a:chExt cx="420100" cy="388350"/>
          </a:xfrm>
        </p:grpSpPr>
        <p:sp>
          <p:nvSpPr>
            <p:cNvPr id="367" name="Google Shape;367;p1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374" name="Google Shape;374;p15"/>
          <p:cNvSpPr txBox="1">
            <a:spLocks noGrp="1"/>
          </p:cNvSpPr>
          <p:nvPr>
            <p:ph type="body" idx="1"/>
          </p:nvPr>
        </p:nvSpPr>
        <p:spPr>
          <a:xfrm>
            <a:off x="1823800" y="1812550"/>
            <a:ext cx="4944300" cy="16599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Quick overview of the framework </a:t>
            </a:r>
            <a:endParaRPr sz="1800"/>
          </a:p>
          <a:p>
            <a:pPr marL="457200" lvl="0" indent="-342900" algn="l" rtl="0">
              <a:spcBef>
                <a:spcPts val="0"/>
              </a:spcBef>
              <a:spcAft>
                <a:spcPts val="0"/>
              </a:spcAft>
              <a:buSzPts val="1800"/>
              <a:buChar char="●"/>
            </a:pPr>
            <a:r>
              <a:rPr lang="en" sz="1800"/>
              <a:t>Why you might want to contribute </a:t>
            </a:r>
            <a:endParaRPr sz="1800"/>
          </a:p>
          <a:p>
            <a:pPr marL="457200" lvl="0" indent="-342900" algn="l" rtl="0">
              <a:spcBef>
                <a:spcPts val="0"/>
              </a:spcBef>
              <a:spcAft>
                <a:spcPts val="0"/>
              </a:spcAft>
              <a:buSzPts val="1800"/>
              <a:buChar char="●"/>
            </a:pPr>
            <a:r>
              <a:rPr lang="en" sz="1800"/>
              <a:t>My module</a:t>
            </a:r>
            <a:endParaRPr sz="1800"/>
          </a:p>
          <a:p>
            <a:pPr marL="457200" lvl="0" indent="-342900" algn="l" rtl="0">
              <a:spcBef>
                <a:spcPts val="0"/>
              </a:spcBef>
              <a:spcAft>
                <a:spcPts val="0"/>
              </a:spcAft>
              <a:buSzPts val="1800"/>
              <a:buChar char="●"/>
            </a:pPr>
            <a:r>
              <a:rPr lang="en" sz="1800"/>
              <a:t>Dev environment setup needed</a:t>
            </a:r>
            <a:endParaRPr sz="1800"/>
          </a:p>
          <a:p>
            <a:pPr marL="457200" lvl="0" indent="-342900" algn="l" rtl="0">
              <a:spcBef>
                <a:spcPts val="0"/>
              </a:spcBef>
              <a:spcAft>
                <a:spcPts val="0"/>
              </a:spcAft>
              <a:buSzPts val="1800"/>
              <a:buChar char="●"/>
            </a:pPr>
            <a:r>
              <a:rPr lang="en" sz="1800"/>
              <a:t>Just enough git </a:t>
            </a:r>
            <a:endParaRPr sz="1800"/>
          </a:p>
          <a:p>
            <a:pPr marL="457200" lvl="0" indent="-342900" algn="l" rtl="0">
              <a:spcBef>
                <a:spcPts val="0"/>
              </a:spcBef>
              <a:spcAft>
                <a:spcPts val="0"/>
              </a:spcAft>
              <a:buSzPts val="1800"/>
              <a:buChar char="●"/>
            </a:pPr>
            <a:r>
              <a:rPr lang="en" sz="1800"/>
              <a:t>Module testing </a:t>
            </a:r>
            <a:endParaRPr sz="1800"/>
          </a:p>
          <a:p>
            <a:pPr marL="457200" lvl="0" indent="-342900" algn="l" rtl="0">
              <a:spcBef>
                <a:spcPts val="0"/>
              </a:spcBef>
              <a:spcAft>
                <a:spcPts val="0"/>
              </a:spcAft>
              <a:buSzPts val="1800"/>
              <a:buChar char="●"/>
            </a:pPr>
            <a:r>
              <a:rPr lang="en" sz="1800"/>
              <a:t>Putting in a pull request</a:t>
            </a:r>
            <a:endParaRPr sz="1800"/>
          </a:p>
          <a:p>
            <a:pPr marL="0" lvl="0" indent="0" algn="l" rtl="0">
              <a:spcBef>
                <a:spcPts val="600"/>
              </a:spcBef>
              <a:spcAft>
                <a:spcPts val="0"/>
              </a:spcAft>
              <a:buNone/>
            </a:pPr>
            <a:endParaRPr/>
          </a:p>
        </p:txBody>
      </p:sp>
      <p:sp>
        <p:nvSpPr>
          <p:cNvPr id="375" name="Google Shape;375;p15"/>
          <p:cNvSpPr txBox="1">
            <a:spLocks noGrp="1"/>
          </p:cNvSpPr>
          <p:nvPr>
            <p:ph type="title"/>
          </p:nvPr>
        </p:nvSpPr>
        <p:spPr>
          <a:xfrm>
            <a:off x="1750050" y="1138750"/>
            <a:ext cx="5643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I’ll cover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6"/>
          <p:cNvSpPr txBox="1">
            <a:spLocks noGrp="1"/>
          </p:cNvSpPr>
          <p:nvPr>
            <p:ph type="ctrTitle"/>
          </p:nvPr>
        </p:nvSpPr>
        <p:spPr>
          <a:xfrm>
            <a:off x="2743200" y="1089875"/>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Metasploit </a:t>
            </a:r>
            <a:endParaRPr/>
          </a:p>
        </p:txBody>
      </p:sp>
      <p:sp>
        <p:nvSpPr>
          <p:cNvPr id="381" name="Google Shape;381;p16"/>
          <p:cNvSpPr txBox="1">
            <a:spLocks noGrp="1"/>
          </p:cNvSpPr>
          <p:nvPr>
            <p:ph type="subTitle" idx="1"/>
          </p:nvPr>
        </p:nvSpPr>
        <p:spPr>
          <a:xfrm>
            <a:off x="2743200" y="2249674"/>
            <a:ext cx="57633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rial"/>
                <a:ea typeface="Arial"/>
                <a:cs typeface="Arial"/>
                <a:sym typeface="Arial"/>
              </a:rPr>
              <a:t>“ open source project that provides the infrastructure, content, and tools to perform penetration tests and extensive security auditing.” - </a:t>
            </a:r>
            <a:endParaRPr>
              <a:solidFill>
                <a:srgbClr val="FFFFFF"/>
              </a:solidFill>
              <a:latin typeface="Arial"/>
              <a:ea typeface="Arial"/>
              <a:cs typeface="Arial"/>
              <a:sym typeface="Arial"/>
            </a:endParaRPr>
          </a:p>
          <a:p>
            <a:pPr marL="0" lvl="0" indent="0" algn="l" rtl="0">
              <a:spcBef>
                <a:spcPts val="0"/>
              </a:spcBef>
              <a:spcAft>
                <a:spcPts val="0"/>
              </a:spcAft>
              <a:buNone/>
            </a:pPr>
            <a:r>
              <a:rPr lang="en">
                <a:solidFill>
                  <a:srgbClr val="FFFFFF"/>
                </a:solidFill>
                <a:latin typeface="Arial"/>
                <a:ea typeface="Arial"/>
                <a:cs typeface="Arial"/>
                <a:sym typeface="Arial"/>
              </a:rPr>
              <a:t>Rapid7 (Company behind Metasploit)</a:t>
            </a:r>
            <a:endParaRPr>
              <a:solidFill>
                <a:srgbClr val="FFFFFF"/>
              </a:solidFill>
            </a:endParaRPr>
          </a:p>
        </p:txBody>
      </p:sp>
      <p:sp>
        <p:nvSpPr>
          <p:cNvPr id="382" name="Google Shape;382;p16"/>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a:t>
            </a:r>
            <a:endParaRPr b="1">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7"/>
          <p:cNvSpPr txBox="1">
            <a:spLocks noGrp="1"/>
          </p:cNvSpPr>
          <p:nvPr>
            <p:ph type="body" idx="4294967295"/>
          </p:nvPr>
        </p:nvSpPr>
        <p:spPr>
          <a:xfrm>
            <a:off x="1734000" y="1856725"/>
            <a:ext cx="5495100" cy="266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t>Pros</a:t>
            </a:r>
            <a:endParaRPr sz="1800" b="1"/>
          </a:p>
          <a:p>
            <a:pPr marL="457200" lvl="0" indent="-342900" algn="l" rtl="0">
              <a:spcBef>
                <a:spcPts val="600"/>
              </a:spcBef>
              <a:spcAft>
                <a:spcPts val="0"/>
              </a:spcAft>
              <a:buSzPts val="1800"/>
              <a:buChar char="●"/>
            </a:pPr>
            <a:r>
              <a:rPr lang="en" sz="1800"/>
              <a:t>Get into the mindset of making </a:t>
            </a:r>
            <a:endParaRPr sz="1800"/>
          </a:p>
          <a:p>
            <a:pPr marL="914400" lvl="1" indent="-342900" algn="l" rtl="0">
              <a:spcBef>
                <a:spcPts val="0"/>
              </a:spcBef>
              <a:spcAft>
                <a:spcPts val="0"/>
              </a:spcAft>
              <a:buSzPts val="1800"/>
              <a:buChar char="○"/>
            </a:pPr>
            <a:r>
              <a:rPr lang="en" sz="1800"/>
              <a:t>Who knows where it will lead?</a:t>
            </a:r>
            <a:endParaRPr sz="1800"/>
          </a:p>
          <a:p>
            <a:pPr marL="457200" lvl="0" indent="-342900" algn="l" rtl="0">
              <a:spcBef>
                <a:spcPts val="0"/>
              </a:spcBef>
              <a:spcAft>
                <a:spcPts val="0"/>
              </a:spcAft>
              <a:buSzPts val="1800"/>
              <a:buChar char="●"/>
            </a:pPr>
            <a:r>
              <a:rPr lang="en" sz="1800"/>
              <a:t>Free training</a:t>
            </a:r>
            <a:endParaRPr sz="1800"/>
          </a:p>
          <a:p>
            <a:pPr marL="914400" lvl="1" indent="-342900" algn="l" rtl="0">
              <a:spcBef>
                <a:spcPts val="0"/>
              </a:spcBef>
              <a:spcAft>
                <a:spcPts val="0"/>
              </a:spcAft>
              <a:buSzPts val="1800"/>
              <a:buChar char="○"/>
            </a:pPr>
            <a:r>
              <a:rPr lang="en" sz="1800"/>
              <a:t>Work with accomplished helpful devs </a:t>
            </a:r>
            <a:endParaRPr sz="1800"/>
          </a:p>
          <a:p>
            <a:pPr marL="457200" lvl="0" indent="-342900" algn="l" rtl="0">
              <a:spcBef>
                <a:spcPts val="0"/>
              </a:spcBef>
              <a:spcAft>
                <a:spcPts val="0"/>
              </a:spcAft>
              <a:buSzPts val="1800"/>
              <a:buChar char="●"/>
            </a:pPr>
            <a:r>
              <a:rPr lang="en" sz="1800"/>
              <a:t>Learn how the Sausage is made, by making it</a:t>
            </a:r>
            <a:endParaRPr sz="1800"/>
          </a:p>
          <a:p>
            <a:pPr marL="914400" lvl="0" indent="0" algn="l" rtl="0">
              <a:spcBef>
                <a:spcPts val="600"/>
              </a:spcBef>
              <a:spcAft>
                <a:spcPts val="0"/>
              </a:spcAft>
              <a:buNone/>
            </a:pPr>
            <a:endParaRPr/>
          </a:p>
          <a:p>
            <a:pPr marL="45720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388" name="Google Shape;388;p17"/>
          <p:cNvSpPr txBox="1">
            <a:spLocks noGrp="1"/>
          </p:cNvSpPr>
          <p:nvPr>
            <p:ph type="title" idx="4294967295"/>
          </p:nvPr>
        </p:nvSpPr>
        <p:spPr>
          <a:xfrm>
            <a:off x="1734000" y="121142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Contribute ?</a:t>
            </a:r>
            <a:endParaRPr/>
          </a:p>
        </p:txBody>
      </p:sp>
      <p:sp>
        <p:nvSpPr>
          <p:cNvPr id="389" name="Google Shape;389;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8"/>
          <p:cNvSpPr txBox="1">
            <a:spLocks noGrp="1"/>
          </p:cNvSpPr>
          <p:nvPr>
            <p:ph type="title" idx="4294967295"/>
          </p:nvPr>
        </p:nvSpPr>
        <p:spPr>
          <a:xfrm>
            <a:off x="1734000" y="121142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Contribute ?</a:t>
            </a:r>
            <a:endParaRPr/>
          </a:p>
        </p:txBody>
      </p:sp>
      <p:sp>
        <p:nvSpPr>
          <p:cNvPr id="395" name="Google Shape;395;p18"/>
          <p:cNvSpPr txBox="1">
            <a:spLocks noGrp="1"/>
          </p:cNvSpPr>
          <p:nvPr>
            <p:ph type="body" idx="4294967295"/>
          </p:nvPr>
        </p:nvSpPr>
        <p:spPr>
          <a:xfrm>
            <a:off x="1884387" y="1856725"/>
            <a:ext cx="5334000" cy="266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More Pros</a:t>
            </a:r>
            <a:endParaRPr b="1"/>
          </a:p>
          <a:p>
            <a:pPr marL="457200" lvl="0" indent="-317500" algn="l" rtl="0">
              <a:spcBef>
                <a:spcPts val="600"/>
              </a:spcBef>
              <a:spcAft>
                <a:spcPts val="0"/>
              </a:spcAft>
              <a:buSzPts val="1400"/>
              <a:buChar char="●"/>
            </a:pPr>
            <a:r>
              <a:rPr lang="en"/>
              <a:t>Low barrier to entry</a:t>
            </a:r>
            <a:endParaRPr/>
          </a:p>
          <a:p>
            <a:pPr marL="914400" lvl="1" indent="-317500" algn="l" rtl="0">
              <a:spcBef>
                <a:spcPts val="0"/>
              </a:spcBef>
              <a:spcAft>
                <a:spcPts val="0"/>
              </a:spcAft>
              <a:buSzPts val="1400"/>
              <a:buChar char="○"/>
            </a:pPr>
            <a:r>
              <a:rPr lang="en"/>
              <a:t>Modular code is minimal and quick to develop</a:t>
            </a:r>
            <a:endParaRPr/>
          </a:p>
          <a:p>
            <a:pPr marL="914400" lvl="1" indent="-317500" algn="l" rtl="0">
              <a:spcBef>
                <a:spcPts val="0"/>
              </a:spcBef>
              <a:spcAft>
                <a:spcPts val="0"/>
              </a:spcAft>
              <a:buSzPts val="1400"/>
              <a:buChar char="○"/>
            </a:pPr>
            <a:r>
              <a:rPr lang="en"/>
              <a:t>Lots of example code to “repurpose” (double edged sword). Ruby codebase is from 2007.</a:t>
            </a:r>
            <a:endParaRPr/>
          </a:p>
          <a:p>
            <a:pPr marL="457200" lvl="0" indent="-317500" algn="l" rtl="0">
              <a:spcBef>
                <a:spcPts val="0"/>
              </a:spcBef>
              <a:spcAft>
                <a:spcPts val="0"/>
              </a:spcAft>
              <a:buSzPts val="1400"/>
              <a:buChar char="●"/>
            </a:pPr>
            <a:r>
              <a:rPr lang="en"/>
              <a:t>There is a place for you</a:t>
            </a:r>
            <a:endParaRPr/>
          </a:p>
          <a:p>
            <a:pPr marL="914400" lvl="1" indent="-317500" algn="l" rtl="0">
              <a:spcBef>
                <a:spcPts val="0"/>
              </a:spcBef>
              <a:spcAft>
                <a:spcPts val="0"/>
              </a:spcAft>
              <a:buSzPts val="1400"/>
              <a:buChar char="○"/>
            </a:pPr>
            <a:r>
              <a:rPr lang="en"/>
              <a:t>The large project has tons to do, even little things like improving documentation are up for grabs</a:t>
            </a:r>
            <a:endParaRPr/>
          </a:p>
        </p:txBody>
      </p:sp>
      <p:sp>
        <p:nvSpPr>
          <p:cNvPr id="396" name="Google Shape;396;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9"/>
          <p:cNvSpPr txBox="1">
            <a:spLocks noGrp="1"/>
          </p:cNvSpPr>
          <p:nvPr>
            <p:ph type="ctrTitle"/>
          </p:nvPr>
        </p:nvSpPr>
        <p:spPr>
          <a:xfrm>
            <a:off x="2575550" y="434775"/>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Contribute ? </a:t>
            </a:r>
            <a:endParaRPr/>
          </a:p>
        </p:txBody>
      </p:sp>
      <p:pic>
        <p:nvPicPr>
          <p:cNvPr id="402" name="Google Shape;402;p19"/>
          <p:cNvPicPr preferRelativeResize="0"/>
          <p:nvPr/>
        </p:nvPicPr>
        <p:blipFill>
          <a:blip r:embed="rId3">
            <a:alphaModFix/>
          </a:blip>
          <a:stretch>
            <a:fillRect/>
          </a:stretch>
        </p:blipFill>
        <p:spPr>
          <a:xfrm>
            <a:off x="2642600" y="1946525"/>
            <a:ext cx="4566299" cy="2853155"/>
          </a:xfrm>
          <a:prstGeom prst="rect">
            <a:avLst/>
          </a:prstGeom>
          <a:noFill/>
          <a:ln>
            <a:noFill/>
          </a:ln>
        </p:spPr>
      </p:pic>
      <p:sp>
        <p:nvSpPr>
          <p:cNvPr id="403" name="Google Shape;403;p19"/>
          <p:cNvSpPr txBox="1">
            <a:spLocks noGrp="1"/>
          </p:cNvSpPr>
          <p:nvPr>
            <p:ph type="subTitle" idx="1"/>
          </p:nvPr>
        </p:nvSpPr>
        <p:spPr>
          <a:xfrm>
            <a:off x="2575550" y="1527525"/>
            <a:ext cx="4566300" cy="78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The metasploit project is up for it</a:t>
            </a:r>
            <a:endParaRPr/>
          </a:p>
        </p:txBody>
      </p:sp>
    </p:spTree>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1181</Words>
  <Application>Microsoft Office PowerPoint</Application>
  <PresentationFormat>On-screen Show (16:9)</PresentationFormat>
  <Paragraphs>208</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Courier New</vt:lpstr>
      <vt:lpstr>Georgia</vt:lpstr>
      <vt:lpstr>Arial</vt:lpstr>
      <vt:lpstr>Helvetica Neue</vt:lpstr>
      <vt:lpstr>Muli</vt:lpstr>
      <vt:lpstr>Nixie One</vt:lpstr>
      <vt:lpstr>Imogen template</vt:lpstr>
      <vt:lpstr>My making of a Metasploit  module</vt:lpstr>
      <vt:lpstr>Who I am not </vt:lpstr>
      <vt:lpstr>Hi, I’m Ringo</vt:lpstr>
      <vt:lpstr>PowerPoint Presentation</vt:lpstr>
      <vt:lpstr>What I’ll cover </vt:lpstr>
      <vt:lpstr>What’s Metasploit </vt:lpstr>
      <vt:lpstr>Why Contribute ?</vt:lpstr>
      <vt:lpstr>Why Contribute ?</vt:lpstr>
      <vt:lpstr>Why Contribute ? </vt:lpstr>
      <vt:lpstr>Ask Questions ? </vt:lpstr>
      <vt:lpstr>Metasploit Directories</vt:lpstr>
      <vt:lpstr>My first module</vt:lpstr>
      <vt:lpstr>Looking at modules  </vt:lpstr>
      <vt:lpstr>Basic Module  </vt:lpstr>
      <vt:lpstr>Code stuff I picked up  </vt:lpstr>
      <vt:lpstr>Initial Dev Setup </vt:lpstr>
      <vt:lpstr>Setup Reminder </vt:lpstr>
      <vt:lpstr>Git Commands   </vt:lpstr>
      <vt:lpstr>Always more to git   </vt:lpstr>
      <vt:lpstr>git it done </vt:lpstr>
      <vt:lpstr>Git Flow  </vt:lpstr>
      <vt:lpstr>TEST, TEST, [</vt:lpstr>
      <vt:lpstr>An Example RC my centos.rc</vt:lpstr>
      <vt:lpstr>If Something is broke   </vt:lpstr>
      <vt:lpstr>The PR (Pull request)     </vt:lpstr>
      <vt:lpstr>The PR (Pull request)     </vt:lpstr>
      <vt:lpstr>Thanks Rapid7 for making this such a great learning experience and Nolacon for having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making of a Metasploit  module</dc:title>
  <dc:creator>OPSEC</dc:creator>
  <cp:lastModifiedBy>Ringo, Aaron A.</cp:lastModifiedBy>
  <cp:revision>3</cp:revision>
  <dcterms:modified xsi:type="dcterms:W3CDTF">2019-05-20T16:22:53Z</dcterms:modified>
</cp:coreProperties>
</file>