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ubik" panose="020B0604020202020204" charset="-79"/>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1D7AD3-BA2A-4D27-911C-7E6E12C5017F}">
  <a:tblStyle styleId="{981D7AD3-BA2A-4D27-911C-7E6E12C501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3508" autoAdjust="0"/>
  </p:normalViewPr>
  <p:slideViewPr>
    <p:cSldViewPr snapToGrid="0">
      <p:cViewPr varScale="1">
        <p:scale>
          <a:sx n="114" d="100"/>
          <a:sy n="114" d="100"/>
        </p:scale>
        <p:origin x="1075"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505f6f5b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505f6f5b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505f6f5b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505f6f5b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505f6f5b0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1505f6f5b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1c9541a8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1c9541a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505f6f5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505f6f5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1c9541a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1c9541a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505f6f5b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505f6f5b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505f6f5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505f6f5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1c9541a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1c9541a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1c9541a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1c9541a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1c9541a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1c9541a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lookerstudio.google.com/reporting/f91064ea-a92b-4e4a-a20b-57ffb9c96d8d"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d"/>
              <a:t>Soal &amp; Template Jawaban</a:t>
            </a:r>
            <a:endParaRPr/>
          </a:p>
        </p:txBody>
      </p:sp>
      <p:sp>
        <p:nvSpPr>
          <p:cNvPr id="55" name="Google Shape;55;p13"/>
          <p:cNvSpPr txBox="1">
            <a:spLocks noGrp="1"/>
          </p:cNvSpPr>
          <p:nvPr>
            <p:ph type="subTitle" idx="1"/>
          </p:nvPr>
        </p:nvSpPr>
        <p:spPr>
          <a:xfrm>
            <a:off x="311700" y="2834125"/>
            <a:ext cx="8520600" cy="1509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d" dirty="0"/>
              <a:t>Task 5</a:t>
            </a:r>
            <a:endParaRPr dirty="0"/>
          </a:p>
          <a:p>
            <a:pPr marL="0" lvl="0" indent="0" algn="ctr" rtl="0">
              <a:spcBef>
                <a:spcPts val="0"/>
              </a:spcBef>
              <a:spcAft>
                <a:spcPts val="0"/>
              </a:spcAft>
              <a:buNone/>
            </a:pPr>
            <a:r>
              <a:rPr lang="id" dirty="0"/>
              <a:t>Nama : </a:t>
            </a:r>
            <a:r>
              <a:rPr lang="en-US" dirty="0"/>
              <a:t>Arini Arumsari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356941300"/>
              </p:ext>
            </p:extLst>
          </p:nvPr>
        </p:nvGraphicFramePr>
        <p:xfrm>
          <a:off x="430337" y="617530"/>
          <a:ext cx="8283325" cy="4343090"/>
        </p:xfrm>
        <a:graphic>
          <a:graphicData uri="http://schemas.openxmlformats.org/drawingml/2006/table">
            <a:tbl>
              <a:tblPr>
                <a:noFill/>
                <a:tableStyleId>{981D7AD3-BA2A-4D27-911C-7E6E12C5017F}</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a:t>column</a:t>
                      </a:r>
                      <a:endParaRPr sz="900" b="1"/>
                    </a:p>
                  </a:txBody>
                  <a:tcPr marL="91425" marR="91425" marT="91425" marB="91425"/>
                </a:tc>
                <a:tc>
                  <a:txBody>
                    <a:bodyPr/>
                    <a:lstStyle/>
                    <a:p>
                      <a:pPr marL="0" lvl="0" indent="0" algn="l" rtl="0">
                        <a:spcBef>
                          <a:spcPts val="0"/>
                        </a:spcBef>
                        <a:spcAft>
                          <a:spcPts val="0"/>
                        </a:spcAft>
                        <a:buNone/>
                      </a:pPr>
                      <a:r>
                        <a:rPr lang="id" sz="900" b="1"/>
                        <a:t>data type</a:t>
                      </a:r>
                      <a:endParaRPr sz="900" b="1"/>
                    </a:p>
                  </a:txBody>
                  <a:tcPr marL="91425" marR="91425" marT="91425" marB="91425"/>
                </a:tc>
                <a:tc>
                  <a:txBody>
                    <a:bodyPr/>
                    <a:lstStyle/>
                    <a:p>
                      <a:pPr marL="0" lvl="0" indent="0" algn="l" rtl="0">
                        <a:spcBef>
                          <a:spcPts val="0"/>
                        </a:spcBef>
                        <a:spcAft>
                          <a:spcPts val="0"/>
                        </a:spcAft>
                        <a:buNone/>
                      </a:pPr>
                      <a:r>
                        <a:rPr lang="id" sz="900" b="1">
                          <a:solidFill>
                            <a:srgbClr val="000000"/>
                          </a:solidFill>
                        </a:rPr>
                        <a:t>description</a:t>
                      </a:r>
                      <a:endParaRPr sz="900" b="1"/>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US" sz="900" dirty="0"/>
                        <a:t>tanggal</a:t>
                      </a:r>
                      <a:endParaRPr sz="900" dirty="0"/>
                    </a:p>
                  </a:txBody>
                  <a:tcPr marL="91425" marR="91425" marT="91425" marB="91425"/>
                </a:tc>
                <a:tc>
                  <a:txBody>
                    <a:bodyPr/>
                    <a:lstStyle/>
                    <a:p>
                      <a:pPr marL="0" lvl="0" indent="0" algn="l" rtl="0">
                        <a:spcBef>
                          <a:spcPts val="0"/>
                        </a:spcBef>
                        <a:spcAft>
                          <a:spcPts val="0"/>
                        </a:spcAft>
                        <a:buNone/>
                      </a:pPr>
                      <a:r>
                        <a:rPr lang="en-US" sz="900" dirty="0"/>
                        <a:t>date</a:t>
                      </a:r>
                      <a:endParaRPr sz="900" dirty="0"/>
                    </a:p>
                  </a:txBody>
                  <a:tcPr marL="91425" marR="91425" marT="91425" marB="91425"/>
                </a:tc>
                <a:tc>
                  <a:txBody>
                    <a:bodyPr/>
                    <a:lstStyle/>
                    <a:p>
                      <a:pPr marL="0" lvl="0" indent="0" algn="l" rtl="0">
                        <a:spcBef>
                          <a:spcPts val="0"/>
                        </a:spcBef>
                        <a:spcAft>
                          <a:spcPts val="0"/>
                        </a:spcAft>
                        <a:buNone/>
                      </a:pPr>
                      <a:r>
                        <a:rPr lang="en-US" sz="900" dirty="0"/>
                        <a:t>Tanggal </a:t>
                      </a:r>
                      <a:r>
                        <a:rPr lang="en-US" sz="900" dirty="0" err="1"/>
                        <a:t>transaksi</a:t>
                      </a:r>
                      <a:endParaRPr sz="900" dirty="0"/>
                    </a:p>
                  </a:txBody>
                  <a:tcPr marL="91425" marR="91425" marT="91425" marB="91425"/>
                </a:tc>
                <a:tc>
                  <a:txBody>
                    <a:bodyPr/>
                    <a:lstStyle/>
                    <a:p>
                      <a:pPr marL="0" lvl="0" indent="0" algn="l" rtl="0">
                        <a:spcBef>
                          <a:spcPts val="0"/>
                        </a:spcBef>
                        <a:spcAft>
                          <a:spcPts val="0"/>
                        </a:spcAft>
                        <a:buNone/>
                      </a:pPr>
                      <a:endParaRPr sz="900"/>
                    </a:p>
                  </a:txBody>
                  <a:tcPr marL="91425" marR="91425" marT="91425" marB="91425"/>
                </a:tc>
                <a:extLst>
                  <a:ext uri="{0D108BD9-81ED-4DB2-BD59-A6C34878D82A}">
                    <a16:rowId xmlns:a16="http://schemas.microsoft.com/office/drawing/2014/main" val="10001"/>
                  </a:ext>
                </a:extLst>
              </a:tr>
              <a:tr h="320000">
                <a:tc>
                  <a:txBody>
                    <a:bodyPr/>
                    <a:lstStyle/>
                    <a:p>
                      <a:pPr marL="0" lvl="0" indent="0" algn="l" rtl="0">
                        <a:spcBef>
                          <a:spcPts val="0"/>
                        </a:spcBef>
                        <a:spcAft>
                          <a:spcPts val="0"/>
                        </a:spcAft>
                        <a:buNone/>
                      </a:pPr>
                      <a:r>
                        <a:rPr lang="en-US" sz="900" dirty="0"/>
                        <a:t>bulan</a:t>
                      </a:r>
                      <a:endParaRPr sz="900" dirty="0"/>
                    </a:p>
                  </a:txBody>
                  <a:tcPr marL="91425" marR="91425" marT="91425" marB="91425"/>
                </a:tc>
                <a:tc>
                  <a:txBody>
                    <a:bodyPr/>
                    <a:lstStyle/>
                    <a:p>
                      <a:pPr marL="0" lvl="0" indent="0" algn="l" rtl="0">
                        <a:spcBef>
                          <a:spcPts val="0"/>
                        </a:spcBef>
                        <a:spcAft>
                          <a:spcPts val="0"/>
                        </a:spcAft>
                        <a:buNone/>
                      </a:pPr>
                      <a:r>
                        <a:rPr lang="en-US" sz="900" dirty="0"/>
                        <a:t>Double precision</a:t>
                      </a:r>
                      <a:endParaRPr sz="900" dirty="0"/>
                    </a:p>
                  </a:txBody>
                  <a:tcPr marL="91425" marR="91425" marT="91425" marB="91425"/>
                </a:tc>
                <a:tc>
                  <a:txBody>
                    <a:bodyPr/>
                    <a:lstStyle/>
                    <a:p>
                      <a:pPr marL="0" lvl="0" indent="0" algn="l" rtl="0">
                        <a:spcBef>
                          <a:spcPts val="0"/>
                        </a:spcBef>
                        <a:spcAft>
                          <a:spcPts val="0"/>
                        </a:spcAft>
                        <a:buNone/>
                      </a:pPr>
                      <a:r>
                        <a:rPr lang="en-US" sz="900" dirty="0"/>
                        <a:t>Bulan </a:t>
                      </a:r>
                      <a:r>
                        <a:rPr lang="en-US" sz="900" dirty="0" err="1"/>
                        <a:t>transaksi</a:t>
                      </a:r>
                      <a:endParaRPr lang="en-US" sz="900" dirty="0"/>
                    </a:p>
                    <a:p>
                      <a:pPr marL="0" lvl="0" indent="0" algn="l" rtl="0">
                        <a:spcBef>
                          <a:spcPts val="0"/>
                        </a:spcBef>
                        <a:spcAft>
                          <a:spcPts val="0"/>
                        </a:spcAft>
                        <a:buNone/>
                      </a:pPr>
                      <a:endParaRPr sz="900" dirty="0"/>
                    </a:p>
                  </a:txBody>
                  <a:tcPr marL="91425" marR="91425" marT="91425" marB="91425"/>
                </a:tc>
                <a:tc>
                  <a:txBody>
                    <a:bodyPr/>
                    <a:lstStyle/>
                    <a:p>
                      <a:pPr marL="0" lvl="0" indent="0" algn="l" rtl="0">
                        <a:spcBef>
                          <a:spcPts val="0"/>
                        </a:spcBef>
                        <a:spcAft>
                          <a:spcPts val="0"/>
                        </a:spcAft>
                        <a:buNone/>
                      </a:pPr>
                      <a:r>
                        <a:rPr lang="en-US" sz="900" dirty="0" err="1"/>
                        <a:t>date_part</a:t>
                      </a:r>
                      <a:r>
                        <a:rPr lang="en-US" sz="900" dirty="0"/>
                        <a:t>('month', tanggal) AS bulan</a:t>
                      </a:r>
                      <a:endParaRPr sz="900" dirty="0"/>
                    </a:p>
                  </a:txBody>
                  <a:tcPr marL="91425" marR="91425" marT="91425" marB="91425"/>
                </a:tc>
                <a:extLst>
                  <a:ext uri="{0D108BD9-81ED-4DB2-BD59-A6C34878D82A}">
                    <a16:rowId xmlns:a16="http://schemas.microsoft.com/office/drawing/2014/main" val="10002"/>
                  </a:ext>
                </a:extLst>
              </a:tr>
              <a:tr h="320000">
                <a:tc>
                  <a:txBody>
                    <a:bodyPr/>
                    <a:lstStyle/>
                    <a:p>
                      <a:pPr marL="0" lvl="0" indent="0" algn="l" rtl="0">
                        <a:spcBef>
                          <a:spcPts val="0"/>
                        </a:spcBef>
                        <a:spcAft>
                          <a:spcPts val="0"/>
                        </a:spcAft>
                        <a:buNone/>
                      </a:pPr>
                      <a:r>
                        <a:rPr lang="en-US" sz="900" dirty="0" err="1"/>
                        <a:t>Id_invoice</a:t>
                      </a:r>
                      <a:endParaRPr sz="900" dirty="0"/>
                    </a:p>
                  </a:txBody>
                  <a:tcPr marL="91425" marR="91425" marT="91425" marB="91425"/>
                </a:tc>
                <a:tc>
                  <a:txBody>
                    <a:bodyPr/>
                    <a:lstStyle/>
                    <a:p>
                      <a:pPr marL="0" lvl="0" indent="0" algn="l" rtl="0">
                        <a:spcBef>
                          <a:spcPts val="0"/>
                        </a:spcBef>
                        <a:spcAft>
                          <a:spcPts val="0"/>
                        </a:spcAft>
                        <a:buNone/>
                      </a:pPr>
                      <a:r>
                        <a:rPr lang="en-US" sz="900" dirty="0"/>
                        <a:t>Varchar</a:t>
                      </a:r>
                    </a:p>
                    <a:p>
                      <a:pPr marL="0" lvl="0" indent="0" algn="l" rtl="0">
                        <a:spcBef>
                          <a:spcPts val="0"/>
                        </a:spcBef>
                        <a:spcAft>
                          <a:spcPts val="0"/>
                        </a:spcAft>
                        <a:buNone/>
                      </a:pPr>
                      <a:endParaRPr sz="900" dirty="0"/>
                    </a:p>
                  </a:txBody>
                  <a:tcPr marL="91425" marR="91425" marT="91425" marB="91425"/>
                </a:tc>
                <a:tc>
                  <a:txBody>
                    <a:bodyPr/>
                    <a:lstStyle/>
                    <a:p>
                      <a:pPr marL="0" lvl="0" indent="0" algn="l" rtl="0">
                        <a:spcBef>
                          <a:spcPts val="0"/>
                        </a:spcBef>
                        <a:spcAft>
                          <a:spcPts val="0"/>
                        </a:spcAft>
                        <a:buNone/>
                      </a:pPr>
                      <a:r>
                        <a:rPr lang="en-US" sz="900" dirty="0" err="1"/>
                        <a:t>Identitas</a:t>
                      </a:r>
                      <a:r>
                        <a:rPr lang="en-US" sz="900" dirty="0"/>
                        <a:t> </a:t>
                      </a:r>
                      <a:r>
                        <a:rPr lang="en-US" sz="900" dirty="0" err="1"/>
                        <a:t>dokumen</a:t>
                      </a:r>
                      <a:endParaRPr lang="en-US" sz="900" dirty="0"/>
                    </a:p>
                    <a:p>
                      <a:pPr marL="0" lvl="0" indent="0" algn="l" rtl="0">
                        <a:spcBef>
                          <a:spcPts val="0"/>
                        </a:spcBef>
                        <a:spcAft>
                          <a:spcPts val="0"/>
                        </a:spcAft>
                        <a:buNone/>
                      </a:pPr>
                      <a:endParaRPr sz="900" dirty="0"/>
                    </a:p>
                  </a:txBody>
                  <a:tcPr marL="91425" marR="91425" marT="91425" marB="91425"/>
                </a:tc>
                <a:tc>
                  <a:txBody>
                    <a:bodyPr/>
                    <a:lstStyle/>
                    <a:p>
                      <a:pPr marL="0" lvl="0" indent="0" algn="l" rtl="0">
                        <a:spcBef>
                          <a:spcPts val="0"/>
                        </a:spcBef>
                        <a:spcAft>
                          <a:spcPts val="0"/>
                        </a:spcAft>
                        <a:buNone/>
                      </a:pPr>
                      <a:endParaRPr sz="900"/>
                    </a:p>
                  </a:txBody>
                  <a:tcPr marL="91425" marR="91425" marT="91425" marB="91425"/>
                </a:tc>
                <a:extLst>
                  <a:ext uri="{0D108BD9-81ED-4DB2-BD59-A6C34878D82A}">
                    <a16:rowId xmlns:a16="http://schemas.microsoft.com/office/drawing/2014/main" val="10003"/>
                  </a:ext>
                </a:extLst>
              </a:tr>
              <a:tr h="320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err="1"/>
                        <a:t>Cabang_sales</a:t>
                      </a:r>
                      <a:endParaRPr lang="en-US" sz="900" dirty="0"/>
                    </a:p>
                  </a:txBody>
                  <a:tcPr marL="91425" marR="91425" marT="91425" marB="91425"/>
                </a:tc>
                <a:tc>
                  <a:txBody>
                    <a:bodyPr/>
                    <a:lstStyle/>
                    <a:p>
                      <a:pPr marL="0" lvl="0" indent="0" algn="l" rtl="0">
                        <a:spcBef>
                          <a:spcPts val="0"/>
                        </a:spcBef>
                        <a:spcAft>
                          <a:spcPts val="0"/>
                        </a:spcAft>
                        <a:buNone/>
                      </a:pPr>
                      <a:r>
                        <a:rPr lang="en-US" sz="900" dirty="0"/>
                        <a:t>varchar</a:t>
                      </a:r>
                      <a:endParaRPr sz="900" dirty="0"/>
                    </a:p>
                  </a:txBody>
                  <a:tcPr marL="91425" marR="91425" marT="91425" marB="91425"/>
                </a:tc>
                <a:tc>
                  <a:txBody>
                    <a:bodyPr/>
                    <a:lstStyle/>
                    <a:p>
                      <a:pPr marL="0" lvl="0" indent="0" algn="l" rtl="0">
                        <a:spcBef>
                          <a:spcPts val="0"/>
                        </a:spcBef>
                        <a:spcAft>
                          <a:spcPts val="0"/>
                        </a:spcAft>
                        <a:buNone/>
                      </a:pPr>
                      <a:r>
                        <a:rPr lang="en-US" sz="900" dirty="0"/>
                        <a:t>Kota penjualan</a:t>
                      </a:r>
                      <a:endParaRPr sz="900" dirty="0"/>
                    </a:p>
                  </a:txBody>
                  <a:tcPr marL="91425" marR="91425" marT="91425" marB="91425"/>
                </a:tc>
                <a:tc>
                  <a:txBody>
                    <a:bodyPr/>
                    <a:lstStyle/>
                    <a:p>
                      <a:pPr marL="0" lvl="0" indent="0" algn="l" rtl="0">
                        <a:spcBef>
                          <a:spcPts val="0"/>
                        </a:spcBef>
                        <a:spcAft>
                          <a:spcPts val="0"/>
                        </a:spcAft>
                        <a:buNone/>
                      </a:pPr>
                      <a:endParaRPr sz="900"/>
                    </a:p>
                  </a:txBody>
                  <a:tcPr marL="91425" marR="91425" marT="91425" marB="91425"/>
                </a:tc>
                <a:extLst>
                  <a:ext uri="{0D108BD9-81ED-4DB2-BD59-A6C34878D82A}">
                    <a16:rowId xmlns:a16="http://schemas.microsoft.com/office/drawing/2014/main" val="10004"/>
                  </a:ext>
                </a:extLst>
              </a:tr>
              <a:tr h="320000">
                <a:tc>
                  <a:txBody>
                    <a:bodyPr/>
                    <a:lstStyle/>
                    <a:p>
                      <a:pPr marL="0" lvl="0" indent="0" algn="l" rtl="0">
                        <a:spcBef>
                          <a:spcPts val="0"/>
                        </a:spcBef>
                        <a:spcAft>
                          <a:spcPts val="0"/>
                        </a:spcAft>
                        <a:buNone/>
                      </a:pPr>
                      <a:r>
                        <a:rPr lang="en-US" sz="900" dirty="0"/>
                        <a:t>pelanggan</a:t>
                      </a:r>
                      <a:endParaRPr sz="900" dirty="0"/>
                    </a:p>
                  </a:txBody>
                  <a:tcPr marL="91425" marR="91425" marT="91425" marB="91425"/>
                </a:tc>
                <a:tc>
                  <a:txBody>
                    <a:bodyPr/>
                    <a:lstStyle/>
                    <a:p>
                      <a:pPr marL="0" lvl="0" indent="0" algn="l" rtl="0">
                        <a:spcBef>
                          <a:spcPts val="0"/>
                        </a:spcBef>
                        <a:spcAft>
                          <a:spcPts val="0"/>
                        </a:spcAft>
                        <a:buNone/>
                      </a:pPr>
                      <a:r>
                        <a:rPr lang="en-US" sz="900" dirty="0"/>
                        <a:t>varchar</a:t>
                      </a:r>
                      <a:endParaRPr sz="900" dirty="0"/>
                    </a:p>
                  </a:txBody>
                  <a:tcPr marL="91425" marR="91425" marT="91425" marB="91425"/>
                </a:tc>
                <a:tc>
                  <a:txBody>
                    <a:bodyPr/>
                    <a:lstStyle/>
                    <a:p>
                      <a:pPr marL="0" lvl="0" indent="0" algn="l" rtl="0">
                        <a:spcBef>
                          <a:spcPts val="0"/>
                        </a:spcBef>
                        <a:spcAft>
                          <a:spcPts val="0"/>
                        </a:spcAft>
                        <a:buNone/>
                      </a:pPr>
                      <a:r>
                        <a:rPr lang="en-US" sz="900" dirty="0"/>
                        <a:t>Nama pelanggan</a:t>
                      </a:r>
                      <a:endParaRPr sz="900" dirty="0"/>
                    </a:p>
                  </a:txBody>
                  <a:tcPr marL="91425" marR="91425" marT="91425" marB="91425"/>
                </a:tc>
                <a:tc>
                  <a:txBody>
                    <a:bodyPr/>
                    <a:lstStyle/>
                    <a:p>
                      <a:pPr marL="0" lvl="0" indent="0" algn="l" rtl="0">
                        <a:spcBef>
                          <a:spcPts val="0"/>
                        </a:spcBef>
                        <a:spcAft>
                          <a:spcPts val="0"/>
                        </a:spcAft>
                        <a:buNone/>
                      </a:pPr>
                      <a:r>
                        <a:rPr lang="en-US" sz="900" dirty="0"/>
                        <a:t> </a:t>
                      </a:r>
                      <a:r>
                        <a:rPr lang="en-US" sz="900" dirty="0" err="1"/>
                        <a:t>nama_cabang</a:t>
                      </a:r>
                      <a:r>
                        <a:rPr lang="en-US" sz="900" dirty="0"/>
                        <a:t> AS pelanggan</a:t>
                      </a:r>
                      <a:endParaRPr sz="900" dirty="0"/>
                    </a:p>
                  </a:txBody>
                  <a:tcPr marL="91425" marR="91425" marT="91425" marB="91425"/>
                </a:tc>
                <a:extLst>
                  <a:ext uri="{0D108BD9-81ED-4DB2-BD59-A6C34878D82A}">
                    <a16:rowId xmlns:a16="http://schemas.microsoft.com/office/drawing/2014/main" val="10005"/>
                  </a:ext>
                </a:extLst>
              </a:tr>
              <a:tr h="320000">
                <a:tc>
                  <a:txBody>
                    <a:bodyPr/>
                    <a:lstStyle/>
                    <a:p>
                      <a:pPr marL="0" lvl="0" indent="0" algn="l" rtl="0">
                        <a:spcBef>
                          <a:spcPts val="0"/>
                        </a:spcBef>
                        <a:spcAft>
                          <a:spcPts val="0"/>
                        </a:spcAft>
                        <a:buNone/>
                      </a:pPr>
                      <a:r>
                        <a:rPr lang="en-US" sz="900" dirty="0"/>
                        <a:t>Produk </a:t>
                      </a:r>
                      <a:endParaRPr sz="900" dirty="0"/>
                    </a:p>
                  </a:txBody>
                  <a:tcPr marL="91425" marR="91425" marT="91425" marB="91425"/>
                </a:tc>
                <a:tc>
                  <a:txBody>
                    <a:bodyPr/>
                    <a:lstStyle/>
                    <a:p>
                      <a:pPr marL="0" lvl="0" indent="0" algn="l" rtl="0">
                        <a:spcBef>
                          <a:spcPts val="0"/>
                        </a:spcBef>
                        <a:spcAft>
                          <a:spcPts val="0"/>
                        </a:spcAft>
                        <a:buNone/>
                      </a:pPr>
                      <a:r>
                        <a:rPr lang="en-US" sz="900" dirty="0"/>
                        <a:t>varchar</a:t>
                      </a:r>
                      <a:endParaRPr sz="900" dirty="0"/>
                    </a:p>
                  </a:txBody>
                  <a:tcPr marL="91425" marR="91425" marT="91425" marB="91425"/>
                </a:tc>
                <a:tc>
                  <a:txBody>
                    <a:bodyPr/>
                    <a:lstStyle/>
                    <a:p>
                      <a:pPr marL="0" lvl="0" indent="0" algn="l" rtl="0">
                        <a:spcBef>
                          <a:spcPts val="0"/>
                        </a:spcBef>
                        <a:spcAft>
                          <a:spcPts val="0"/>
                        </a:spcAft>
                        <a:buNone/>
                      </a:pPr>
                      <a:r>
                        <a:rPr lang="en-US" sz="900" dirty="0"/>
                        <a:t>Nama produk</a:t>
                      </a:r>
                      <a:endParaRPr sz="900" dirty="0"/>
                    </a:p>
                  </a:txBody>
                  <a:tcPr marL="91425" marR="91425" marT="91425" marB="91425"/>
                </a:tc>
                <a:tc>
                  <a:txBody>
                    <a:bodyPr/>
                    <a:lstStyle/>
                    <a:p>
                      <a:pPr marL="0" lvl="0" indent="0" algn="l" rtl="0">
                        <a:spcBef>
                          <a:spcPts val="0"/>
                        </a:spcBef>
                        <a:spcAft>
                          <a:spcPts val="0"/>
                        </a:spcAft>
                        <a:buNone/>
                      </a:pPr>
                      <a:endParaRPr sz="900" dirty="0"/>
                    </a:p>
                  </a:txBody>
                  <a:tcPr marL="91425" marR="91425" marT="91425" marB="91425"/>
                </a:tc>
                <a:extLst>
                  <a:ext uri="{0D108BD9-81ED-4DB2-BD59-A6C34878D82A}">
                    <a16:rowId xmlns:a16="http://schemas.microsoft.com/office/drawing/2014/main" val="10006"/>
                  </a:ext>
                </a:extLst>
              </a:tr>
              <a:tr h="457175">
                <a:tc>
                  <a:txBody>
                    <a:bodyPr/>
                    <a:lstStyle/>
                    <a:p>
                      <a:pPr marL="0" lvl="0" indent="0" algn="l" rtl="0">
                        <a:spcBef>
                          <a:spcPts val="0"/>
                        </a:spcBef>
                        <a:spcAft>
                          <a:spcPts val="0"/>
                        </a:spcAft>
                        <a:buNone/>
                      </a:pPr>
                      <a:r>
                        <a:rPr lang="en-US" sz="900" dirty="0"/>
                        <a:t>Merk</a:t>
                      </a:r>
                    </a:p>
                  </a:txBody>
                  <a:tcPr marL="91425" marR="91425" marT="91425" marB="91425"/>
                </a:tc>
                <a:tc>
                  <a:txBody>
                    <a:bodyPr/>
                    <a:lstStyle/>
                    <a:p>
                      <a:pPr marL="0" lvl="0" indent="0" algn="l" rtl="0">
                        <a:spcBef>
                          <a:spcPts val="0"/>
                        </a:spcBef>
                        <a:spcAft>
                          <a:spcPts val="0"/>
                        </a:spcAft>
                        <a:buNone/>
                      </a:pPr>
                      <a:r>
                        <a:rPr lang="en-US" sz="900" dirty="0"/>
                        <a:t>varchar</a:t>
                      </a:r>
                      <a:endParaRPr sz="900" dirty="0"/>
                    </a:p>
                  </a:txBody>
                  <a:tcPr marL="91425" marR="91425" marT="91425" marB="91425"/>
                </a:tc>
                <a:tc>
                  <a:txBody>
                    <a:bodyPr/>
                    <a:lstStyle/>
                    <a:p>
                      <a:pPr marL="0" lvl="0" indent="0" algn="l" rtl="0">
                        <a:spcBef>
                          <a:spcPts val="0"/>
                        </a:spcBef>
                        <a:spcAft>
                          <a:spcPts val="0"/>
                        </a:spcAft>
                        <a:buNone/>
                      </a:pPr>
                      <a:r>
                        <a:rPr lang="en-US" sz="900" dirty="0"/>
                        <a:t>Nama merk</a:t>
                      </a:r>
                      <a:endParaRPr sz="900" dirty="0"/>
                    </a:p>
                  </a:txBody>
                  <a:tcPr marL="91425" marR="91425" marT="91425" marB="91425"/>
                </a:tc>
                <a:tc>
                  <a:txBody>
                    <a:bodyPr/>
                    <a:lstStyle/>
                    <a:p>
                      <a:pPr marL="0" lvl="0" indent="0" algn="l" rtl="0">
                        <a:spcBef>
                          <a:spcPts val="0"/>
                        </a:spcBef>
                        <a:spcAft>
                          <a:spcPts val="0"/>
                        </a:spcAft>
                        <a:buNone/>
                      </a:pPr>
                      <a:r>
                        <a:rPr lang="en-US" sz="900" dirty="0" err="1"/>
                        <a:t>lini</a:t>
                      </a:r>
                      <a:r>
                        <a:rPr lang="en-US" sz="900" dirty="0"/>
                        <a:t> AS </a:t>
                      </a:r>
                      <a:r>
                        <a:rPr lang="en-US" sz="900" dirty="0" err="1"/>
                        <a:t>merek</a:t>
                      </a:r>
                      <a:endParaRPr sz="900" dirty="0"/>
                    </a:p>
                  </a:txBody>
                  <a:tcPr marL="91425" marR="91425" marT="91425" marB="91425"/>
                </a:tc>
                <a:extLst>
                  <a:ext uri="{0D108BD9-81ED-4DB2-BD59-A6C34878D82A}">
                    <a16:rowId xmlns:a16="http://schemas.microsoft.com/office/drawing/2014/main" val="10007"/>
                  </a:ext>
                </a:extLst>
              </a:tr>
              <a:tr h="457175">
                <a:tc>
                  <a:txBody>
                    <a:bodyPr/>
                    <a:lstStyle/>
                    <a:p>
                      <a:pPr marL="0" lvl="0" indent="0" algn="l" rtl="0">
                        <a:spcBef>
                          <a:spcPts val="0"/>
                        </a:spcBef>
                        <a:spcAft>
                          <a:spcPts val="0"/>
                        </a:spcAft>
                        <a:buNone/>
                      </a:pPr>
                      <a:r>
                        <a:rPr lang="en-US" sz="900" dirty="0"/>
                        <a:t>Jumlah produk </a:t>
                      </a:r>
                      <a:r>
                        <a:rPr lang="en-US" sz="900" dirty="0" err="1"/>
                        <a:t>terjual</a:t>
                      </a:r>
                      <a:endParaRPr sz="900" dirty="0"/>
                    </a:p>
                  </a:txBody>
                  <a:tcPr marL="91425" marR="91425" marT="91425" marB="91425"/>
                </a:tc>
                <a:tc>
                  <a:txBody>
                    <a:bodyPr/>
                    <a:lstStyle/>
                    <a:p>
                      <a:pPr marL="0" lvl="0" indent="0" algn="l" rtl="0">
                        <a:spcBef>
                          <a:spcPts val="0"/>
                        </a:spcBef>
                        <a:spcAft>
                          <a:spcPts val="0"/>
                        </a:spcAft>
                        <a:buNone/>
                      </a:pPr>
                      <a:r>
                        <a:rPr lang="en-US" sz="900" dirty="0"/>
                        <a:t>Integer</a:t>
                      </a:r>
                    </a:p>
                  </a:txBody>
                  <a:tcPr marL="91425" marR="91425" marT="91425" marB="91425"/>
                </a:tc>
                <a:tc>
                  <a:txBody>
                    <a:bodyPr/>
                    <a:lstStyle/>
                    <a:p>
                      <a:pPr marL="0" lvl="0" indent="0" algn="l" rtl="0">
                        <a:spcBef>
                          <a:spcPts val="0"/>
                        </a:spcBef>
                        <a:spcAft>
                          <a:spcPts val="0"/>
                        </a:spcAft>
                        <a:buNone/>
                      </a:pPr>
                      <a:r>
                        <a:rPr lang="en-US" sz="900" dirty="0"/>
                        <a:t>Jumlah yang </a:t>
                      </a:r>
                      <a:r>
                        <a:rPr lang="en-US" sz="900" dirty="0" err="1"/>
                        <a:t>terjual</a:t>
                      </a:r>
                      <a:endParaRPr sz="900" dirty="0"/>
                    </a:p>
                  </a:txBody>
                  <a:tcPr marL="91425" marR="91425" marT="91425" marB="91425"/>
                </a:tc>
                <a:tc>
                  <a:txBody>
                    <a:bodyPr/>
                    <a:lstStyle/>
                    <a:p>
                      <a:pPr marL="0" lvl="0" indent="0" algn="l" rtl="0">
                        <a:spcBef>
                          <a:spcPts val="0"/>
                        </a:spcBef>
                        <a:spcAft>
                          <a:spcPts val="0"/>
                        </a:spcAft>
                        <a:buNone/>
                      </a:pPr>
                      <a:r>
                        <a:rPr lang="en-US" sz="900" dirty="0" err="1"/>
                        <a:t>jumlah_unit</a:t>
                      </a:r>
                      <a:r>
                        <a:rPr lang="en-US" sz="900" dirty="0"/>
                        <a:t> AS </a:t>
                      </a:r>
                      <a:r>
                        <a:rPr lang="en-US" sz="900" dirty="0" err="1"/>
                        <a:t>jumlah_produk_terjual</a:t>
                      </a:r>
                      <a:endParaRPr sz="900" dirty="0"/>
                    </a:p>
                  </a:txBody>
                  <a:tcPr marL="91425" marR="91425" marT="91425" marB="91425"/>
                </a:tc>
                <a:extLst>
                  <a:ext uri="{0D108BD9-81ED-4DB2-BD59-A6C34878D82A}">
                    <a16:rowId xmlns:a16="http://schemas.microsoft.com/office/drawing/2014/main" val="10008"/>
                  </a:ext>
                </a:extLst>
              </a:tr>
              <a:tr h="457175">
                <a:tc>
                  <a:txBody>
                    <a:bodyPr/>
                    <a:lstStyle/>
                    <a:p>
                      <a:pPr marL="0" lvl="0" indent="0" algn="l" rtl="0">
                        <a:spcBef>
                          <a:spcPts val="0"/>
                        </a:spcBef>
                        <a:spcAft>
                          <a:spcPts val="0"/>
                        </a:spcAft>
                        <a:buNone/>
                      </a:pPr>
                      <a:r>
                        <a:rPr lang="en-US" sz="900" dirty="0"/>
                        <a:t>Harga </a:t>
                      </a:r>
                      <a:r>
                        <a:rPr lang="en-US" sz="900" dirty="0" err="1"/>
                        <a:t>satuan</a:t>
                      </a:r>
                      <a:endParaRPr sz="900" dirty="0"/>
                    </a:p>
                  </a:txBody>
                  <a:tcPr marL="91425" marR="91425" marT="91425" marB="91425"/>
                </a:tc>
                <a:tc>
                  <a:txBody>
                    <a:bodyPr/>
                    <a:lstStyle/>
                    <a:p>
                      <a:pPr marL="0" lvl="0" indent="0" algn="l" rtl="0">
                        <a:spcBef>
                          <a:spcPts val="0"/>
                        </a:spcBef>
                        <a:spcAft>
                          <a:spcPts val="0"/>
                        </a:spcAft>
                        <a:buNone/>
                      </a:pPr>
                      <a:r>
                        <a:rPr lang="en-US" sz="900" dirty="0"/>
                        <a:t>numeric</a:t>
                      </a:r>
                      <a:endParaRPr sz="900" dirty="0"/>
                    </a:p>
                  </a:txBody>
                  <a:tcPr marL="91425" marR="91425" marT="91425" marB="91425"/>
                </a:tc>
                <a:tc>
                  <a:txBody>
                    <a:bodyPr/>
                    <a:lstStyle/>
                    <a:p>
                      <a:pPr marL="0" lvl="0" indent="0" algn="l" rtl="0">
                        <a:spcBef>
                          <a:spcPts val="0"/>
                        </a:spcBef>
                        <a:spcAft>
                          <a:spcPts val="0"/>
                        </a:spcAft>
                        <a:buNone/>
                      </a:pPr>
                      <a:r>
                        <a:rPr lang="en-US" sz="900" dirty="0"/>
                        <a:t>Harga tiap barang</a:t>
                      </a:r>
                      <a:endParaRPr sz="900" dirty="0"/>
                    </a:p>
                  </a:txBody>
                  <a:tcPr marL="91425" marR="91425" marT="91425" marB="91425"/>
                </a:tc>
                <a:tc>
                  <a:txBody>
                    <a:bodyPr/>
                    <a:lstStyle/>
                    <a:p>
                      <a:pPr marL="0" lvl="0" indent="0" algn="l" rtl="0">
                        <a:spcBef>
                          <a:spcPts val="0"/>
                        </a:spcBef>
                        <a:spcAft>
                          <a:spcPts val="0"/>
                        </a:spcAft>
                        <a:buNone/>
                      </a:pPr>
                      <a:r>
                        <a:rPr lang="en-US" sz="900" dirty="0" err="1"/>
                        <a:t>harga_per_unit</a:t>
                      </a:r>
                      <a:r>
                        <a:rPr lang="en-US" sz="900" dirty="0"/>
                        <a:t> AS </a:t>
                      </a:r>
                      <a:r>
                        <a:rPr lang="en-US" sz="900" dirty="0" err="1"/>
                        <a:t>harga_satuan</a:t>
                      </a:r>
                      <a:endParaRPr sz="900" dirty="0"/>
                    </a:p>
                  </a:txBody>
                  <a:tcPr marL="91425" marR="91425" marT="91425" marB="91425"/>
                </a:tc>
                <a:extLst>
                  <a:ext uri="{0D108BD9-81ED-4DB2-BD59-A6C34878D82A}">
                    <a16:rowId xmlns:a16="http://schemas.microsoft.com/office/drawing/2014/main" val="744593702"/>
                  </a:ext>
                </a:extLst>
              </a:tr>
              <a:tr h="457175">
                <a:tc>
                  <a:txBody>
                    <a:bodyPr/>
                    <a:lstStyle/>
                    <a:p>
                      <a:pPr marL="0" lvl="0" indent="0" algn="l" rtl="0">
                        <a:spcBef>
                          <a:spcPts val="0"/>
                        </a:spcBef>
                        <a:spcAft>
                          <a:spcPts val="0"/>
                        </a:spcAft>
                        <a:buNone/>
                      </a:pPr>
                      <a:r>
                        <a:rPr lang="en-US" sz="900" dirty="0" err="1"/>
                        <a:t>pendapatan</a:t>
                      </a:r>
                      <a:endParaRPr sz="900" dirty="0"/>
                    </a:p>
                  </a:txBody>
                  <a:tcPr marL="91425" marR="91425" marT="91425" marB="91425"/>
                </a:tc>
                <a:tc>
                  <a:txBody>
                    <a:bodyPr/>
                    <a:lstStyle/>
                    <a:p>
                      <a:pPr marL="0" lvl="0" indent="0" algn="l" rtl="0">
                        <a:spcBef>
                          <a:spcPts val="0"/>
                        </a:spcBef>
                        <a:spcAft>
                          <a:spcPts val="0"/>
                        </a:spcAft>
                        <a:buNone/>
                      </a:pPr>
                      <a:r>
                        <a:rPr lang="en-US" sz="900" dirty="0"/>
                        <a:t>numeric</a:t>
                      </a:r>
                      <a:endParaRPr sz="900" dirty="0"/>
                    </a:p>
                  </a:txBody>
                  <a:tcPr marL="91425" marR="91425" marT="91425" marB="91425"/>
                </a:tc>
                <a:tc>
                  <a:txBody>
                    <a:bodyPr/>
                    <a:lstStyle/>
                    <a:p>
                      <a:pPr marL="0" lvl="0" indent="0" algn="l" rtl="0">
                        <a:spcBef>
                          <a:spcPts val="0"/>
                        </a:spcBef>
                        <a:spcAft>
                          <a:spcPts val="0"/>
                        </a:spcAft>
                        <a:buNone/>
                      </a:pPr>
                      <a:r>
                        <a:rPr lang="en-US" sz="900" dirty="0"/>
                        <a:t>revenue</a:t>
                      </a:r>
                      <a:endParaRPr sz="900" dirty="0"/>
                    </a:p>
                  </a:txBody>
                  <a:tcPr marL="91425" marR="91425" marT="91425" marB="91425"/>
                </a:tc>
                <a:tc>
                  <a:txBody>
                    <a:bodyPr/>
                    <a:lstStyle/>
                    <a:p>
                      <a:pPr marL="0" lvl="0" indent="0" algn="l" rtl="0">
                        <a:spcBef>
                          <a:spcPts val="0"/>
                        </a:spcBef>
                        <a:spcAft>
                          <a:spcPts val="0"/>
                        </a:spcAft>
                        <a:buNone/>
                      </a:pPr>
                      <a:r>
                        <a:rPr lang="en-US" sz="900" dirty="0"/>
                        <a:t>(</a:t>
                      </a:r>
                      <a:r>
                        <a:rPr lang="en-US" sz="900" dirty="0" err="1"/>
                        <a:t>jumlah_unit</a:t>
                      </a:r>
                      <a:r>
                        <a:rPr lang="en-US" sz="900" dirty="0"/>
                        <a:t> * </a:t>
                      </a:r>
                      <a:r>
                        <a:rPr lang="en-US" sz="900" dirty="0" err="1"/>
                        <a:t>harga_per_unit</a:t>
                      </a:r>
                      <a:r>
                        <a:rPr lang="en-US" sz="900" dirty="0"/>
                        <a:t>) AS </a:t>
                      </a:r>
                      <a:r>
                        <a:rPr lang="en-US" sz="900" dirty="0" err="1"/>
                        <a:t>pendapatan</a:t>
                      </a:r>
                      <a:endParaRPr sz="900" dirty="0"/>
                    </a:p>
                  </a:txBody>
                  <a:tcPr marL="91425" marR="91425" marT="91425" marB="91425"/>
                </a:tc>
                <a:extLst>
                  <a:ext uri="{0D108BD9-81ED-4DB2-BD59-A6C34878D82A}">
                    <a16:rowId xmlns:a16="http://schemas.microsoft.com/office/drawing/2014/main" val="987324118"/>
                  </a:ext>
                </a:extLst>
              </a:tr>
            </a:tbl>
          </a:graphicData>
        </a:graphic>
      </p:graphicFrame>
      <p:sp>
        <p:nvSpPr>
          <p:cNvPr id="110" name="Google Shape;110;p22"/>
          <p:cNvSpPr txBox="1">
            <a:spLocks noGrp="1"/>
          </p:cNvSpPr>
          <p:nvPr>
            <p:ph type="title"/>
          </p:nvPr>
        </p:nvSpPr>
        <p:spPr>
          <a:xfrm>
            <a:off x="311700" y="7523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“&lt;&lt;Nama Tabel&gt;&gt;”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5 : Data Visualization</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chemeClr val="dk1"/>
              </a:buClr>
              <a:buSzPts val="1400"/>
              <a:buFont typeface="Rubik"/>
              <a:buAutoNum type="alphaUcPeriod"/>
            </a:pPr>
            <a:r>
              <a:rPr lang="id" sz="1400" dirty="0">
                <a:solidFill>
                  <a:schemeClr val="dk1"/>
                </a:solidFill>
                <a:latin typeface="Rubik"/>
                <a:ea typeface="Rubik"/>
                <a:cs typeface="Rubik"/>
                <a:sym typeface="Rubik"/>
              </a:rPr>
              <a:t>Tugas</a:t>
            </a:r>
            <a:br>
              <a:rPr lang="id" sz="1400" dirty="0">
                <a:solidFill>
                  <a:schemeClr val="dk1"/>
                </a:solidFill>
                <a:latin typeface="Rubik"/>
                <a:ea typeface="Rubik"/>
                <a:cs typeface="Rubik"/>
                <a:sym typeface="Rubik"/>
              </a:rPr>
            </a:br>
            <a:r>
              <a:rPr lang="id" sz="1400" dirty="0">
                <a:solidFill>
                  <a:schemeClr val="dk1"/>
                </a:solidFill>
                <a:latin typeface="Rubik"/>
                <a:ea typeface="Rubik"/>
                <a:cs typeface="Rubik"/>
                <a:sym typeface="Rubik"/>
              </a:rPr>
              <a:t>buatlah data visualiasasi nya, dan cantumkan linknya di bawah (pastikan bisa diakses publik). Lalu cantumkan juga screenshot visualisasinya</a:t>
            </a:r>
            <a:br>
              <a:rPr lang="id" sz="1400" dirty="0">
                <a:solidFill>
                  <a:schemeClr val="dk1"/>
                </a:solidFill>
                <a:latin typeface="Rubik"/>
                <a:ea typeface="Rubik"/>
                <a:cs typeface="Rubik"/>
                <a:sym typeface="Rubik"/>
              </a:rPr>
            </a:br>
            <a:endParaRPr sz="14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r>
              <a:rPr lang="id" sz="1300" dirty="0">
                <a:solidFill>
                  <a:schemeClr val="dk1"/>
                </a:solidFill>
                <a:latin typeface="Rubik"/>
                <a:ea typeface="Rubik"/>
                <a:cs typeface="Rubik"/>
                <a:sym typeface="Rubik"/>
              </a:rPr>
              <a:t>Silahkan tambah halaman jika dibutuhkan</a:t>
            </a:r>
            <a:endParaRPr sz="14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400" dirty="0">
              <a:solidFill>
                <a:schemeClr val="dk1"/>
              </a:solidFill>
              <a:latin typeface="Rubik"/>
              <a:ea typeface="Rubik"/>
              <a:cs typeface="Rubik"/>
              <a:sym typeface="Rubik"/>
            </a:endParaRPr>
          </a:p>
          <a:p>
            <a:pPr marL="457200" lvl="0" indent="-317500" algn="l" rtl="0">
              <a:lnSpc>
                <a:spcPct val="100000"/>
              </a:lnSpc>
              <a:spcBef>
                <a:spcPts val="0"/>
              </a:spcBef>
              <a:spcAft>
                <a:spcPts val="0"/>
              </a:spcAft>
              <a:buClr>
                <a:schemeClr val="dk1"/>
              </a:buClr>
              <a:buSzPts val="1400"/>
              <a:buFont typeface="Rubik"/>
              <a:buAutoNum type="alphaUcPeriod"/>
            </a:pPr>
            <a:r>
              <a:rPr lang="id" sz="1400" dirty="0">
                <a:solidFill>
                  <a:schemeClr val="dk1"/>
                </a:solidFill>
                <a:latin typeface="Rubik"/>
                <a:ea typeface="Rubik"/>
                <a:cs typeface="Rubik"/>
                <a:sym typeface="Rubik"/>
              </a:rPr>
              <a:t>Jawaban :</a:t>
            </a:r>
            <a:endParaRPr sz="14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400" dirty="0">
              <a:solidFill>
                <a:schemeClr val="dk1"/>
              </a:solidFill>
              <a:latin typeface="Rubik"/>
              <a:ea typeface="Rubik"/>
              <a:cs typeface="Rubik"/>
              <a:sym typeface="Rubik"/>
            </a:endParaRPr>
          </a:p>
          <a:p>
            <a:pPr marL="0" lvl="0" indent="0" algn="l" rtl="0">
              <a:spcBef>
                <a:spcPts val="0"/>
              </a:spcBef>
              <a:spcAft>
                <a:spcPts val="1200"/>
              </a:spcAft>
              <a:buNone/>
            </a:pPr>
            <a:r>
              <a:rPr lang="id" sz="1400" dirty="0">
                <a:solidFill>
                  <a:schemeClr val="dk1"/>
                </a:solidFill>
                <a:latin typeface="Rubik"/>
                <a:ea typeface="Rubik"/>
                <a:cs typeface="Rubik"/>
                <a:sym typeface="Rubik"/>
              </a:rPr>
              <a:t>Link visualisasi (ex link Google Data Studio) : </a:t>
            </a:r>
            <a:r>
              <a:rPr lang="en-US" sz="1400" dirty="0">
                <a:solidFill>
                  <a:schemeClr val="dk1"/>
                </a:solidFill>
                <a:latin typeface="Rubik"/>
                <a:ea typeface="Rubik"/>
                <a:cs typeface="Rubik"/>
                <a:sym typeface="Rubik"/>
                <a:hlinkClick r:id="rId3"/>
              </a:rPr>
              <a:t>https://lookerstudio.google.com/reporting/f91064ea-a92b-4e4a-a20b-57ffb9c96d8d</a:t>
            </a:r>
            <a:r>
              <a:rPr lang="en-US" sz="1400" dirty="0">
                <a:solidFill>
                  <a:schemeClr val="dk1"/>
                </a:solidFill>
                <a:latin typeface="Rubik"/>
                <a:ea typeface="Rubik"/>
                <a:cs typeface="Rubik"/>
                <a:sym typeface="Rubik"/>
              </a:rPr>
              <a:t> </a:t>
            </a:r>
            <a:endParaRPr sz="1400" dirty="0">
              <a:latin typeface="Rubik"/>
              <a:ea typeface="Rubik"/>
              <a:cs typeface="Rubik"/>
              <a:sym typeface="Rubi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3" name="Picture 2">
            <a:extLst>
              <a:ext uri="{FF2B5EF4-FFF2-40B4-BE49-F238E27FC236}">
                <a16:creationId xmlns:a16="http://schemas.microsoft.com/office/drawing/2014/main" id="{55444871-81DF-F144-CBED-1EF1E981D1CF}"/>
              </a:ext>
            </a:extLst>
          </p:cNvPr>
          <p:cNvPicPr>
            <a:picLocks noChangeAspect="1"/>
          </p:cNvPicPr>
          <p:nvPr/>
        </p:nvPicPr>
        <p:blipFill rotWithShape="1">
          <a:blip r:embed="rId3"/>
          <a:srcRect l="12315" r="12315"/>
          <a:stretch/>
        </p:blipFill>
        <p:spPr>
          <a:xfrm>
            <a:off x="1126067" y="0"/>
            <a:ext cx="6891866"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6 : Additional Complementary Data</a:t>
            </a:r>
            <a:endParaRPr/>
          </a:p>
        </p:txBody>
      </p:sp>
      <p:sp>
        <p:nvSpPr>
          <p:cNvPr id="127" name="Google Shape;127;p25"/>
          <p:cNvSpPr txBox="1"/>
          <p:nvPr/>
        </p:nvSpPr>
        <p:spPr>
          <a:xfrm>
            <a:off x="311700" y="1112825"/>
            <a:ext cx="7655100" cy="3200846"/>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Rubik"/>
              <a:buAutoNum type="alphaUcPeriod"/>
            </a:pPr>
            <a:r>
              <a:rPr lang="id" dirty="0">
                <a:solidFill>
                  <a:schemeClr val="dk1"/>
                </a:solidFill>
                <a:latin typeface="Rubik"/>
                <a:ea typeface="Rubik"/>
                <a:cs typeface="Rubik"/>
                <a:sym typeface="Rubik"/>
              </a:rPr>
              <a:t>Tugas :</a:t>
            </a:r>
            <a:endParaRPr dirty="0">
              <a:solidFill>
                <a:schemeClr val="dk1"/>
              </a:solidFill>
              <a:latin typeface="Rubik"/>
              <a:ea typeface="Rubik"/>
              <a:cs typeface="Rubik"/>
              <a:sym typeface="Rubik"/>
            </a:endParaRPr>
          </a:p>
          <a:p>
            <a:pPr marL="457200" lvl="0" indent="0" algn="l" rtl="0">
              <a:spcBef>
                <a:spcPts val="0"/>
              </a:spcBef>
              <a:spcAft>
                <a:spcPts val="0"/>
              </a:spcAft>
              <a:buNone/>
            </a:pPr>
            <a:r>
              <a:rPr lang="id" dirty="0">
                <a:solidFill>
                  <a:schemeClr val="dk1"/>
                </a:solidFill>
                <a:latin typeface="Rubik"/>
                <a:ea typeface="Rubik"/>
                <a:cs typeface="Rubik"/>
                <a:sym typeface="Rubik"/>
              </a:rPr>
              <a:t>Dari data yang tersedia, menurut kamu untuk melengkapi analisis nya apakah diperlukan data lain juga? jika iya, sebutkan data apa yang kamu maksud dan mengapa memerlukan data tersebut</a:t>
            </a:r>
            <a:endParaRPr dirty="0">
              <a:solidFill>
                <a:schemeClr val="dk1"/>
              </a:solidFill>
              <a:latin typeface="Rubik"/>
              <a:ea typeface="Rubik"/>
              <a:cs typeface="Rubik"/>
              <a:sym typeface="Rubik"/>
            </a:endParaRPr>
          </a:p>
          <a:p>
            <a:pPr marL="0" lvl="0" indent="0" algn="l" rtl="0">
              <a:spcBef>
                <a:spcPts val="0"/>
              </a:spcBef>
              <a:spcAft>
                <a:spcPts val="0"/>
              </a:spcAft>
              <a:buNone/>
            </a:pPr>
            <a:endParaRPr dirty="0">
              <a:solidFill>
                <a:schemeClr val="dk1"/>
              </a:solidFill>
              <a:latin typeface="Rubik"/>
              <a:ea typeface="Rubik"/>
              <a:cs typeface="Rubik"/>
              <a:sym typeface="Rubik"/>
            </a:endParaRPr>
          </a:p>
          <a:p>
            <a:pPr marL="457200" lvl="0" indent="-317500" algn="l" rtl="0">
              <a:spcBef>
                <a:spcPts val="0"/>
              </a:spcBef>
              <a:spcAft>
                <a:spcPts val="0"/>
              </a:spcAft>
              <a:buClr>
                <a:schemeClr val="dk1"/>
              </a:buClr>
              <a:buSzPts val="1400"/>
              <a:buFont typeface="Rubik"/>
              <a:buAutoNum type="alphaUcPeriod"/>
            </a:pPr>
            <a:r>
              <a:rPr lang="id" dirty="0">
                <a:solidFill>
                  <a:schemeClr val="dk1"/>
                </a:solidFill>
                <a:latin typeface="Rubik"/>
                <a:ea typeface="Rubik"/>
                <a:cs typeface="Rubik"/>
                <a:sym typeface="Rubik"/>
              </a:rPr>
              <a:t>Jawaban :  ………</a:t>
            </a:r>
            <a:endParaRPr lang="en-US" dirty="0">
              <a:solidFill>
                <a:schemeClr val="dk1"/>
              </a:solidFill>
              <a:latin typeface="Rubik"/>
              <a:ea typeface="Rubik"/>
              <a:cs typeface="Rubik"/>
              <a:sym typeface="Rubik"/>
            </a:endParaRPr>
          </a:p>
          <a:p>
            <a:pPr marL="457200" lvl="0" indent="-317500" algn="l" rtl="0">
              <a:spcBef>
                <a:spcPts val="0"/>
              </a:spcBef>
              <a:spcAft>
                <a:spcPts val="0"/>
              </a:spcAft>
              <a:buClr>
                <a:schemeClr val="dk1"/>
              </a:buClr>
              <a:buSzPts val="1400"/>
              <a:buFont typeface="Rubik"/>
              <a:buAutoNum type="alphaUcPeriod"/>
            </a:pPr>
            <a:endParaRPr lang="en-US" dirty="0">
              <a:solidFill>
                <a:schemeClr val="dk1"/>
              </a:solidFill>
              <a:latin typeface="Rubik"/>
              <a:ea typeface="Rubik"/>
              <a:cs typeface="Rubik"/>
              <a:sym typeface="Rubik"/>
            </a:endParaRPr>
          </a:p>
          <a:p>
            <a:pPr marL="139700" lvl="0" algn="l" rtl="0">
              <a:spcBef>
                <a:spcPts val="0"/>
              </a:spcBef>
              <a:spcAft>
                <a:spcPts val="0"/>
              </a:spcAft>
              <a:buClr>
                <a:schemeClr val="dk1"/>
              </a:buClr>
              <a:buSzPts val="1400"/>
            </a:pPr>
            <a:r>
              <a:rPr lang="en-US" dirty="0" err="1">
                <a:solidFill>
                  <a:schemeClr val="dk1"/>
                </a:solidFill>
                <a:latin typeface="Rubik"/>
                <a:ea typeface="Rubik"/>
                <a:cs typeface="Rubik"/>
                <a:sym typeface="Rubik"/>
              </a:rPr>
              <a:t>Perlu</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adanya</a:t>
            </a:r>
            <a:r>
              <a:rPr lang="en-US" dirty="0">
                <a:solidFill>
                  <a:schemeClr val="dk1"/>
                </a:solidFill>
                <a:latin typeface="Rubik"/>
                <a:ea typeface="Rubik"/>
                <a:cs typeface="Rubik"/>
                <a:sym typeface="Rubik"/>
              </a:rPr>
              <a:t> Data </a:t>
            </a:r>
            <a:r>
              <a:rPr lang="en-US" dirty="0" err="1">
                <a:solidFill>
                  <a:schemeClr val="dk1"/>
                </a:solidFill>
                <a:latin typeface="Rubik"/>
                <a:ea typeface="Rubik"/>
                <a:cs typeface="Rubik"/>
                <a:sym typeface="Rubik"/>
              </a:rPr>
              <a:t>persaingan</a:t>
            </a:r>
            <a:endParaRPr lang="en-US" dirty="0">
              <a:solidFill>
                <a:schemeClr val="dk1"/>
              </a:solidFill>
              <a:latin typeface="Rubik"/>
              <a:ea typeface="Rubik"/>
              <a:cs typeface="Rubik"/>
              <a:sym typeface="Rubik"/>
            </a:endParaRPr>
          </a:p>
          <a:p>
            <a:pPr marL="139700" lvl="0" algn="l" rtl="0">
              <a:spcBef>
                <a:spcPts val="0"/>
              </a:spcBef>
              <a:spcAft>
                <a:spcPts val="0"/>
              </a:spcAft>
              <a:buClr>
                <a:schemeClr val="dk1"/>
              </a:buClr>
              <a:buSzPts val="1400"/>
            </a:pPr>
            <a:r>
              <a:rPr lang="en-US" dirty="0">
                <a:solidFill>
                  <a:schemeClr val="dk1"/>
                </a:solidFill>
                <a:latin typeface="Rubik"/>
                <a:ea typeface="Rubik"/>
                <a:cs typeface="Rubik"/>
                <a:sym typeface="Rubik"/>
              </a:rPr>
              <a:t>Data </a:t>
            </a:r>
            <a:r>
              <a:rPr lang="en-US" dirty="0" err="1">
                <a:solidFill>
                  <a:schemeClr val="dk1"/>
                </a:solidFill>
                <a:latin typeface="Rubik"/>
                <a:ea typeface="Rubik"/>
                <a:cs typeface="Rubik"/>
                <a:sym typeface="Rubik"/>
              </a:rPr>
              <a:t>persaingan</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dapat</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memberikan</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informasi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tentang</a:t>
            </a:r>
            <a:r>
              <a:rPr lang="en-US" dirty="0">
                <a:solidFill>
                  <a:schemeClr val="dk1"/>
                </a:solidFill>
                <a:latin typeface="Rubik"/>
                <a:ea typeface="Rubik"/>
                <a:cs typeface="Rubik"/>
                <a:sym typeface="Rubik"/>
              </a:rPr>
              <a:t> produk dan </a:t>
            </a:r>
            <a:r>
              <a:rPr lang="en-US" dirty="0" err="1">
                <a:solidFill>
                  <a:schemeClr val="dk1"/>
                </a:solidFill>
                <a:latin typeface="Rubik"/>
                <a:ea typeface="Rubik"/>
                <a:cs typeface="Rubik"/>
                <a:sym typeface="Rubik"/>
              </a:rPr>
              <a:t>layanan</a:t>
            </a:r>
            <a:r>
              <a:rPr lang="en-US" dirty="0">
                <a:solidFill>
                  <a:schemeClr val="dk1"/>
                </a:solidFill>
                <a:latin typeface="Rubik"/>
                <a:ea typeface="Rubik"/>
                <a:cs typeface="Rubik"/>
                <a:sym typeface="Rubik"/>
              </a:rPr>
              <a:t> yang </a:t>
            </a:r>
            <a:r>
              <a:rPr lang="en-US" dirty="0" err="1">
                <a:solidFill>
                  <a:schemeClr val="dk1"/>
                </a:solidFill>
                <a:latin typeface="Rubik"/>
                <a:ea typeface="Rubik"/>
                <a:cs typeface="Rubik"/>
                <a:sym typeface="Rubik"/>
              </a:rPr>
              <a:t>ditawarkan</a:t>
            </a:r>
            <a:r>
              <a:rPr lang="en-US" dirty="0">
                <a:solidFill>
                  <a:schemeClr val="dk1"/>
                </a:solidFill>
                <a:latin typeface="Rubik"/>
                <a:ea typeface="Rubik"/>
                <a:cs typeface="Rubik"/>
                <a:sym typeface="Rubik"/>
              </a:rPr>
              <a:t> oleh </a:t>
            </a:r>
            <a:r>
              <a:rPr lang="en-US" dirty="0" err="1">
                <a:solidFill>
                  <a:schemeClr val="dk1"/>
                </a:solidFill>
                <a:latin typeface="Rubik"/>
                <a:ea typeface="Rubik"/>
                <a:cs typeface="Rubik"/>
                <a:sym typeface="Rubik"/>
              </a:rPr>
              <a:t>perusahaan</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pesaing</a:t>
            </a:r>
            <a:r>
              <a:rPr lang="en-US" dirty="0">
                <a:solidFill>
                  <a:schemeClr val="dk1"/>
                </a:solidFill>
                <a:latin typeface="Rubik"/>
                <a:ea typeface="Rubik"/>
                <a:cs typeface="Rubik"/>
                <a:sym typeface="Rubik"/>
              </a:rPr>
              <a:t>. Data ini </a:t>
            </a:r>
            <a:r>
              <a:rPr lang="en-US" dirty="0" err="1">
                <a:solidFill>
                  <a:schemeClr val="dk1"/>
                </a:solidFill>
                <a:latin typeface="Rubik"/>
                <a:ea typeface="Rubik"/>
                <a:cs typeface="Rubik"/>
                <a:sym typeface="Rubik"/>
              </a:rPr>
              <a:t>dapat</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digunakan</a:t>
            </a:r>
            <a:r>
              <a:rPr lang="en-US" dirty="0">
                <a:solidFill>
                  <a:schemeClr val="dk1"/>
                </a:solidFill>
                <a:latin typeface="Rubik"/>
                <a:ea typeface="Rubik"/>
                <a:cs typeface="Rubik"/>
                <a:sym typeface="Rubik"/>
              </a:rPr>
              <a:t> untuk </a:t>
            </a:r>
            <a:r>
              <a:rPr lang="en-US" dirty="0" err="1">
                <a:solidFill>
                  <a:schemeClr val="dk1"/>
                </a:solidFill>
                <a:latin typeface="Rubik"/>
                <a:ea typeface="Rubik"/>
                <a:cs typeface="Rubik"/>
                <a:sym typeface="Rubik"/>
              </a:rPr>
              <a:t>memahami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posisi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perusahaan</a:t>
            </a:r>
            <a:r>
              <a:rPr lang="en-US" dirty="0">
                <a:solidFill>
                  <a:schemeClr val="dk1"/>
                </a:solidFill>
                <a:latin typeface="Rubik"/>
                <a:ea typeface="Rubik"/>
                <a:cs typeface="Rubik"/>
                <a:sym typeface="Rubik"/>
              </a:rPr>
              <a:t> di pasar. </a:t>
            </a:r>
            <a:r>
              <a:rPr lang="en-US" dirty="0" err="1">
                <a:solidFill>
                  <a:schemeClr val="dk1"/>
                </a:solidFill>
                <a:latin typeface="Rubik"/>
                <a:ea typeface="Rubik"/>
                <a:cs typeface="Rubik"/>
                <a:sym typeface="Rubik"/>
              </a:rPr>
              <a:t>Misalnya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jika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perusahaan</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pesaing</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menawarkan</a:t>
            </a:r>
            <a:r>
              <a:rPr lang="en-US" dirty="0">
                <a:solidFill>
                  <a:schemeClr val="dk1"/>
                </a:solidFill>
                <a:latin typeface="Rubik"/>
                <a:ea typeface="Rubik"/>
                <a:cs typeface="Rubik"/>
                <a:sym typeface="Rubik"/>
              </a:rPr>
              <a:t> produk yang </a:t>
            </a:r>
            <a:r>
              <a:rPr lang="en-US" dirty="0" err="1">
                <a:solidFill>
                  <a:schemeClr val="dk1"/>
                </a:solidFill>
                <a:latin typeface="Rubik"/>
                <a:ea typeface="Rubik"/>
                <a:cs typeface="Rubik"/>
                <a:sym typeface="Rubik"/>
              </a:rPr>
              <a:t>serupa</a:t>
            </a:r>
            <a:r>
              <a:rPr lang="en-US" dirty="0">
                <a:solidFill>
                  <a:schemeClr val="dk1"/>
                </a:solidFill>
                <a:latin typeface="Rubik"/>
                <a:ea typeface="Rubik"/>
                <a:cs typeface="Rubik"/>
                <a:sym typeface="Rubik"/>
              </a:rPr>
              <a:t> dengan produk </a:t>
            </a:r>
            <a:r>
              <a:rPr lang="en-US" dirty="0" err="1">
                <a:solidFill>
                  <a:schemeClr val="dk1"/>
                </a:solidFill>
                <a:latin typeface="Rubik"/>
                <a:ea typeface="Rubik"/>
                <a:cs typeface="Rubik"/>
                <a:sym typeface="Rubik"/>
              </a:rPr>
              <a:t>perusahaan</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maka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perusahaan</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dapat</a:t>
            </a:r>
            <a:r>
              <a:rPr lang="en-US" dirty="0">
                <a:solidFill>
                  <a:schemeClr val="dk1"/>
                </a:solidFill>
                <a:latin typeface="Rubik"/>
                <a:ea typeface="Rubik"/>
                <a:cs typeface="Rubik"/>
                <a:sym typeface="Rubik"/>
              </a:rPr>
              <a:t> membuat strategi untuk </a:t>
            </a:r>
            <a:r>
              <a:rPr lang="en-US" dirty="0" err="1">
                <a:solidFill>
                  <a:schemeClr val="dk1"/>
                </a:solidFill>
                <a:latin typeface="Rubik"/>
                <a:ea typeface="Rubik"/>
                <a:cs typeface="Rubik"/>
                <a:sym typeface="Rubik"/>
              </a:rPr>
              <a:t>bersaing</a:t>
            </a:r>
            <a:r>
              <a:rPr lang="en-US" dirty="0">
                <a:solidFill>
                  <a:schemeClr val="dk1"/>
                </a:solidFill>
                <a:latin typeface="Rubik"/>
                <a:ea typeface="Rubik"/>
                <a:cs typeface="Rubik"/>
                <a:sym typeface="Rubik"/>
              </a:rPr>
              <a:t> dengan </a:t>
            </a:r>
            <a:r>
              <a:rPr lang="en-US" dirty="0" err="1">
                <a:solidFill>
                  <a:schemeClr val="dk1"/>
                </a:solidFill>
                <a:latin typeface="Rubik"/>
                <a:ea typeface="Rubik"/>
                <a:cs typeface="Rubik"/>
                <a:sym typeface="Rubik"/>
              </a:rPr>
              <a:t>perusahaan</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pesaing</a:t>
            </a:r>
            <a:r>
              <a:rPr lang="en-US" dirty="0">
                <a:solidFill>
                  <a:schemeClr val="dk1"/>
                </a:solidFill>
                <a:latin typeface="Rubik"/>
                <a:ea typeface="Rubik"/>
                <a:cs typeface="Rubik"/>
                <a:sym typeface="Rubik"/>
              </a:rPr>
              <a:t> tersebut. </a:t>
            </a:r>
          </a:p>
          <a:p>
            <a:pPr marL="457200" lvl="0" indent="-317500" algn="l" rtl="0">
              <a:spcBef>
                <a:spcPts val="0"/>
              </a:spcBef>
              <a:spcAft>
                <a:spcPts val="0"/>
              </a:spcAft>
              <a:buClr>
                <a:schemeClr val="dk1"/>
              </a:buClr>
              <a:buSzPts val="1400"/>
              <a:buFont typeface="Rubik"/>
              <a:buAutoNum type="alphaUcPeriod"/>
            </a:pPr>
            <a:endParaRPr dirty="0">
              <a:solidFill>
                <a:schemeClr val="dk1"/>
              </a:solidFill>
              <a:latin typeface="Rubik"/>
              <a:ea typeface="Rubik"/>
              <a:cs typeface="Rubik"/>
              <a:sym typeface="Rubi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Petunjuk</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id" sz="2100" b="1">
                <a:latin typeface="Rubik"/>
                <a:ea typeface="Rubik"/>
                <a:cs typeface="Rubik"/>
                <a:sym typeface="Rubik"/>
              </a:rPr>
              <a:t>Silahkan merujuk pada Data Source Task 5 yang telah disediakan untuk mengerjakan soal soal di bawah ini</a:t>
            </a:r>
            <a:endParaRPr sz="2100" b="1">
              <a:latin typeface="Rubik"/>
              <a:ea typeface="Rubik"/>
              <a:cs typeface="Rubik"/>
              <a:sym typeface="Rubik"/>
            </a:endParaRPr>
          </a:p>
          <a:p>
            <a:pPr marL="0" lvl="0" indent="0" algn="l" rtl="0">
              <a:lnSpc>
                <a:spcPct val="100000"/>
              </a:lnSpc>
              <a:spcBef>
                <a:spcPts val="1200"/>
              </a:spcBef>
              <a:spcAft>
                <a:spcPts val="0"/>
              </a:spcAft>
              <a:buNone/>
            </a:pPr>
            <a:r>
              <a:rPr lang="id">
                <a:solidFill>
                  <a:schemeClr val="dk1"/>
                </a:solidFill>
                <a:latin typeface="Rubik"/>
                <a:ea typeface="Rubik"/>
                <a:cs typeface="Rubik"/>
                <a:sym typeface="Rubik"/>
              </a:rPr>
              <a:t>Pada bagian data analytics, terdiri dari 4 soal dengan use case &amp; tabel yang sama. Bayangkan kamu memiliki database erp yang terdiri dari 3 tabel: penjualan, pelanggan, barang. Tabel tersebut akan dibuat menjadi sebuah datamart yang nantinya digunakan untuk visualisasi.</a:t>
            </a:r>
            <a:endParaRPr sz="2100" b="1">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Query</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sz="1300" b="1" dirty="0">
                <a:latin typeface="Rubik"/>
                <a:ea typeface="Rubik"/>
                <a:cs typeface="Rubik"/>
                <a:sym typeface="Rubik"/>
              </a:rPr>
              <a:t>Soal 1 *:</a:t>
            </a:r>
            <a:endParaRPr sz="1300" b="1" dirty="0">
              <a:latin typeface="Rubik"/>
              <a:ea typeface="Rubik"/>
              <a:cs typeface="Rubik"/>
              <a:sym typeface="Rubik"/>
            </a:endParaRPr>
          </a:p>
          <a:p>
            <a:pPr marL="0" lvl="0" indent="0" algn="l" rtl="0">
              <a:lnSpc>
                <a:spcPct val="100000"/>
              </a:lnSpc>
              <a:spcBef>
                <a:spcPts val="1200"/>
              </a:spcBef>
              <a:spcAft>
                <a:spcPts val="0"/>
              </a:spcAft>
              <a:buClr>
                <a:schemeClr val="dk1"/>
              </a:buClr>
              <a:buSzPts val="1100"/>
              <a:buFont typeface="Arial"/>
              <a:buNone/>
            </a:pPr>
            <a:r>
              <a:rPr lang="id" sz="1300" dirty="0">
                <a:solidFill>
                  <a:schemeClr val="dk1"/>
                </a:solidFill>
                <a:latin typeface="Rubik"/>
                <a:ea typeface="Rubik"/>
                <a:cs typeface="Rubik"/>
                <a:sym typeface="Rubik"/>
              </a:rPr>
              <a:t>Dari 2 query ini, mana yang bekerja lebih baik? Jelaskan mengapa.</a:t>
            </a:r>
            <a:endParaRPr sz="1300" dirty="0">
              <a:solidFill>
                <a:schemeClr val="dk1"/>
              </a:solidFill>
              <a:latin typeface="Rubik"/>
              <a:ea typeface="Rubik"/>
              <a:cs typeface="Rubik"/>
              <a:sym typeface="Rubik"/>
            </a:endParaRPr>
          </a:p>
          <a:p>
            <a:pPr marL="0" lvl="0" indent="0" algn="l" rtl="0">
              <a:lnSpc>
                <a:spcPct val="100000"/>
              </a:lnSpc>
              <a:spcBef>
                <a:spcPts val="0"/>
              </a:spcBef>
              <a:spcAft>
                <a:spcPts val="0"/>
              </a:spcAft>
              <a:buClr>
                <a:schemeClr val="dk1"/>
              </a:buClr>
              <a:buSzPts val="1100"/>
              <a:buFont typeface="Arial"/>
              <a:buNone/>
            </a:pP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SUBSTR(alamat, 1, 3) = Mat;</a:t>
            </a: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alamat LIKE 'Mat%'</a:t>
            </a:r>
            <a:endParaRPr sz="1300" dirty="0">
              <a:solidFill>
                <a:schemeClr val="dk1"/>
              </a:solidFill>
              <a:latin typeface="Rubik"/>
              <a:ea typeface="Rubik"/>
              <a:cs typeface="Rubik"/>
              <a:sym typeface="Rubik"/>
            </a:endParaRPr>
          </a:p>
          <a:p>
            <a:pPr marL="0" lvl="0" indent="0" algn="l" rtl="0">
              <a:spcBef>
                <a:spcPts val="0"/>
              </a:spcBef>
              <a:spcAft>
                <a:spcPts val="0"/>
              </a:spcAft>
              <a:buNone/>
            </a:pPr>
            <a:r>
              <a:rPr lang="id" sz="1300" i="1" dirty="0">
                <a:latin typeface="Rubik"/>
                <a:ea typeface="Rubik"/>
                <a:cs typeface="Rubik"/>
                <a:sym typeface="Rubik"/>
              </a:rPr>
              <a:t>*disclaimer: soal ini tidak terkait dengan data source</a:t>
            </a:r>
            <a:endParaRPr sz="1300" i="1"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Jawaban :</a:t>
            </a:r>
            <a:r>
              <a:rPr lang="en-US" sz="1300" dirty="0">
                <a:latin typeface="Rubik"/>
                <a:ea typeface="Rubik"/>
                <a:cs typeface="Rubik"/>
                <a:sym typeface="Rubik"/>
              </a:rPr>
              <a:t> b</a:t>
            </a:r>
            <a:endParaRPr sz="1300"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Alasan : </a:t>
            </a:r>
            <a:r>
              <a:rPr lang="en-US" sz="1300" dirty="0">
                <a:latin typeface="Rubik"/>
                <a:ea typeface="Rubik"/>
                <a:cs typeface="Rubik"/>
                <a:sym typeface="Rubik"/>
              </a:rPr>
              <a:t>Query yang </a:t>
            </a:r>
            <a:r>
              <a:rPr lang="en-US" sz="1300" dirty="0" err="1">
                <a:latin typeface="Rubik"/>
                <a:ea typeface="Rubik"/>
                <a:cs typeface="Rubik"/>
                <a:sym typeface="Rubik"/>
              </a:rPr>
              <a:t>lebih</a:t>
            </a:r>
            <a:r>
              <a:rPr lang="en-US" sz="1300" dirty="0">
                <a:latin typeface="Rubik"/>
                <a:ea typeface="Rubik"/>
                <a:cs typeface="Rubik"/>
                <a:sym typeface="Rubik"/>
              </a:rPr>
              <a:t> baik </a:t>
            </a:r>
            <a:r>
              <a:rPr lang="en-US" sz="1300" dirty="0" err="1">
                <a:latin typeface="Rubik"/>
                <a:ea typeface="Rubik"/>
                <a:cs typeface="Rubik"/>
                <a:sym typeface="Rubik"/>
              </a:rPr>
              <a:t>tergantung</a:t>
            </a:r>
            <a:r>
              <a:rPr lang="en-US" sz="1300" dirty="0">
                <a:latin typeface="Rubik"/>
                <a:ea typeface="Rubik"/>
                <a:cs typeface="Rubik"/>
                <a:sym typeface="Rubik"/>
              </a:rPr>
              <a:t> pada </a:t>
            </a:r>
            <a:r>
              <a:rPr lang="en-US" sz="1300" dirty="0" err="1">
                <a:latin typeface="Rubik"/>
                <a:ea typeface="Rubik"/>
                <a:cs typeface="Rubik"/>
                <a:sym typeface="Rubik"/>
              </a:rPr>
              <a:t>kebutuhan</a:t>
            </a:r>
            <a:r>
              <a:rPr lang="en-US" sz="1300" dirty="0">
                <a:latin typeface="Rubik"/>
                <a:ea typeface="Rubik"/>
                <a:cs typeface="Rubik"/>
                <a:sym typeface="Rubik"/>
              </a:rPr>
              <a:t>. Jika ingin </a:t>
            </a:r>
            <a:r>
              <a:rPr lang="en-US" sz="1300" dirty="0" err="1">
                <a:latin typeface="Rubik"/>
                <a:ea typeface="Rubik"/>
                <a:cs typeface="Rubik"/>
                <a:sym typeface="Rubik"/>
              </a:rPr>
              <a:t>mencari</a:t>
            </a:r>
            <a:r>
              <a:rPr lang="en-US" sz="1300" dirty="0">
                <a:latin typeface="Rubik"/>
                <a:ea typeface="Rubik"/>
                <a:cs typeface="Rubik"/>
                <a:sym typeface="Rubik"/>
              </a:rPr>
              <a:t> baris yang </a:t>
            </a:r>
            <a:r>
              <a:rPr lang="en-US" sz="1300" dirty="0" err="1">
                <a:latin typeface="Rubik"/>
                <a:ea typeface="Rubik"/>
                <a:cs typeface="Rubik"/>
                <a:sym typeface="Rubik"/>
              </a:rPr>
              <a:t>alamatnya</a:t>
            </a:r>
            <a:r>
              <a:rPr lang="en-US" sz="1300" dirty="0">
                <a:latin typeface="Rubik"/>
                <a:ea typeface="Rubik"/>
                <a:cs typeface="Rubik"/>
                <a:sym typeface="Rubik"/>
              </a:rPr>
              <a:t> </a:t>
            </a:r>
            <a:r>
              <a:rPr lang="en-US" sz="1300" dirty="0" err="1">
                <a:latin typeface="Rubik"/>
                <a:ea typeface="Rubik"/>
                <a:cs typeface="Rubik"/>
                <a:sym typeface="Rubik"/>
              </a:rPr>
              <a:t>tepat</a:t>
            </a:r>
            <a:r>
              <a:rPr lang="en-US" sz="1300" dirty="0">
                <a:latin typeface="Rubik"/>
                <a:ea typeface="Rubik"/>
                <a:cs typeface="Rubik"/>
                <a:sym typeface="Rubik"/>
              </a:rPr>
              <a:t> "Mat", </a:t>
            </a:r>
            <a:r>
              <a:rPr lang="en-US" sz="1300" dirty="0" err="1">
                <a:latin typeface="Rubik"/>
                <a:ea typeface="Rubik"/>
                <a:cs typeface="Rubik"/>
                <a:sym typeface="Rubik"/>
              </a:rPr>
              <a:t>gunakan</a:t>
            </a:r>
            <a:r>
              <a:rPr lang="en-US" sz="1300" dirty="0">
                <a:latin typeface="Rubik"/>
                <a:ea typeface="Rubik"/>
                <a:cs typeface="Rubik"/>
                <a:sym typeface="Rubik"/>
              </a:rPr>
              <a:t> query 1. Jika ingin </a:t>
            </a:r>
            <a:r>
              <a:rPr lang="en-US" sz="1300" dirty="0" err="1">
                <a:latin typeface="Rubik"/>
                <a:ea typeface="Rubik"/>
                <a:cs typeface="Rubik"/>
                <a:sym typeface="Rubik"/>
              </a:rPr>
              <a:t>mencari</a:t>
            </a:r>
            <a:r>
              <a:rPr lang="en-US" sz="1300" dirty="0">
                <a:latin typeface="Rubik"/>
                <a:ea typeface="Rubik"/>
                <a:cs typeface="Rubik"/>
                <a:sym typeface="Rubik"/>
              </a:rPr>
              <a:t> baris yang </a:t>
            </a:r>
            <a:r>
              <a:rPr lang="en-US" sz="1300" dirty="0" err="1">
                <a:latin typeface="Rubik"/>
                <a:ea typeface="Rubik"/>
                <a:cs typeface="Rubik"/>
                <a:sym typeface="Rubik"/>
              </a:rPr>
              <a:t>alamatnya</a:t>
            </a:r>
            <a:r>
              <a:rPr lang="en-US" sz="1300" dirty="0">
                <a:latin typeface="Rubik"/>
                <a:ea typeface="Rubik"/>
                <a:cs typeface="Rubik"/>
                <a:sym typeface="Rubik"/>
              </a:rPr>
              <a:t> berisi "Mat" di mana pun dalam string, </a:t>
            </a:r>
            <a:r>
              <a:rPr lang="en-US" sz="1300" dirty="0" err="1">
                <a:latin typeface="Rubik"/>
                <a:ea typeface="Rubik"/>
                <a:cs typeface="Rubik"/>
                <a:sym typeface="Rubik"/>
              </a:rPr>
              <a:t>gunakan</a:t>
            </a:r>
            <a:r>
              <a:rPr lang="en-US" sz="1300" dirty="0">
                <a:latin typeface="Rubik"/>
                <a:ea typeface="Rubik"/>
                <a:cs typeface="Rubik"/>
                <a:sym typeface="Rubik"/>
              </a:rPr>
              <a:t> query 2.</a:t>
            </a:r>
          </a:p>
          <a:p>
            <a:pPr marL="0" lvl="0" indent="0" algn="l" rtl="0">
              <a:spcBef>
                <a:spcPts val="1200"/>
              </a:spcBef>
              <a:spcAft>
                <a:spcPts val="0"/>
              </a:spcAft>
              <a:buNone/>
            </a:pPr>
            <a:r>
              <a:rPr lang="en-US" sz="1300" dirty="0" err="1">
                <a:solidFill>
                  <a:schemeClr val="dk1"/>
                </a:solidFill>
                <a:latin typeface="Rubik"/>
                <a:ea typeface="Rubik"/>
                <a:cs typeface="Rubik"/>
                <a:sym typeface="Rubik"/>
              </a:rPr>
              <a:t>Alesan</a:t>
            </a:r>
            <a:r>
              <a:rPr lang="en-US" sz="1300" dirty="0">
                <a:solidFill>
                  <a:schemeClr val="dk1"/>
                </a:solidFill>
                <a:latin typeface="Rubik"/>
                <a:ea typeface="Rubik"/>
                <a:cs typeface="Rubik"/>
                <a:sym typeface="Rubik"/>
              </a:rPr>
              <a:t> </a:t>
            </a:r>
            <a:r>
              <a:rPr lang="en-US" sz="1300" dirty="0" err="1">
                <a:solidFill>
                  <a:schemeClr val="dk1"/>
                </a:solidFill>
                <a:latin typeface="Rubik"/>
                <a:ea typeface="Rubik"/>
                <a:cs typeface="Rubik"/>
                <a:sym typeface="Rubik"/>
              </a:rPr>
              <a:t>saya</a:t>
            </a:r>
            <a:r>
              <a:rPr lang="en-US" sz="1300" dirty="0">
                <a:solidFill>
                  <a:schemeClr val="dk1"/>
                </a:solidFill>
                <a:latin typeface="Rubik"/>
                <a:ea typeface="Rubik"/>
                <a:cs typeface="Rubik"/>
                <a:sym typeface="Rubik"/>
              </a:rPr>
              <a:t> </a:t>
            </a:r>
            <a:r>
              <a:rPr lang="en-US" sz="1300" dirty="0" err="1">
                <a:solidFill>
                  <a:schemeClr val="dk1"/>
                </a:solidFill>
                <a:latin typeface="Rubik"/>
                <a:ea typeface="Rubik"/>
                <a:cs typeface="Rubik"/>
                <a:sym typeface="Rubik"/>
              </a:rPr>
              <a:t>milih</a:t>
            </a:r>
            <a:r>
              <a:rPr lang="en-US" sz="1300" dirty="0">
                <a:solidFill>
                  <a:schemeClr val="dk1"/>
                </a:solidFill>
                <a:latin typeface="Rubik"/>
                <a:ea typeface="Rubik"/>
                <a:cs typeface="Rubik"/>
                <a:sym typeface="Rubik"/>
              </a:rPr>
              <a:t> b </a:t>
            </a:r>
            <a:r>
              <a:rPr lang="en-US" sz="1300" dirty="0" err="1">
                <a:solidFill>
                  <a:schemeClr val="dk1"/>
                </a:solidFill>
                <a:latin typeface="Rubik"/>
                <a:ea typeface="Rubik"/>
                <a:cs typeface="Rubik"/>
                <a:sym typeface="Rubik"/>
              </a:rPr>
              <a:t>karena</a:t>
            </a:r>
            <a:r>
              <a:rPr lang="en-US" sz="1300" dirty="0">
                <a:solidFill>
                  <a:schemeClr val="dk1"/>
                </a:solidFill>
                <a:latin typeface="Rubik"/>
                <a:ea typeface="Rubik"/>
                <a:cs typeface="Rubik"/>
                <a:sym typeface="Rubik"/>
              </a:rPr>
              <a:t> </a:t>
            </a:r>
            <a:r>
              <a:rPr lang="en-US" sz="1300" dirty="0" err="1">
                <a:solidFill>
                  <a:schemeClr val="dk1"/>
                </a:solidFill>
                <a:latin typeface="Rubik"/>
                <a:ea typeface="Rubik"/>
                <a:cs typeface="Rubik"/>
                <a:sym typeface="Rubik"/>
              </a:rPr>
              <a:t>kita</a:t>
            </a:r>
            <a:r>
              <a:rPr lang="en-US" sz="1300" dirty="0">
                <a:solidFill>
                  <a:schemeClr val="dk1"/>
                </a:solidFill>
                <a:latin typeface="Rubik"/>
                <a:ea typeface="Rubik"/>
                <a:cs typeface="Rubik"/>
                <a:sym typeface="Rubik"/>
              </a:rPr>
              <a:t> ingin </a:t>
            </a:r>
            <a:r>
              <a:rPr lang="en-US" sz="1300" dirty="0" err="1">
                <a:solidFill>
                  <a:schemeClr val="dk1"/>
                </a:solidFill>
                <a:latin typeface="Rubik"/>
                <a:ea typeface="Rubik"/>
                <a:cs typeface="Rubik"/>
                <a:sym typeface="Rubik"/>
              </a:rPr>
              <a:t>mencari</a:t>
            </a:r>
            <a:r>
              <a:rPr lang="en-US" sz="1300" dirty="0">
                <a:solidFill>
                  <a:schemeClr val="dk1"/>
                </a:solidFill>
                <a:latin typeface="Rubik"/>
                <a:ea typeface="Rubik"/>
                <a:cs typeface="Rubik"/>
                <a:sym typeface="Rubik"/>
              </a:rPr>
              <a:t> Alamat pelanggan dengan </a:t>
            </a:r>
            <a:r>
              <a:rPr lang="en-US" sz="1300" dirty="0" err="1">
                <a:solidFill>
                  <a:schemeClr val="dk1"/>
                </a:solidFill>
                <a:latin typeface="Rubik"/>
                <a:ea typeface="Rubik"/>
                <a:cs typeface="Rubik"/>
                <a:sym typeface="Rubik"/>
              </a:rPr>
              <a:t>isi</a:t>
            </a:r>
            <a:r>
              <a:rPr lang="en-US" sz="1300" dirty="0">
                <a:solidFill>
                  <a:schemeClr val="dk1"/>
                </a:solidFill>
                <a:latin typeface="Rubik"/>
                <a:ea typeface="Rubik"/>
                <a:cs typeface="Rubik"/>
                <a:sym typeface="Rubik"/>
              </a:rPr>
              <a:t> mat </a:t>
            </a:r>
            <a:r>
              <a:rPr lang="en-US" sz="1300" dirty="0" err="1">
                <a:solidFill>
                  <a:schemeClr val="dk1"/>
                </a:solidFill>
                <a:latin typeface="Rubik"/>
                <a:ea typeface="Rubik"/>
                <a:cs typeface="Rubik"/>
                <a:sym typeface="Rubik"/>
              </a:rPr>
              <a:t>dimanapun</a:t>
            </a:r>
            <a:r>
              <a:rPr lang="en-US" sz="1300" dirty="0">
                <a:solidFill>
                  <a:schemeClr val="dk1"/>
                </a:solidFill>
                <a:latin typeface="Rubik"/>
                <a:ea typeface="Rubik"/>
                <a:cs typeface="Rubik"/>
                <a:sym typeface="Rubik"/>
              </a:rPr>
              <a:t> </a:t>
            </a:r>
            <a:r>
              <a:rPr lang="en-US" sz="1300" dirty="0" err="1">
                <a:solidFill>
                  <a:schemeClr val="dk1"/>
                </a:solidFill>
                <a:latin typeface="Rubik"/>
                <a:ea typeface="Rubik"/>
                <a:cs typeface="Rubik"/>
                <a:sym typeface="Rubik"/>
              </a:rPr>
              <a:t>nama</a:t>
            </a:r>
            <a:r>
              <a:rPr lang="en-US" sz="1300" dirty="0">
                <a:solidFill>
                  <a:schemeClr val="dk1"/>
                </a:solidFill>
                <a:latin typeface="Rubik"/>
                <a:ea typeface="Rubik"/>
                <a:cs typeface="Rubik"/>
                <a:sym typeface="Rubik"/>
              </a:rPr>
              <a:t> mat </a:t>
            </a:r>
            <a:r>
              <a:rPr lang="en-US" sz="1300" dirty="0" err="1">
                <a:solidFill>
                  <a:schemeClr val="dk1"/>
                </a:solidFill>
                <a:latin typeface="Rubik"/>
                <a:ea typeface="Rubik"/>
                <a:cs typeface="Rubik"/>
                <a:sym typeface="Rubik"/>
              </a:rPr>
              <a:t>berada</a:t>
            </a:r>
            <a:endParaRPr sz="1300" dirty="0">
              <a:latin typeface="Rubik"/>
              <a:ea typeface="Rubik"/>
              <a:cs typeface="Rubik"/>
              <a:sym typeface="Rubik"/>
            </a:endParaRPr>
          </a:p>
          <a:p>
            <a:pPr marL="0" lvl="0" indent="0" algn="l" rtl="0">
              <a:spcBef>
                <a:spcPts val="1200"/>
              </a:spcBef>
              <a:spcAft>
                <a:spcPts val="1200"/>
              </a:spcAft>
              <a:buClr>
                <a:schemeClr val="dk1"/>
              </a:buClr>
              <a:buSzPts val="1100"/>
              <a:buFont typeface="Arial"/>
              <a:buNone/>
            </a:pPr>
            <a:endParaRPr sz="1300" dirty="0">
              <a:solidFill>
                <a:schemeClr val="dk1"/>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Query</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300" b="1" dirty="0">
                <a:latin typeface="Rubik"/>
                <a:ea typeface="Rubik"/>
                <a:cs typeface="Rubik"/>
                <a:sym typeface="Rubik"/>
              </a:rPr>
              <a:t>Soal 2 *:</a:t>
            </a:r>
            <a:endParaRPr sz="1300" b="1" dirty="0">
              <a:latin typeface="Rubik"/>
              <a:ea typeface="Rubik"/>
              <a:cs typeface="Rubik"/>
              <a:sym typeface="Rubik"/>
            </a:endParaRPr>
          </a:p>
          <a:p>
            <a:pPr marL="0" lvl="0" indent="0" algn="l" rtl="0">
              <a:lnSpc>
                <a:spcPct val="100000"/>
              </a:lnSpc>
              <a:spcBef>
                <a:spcPts val="1200"/>
              </a:spcBef>
              <a:spcAft>
                <a:spcPts val="0"/>
              </a:spcAft>
              <a:buNone/>
            </a:pPr>
            <a:r>
              <a:rPr lang="id" sz="1300" dirty="0">
                <a:solidFill>
                  <a:schemeClr val="dk1"/>
                </a:solidFill>
                <a:latin typeface="Rubik"/>
                <a:ea typeface="Rubik"/>
                <a:cs typeface="Rubik"/>
                <a:sym typeface="Rubik"/>
              </a:rPr>
              <a:t>Anggap kita memiliki tabel pelanggan dengan kolom: id, nama, tanggal_lahir, alamat. Bagaimana cara yang lebih tepat dalam menulis query untuk mendapatkan data pelanggan yang tanggal_lahir nya ada di antara 2000-01-01 sampai 2008-12-31? Pilihlah salah satu jawaban dan berikan alasannya.</a:t>
            </a:r>
            <a:endParaRPr sz="1300" dirty="0">
              <a:solidFill>
                <a:schemeClr val="dk1"/>
              </a:solidFill>
              <a:latin typeface="Rubik"/>
              <a:ea typeface="Rubik"/>
              <a:cs typeface="Rubik"/>
              <a:sym typeface="Rubik"/>
            </a:endParaRPr>
          </a:p>
          <a:p>
            <a:pPr marL="0" lvl="0" indent="0" algn="l" rtl="0">
              <a:lnSpc>
                <a:spcPct val="100000"/>
              </a:lnSpc>
              <a:spcBef>
                <a:spcPts val="0"/>
              </a:spcBef>
              <a:spcAft>
                <a:spcPts val="0"/>
              </a:spcAft>
              <a:buNone/>
            </a:pP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tanggal_lahir &gt;= '2000-01-01' AND tanggal_lahir &lt;= '2008-12-31'</a:t>
            </a: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tanggal_lahir BETWEEN '2000-01-01' AND '2008-12-31' </a:t>
            </a:r>
            <a:br>
              <a:rPr lang="id" sz="1300" dirty="0">
                <a:solidFill>
                  <a:schemeClr val="dk1"/>
                </a:solidFill>
                <a:latin typeface="Rubik"/>
                <a:ea typeface="Rubik"/>
                <a:cs typeface="Rubik"/>
                <a:sym typeface="Rubik"/>
              </a:rPr>
            </a:br>
            <a:endParaRPr sz="1300" dirty="0">
              <a:solidFill>
                <a:schemeClr val="dk1"/>
              </a:solidFill>
              <a:latin typeface="Rubik"/>
              <a:ea typeface="Rubik"/>
              <a:cs typeface="Rubik"/>
              <a:sym typeface="Rubik"/>
            </a:endParaRPr>
          </a:p>
          <a:p>
            <a:pPr marL="0" lvl="0" indent="0" algn="l" rtl="0">
              <a:spcBef>
                <a:spcPts val="0"/>
              </a:spcBef>
              <a:spcAft>
                <a:spcPts val="0"/>
              </a:spcAft>
              <a:buNone/>
            </a:pPr>
            <a:r>
              <a:rPr lang="id" sz="1300" i="1" dirty="0">
                <a:latin typeface="Rubik"/>
                <a:ea typeface="Rubik"/>
                <a:cs typeface="Rubik"/>
                <a:sym typeface="Rubik"/>
              </a:rPr>
              <a:t>*disclaimer: soal ini tidak terkait dengan data source</a:t>
            </a:r>
            <a:endParaRPr sz="1300"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Jawaban : </a:t>
            </a:r>
            <a:r>
              <a:rPr lang="en-US" sz="1300" dirty="0">
                <a:latin typeface="Rubik"/>
                <a:ea typeface="Rubik"/>
                <a:cs typeface="Rubik"/>
                <a:sym typeface="Rubik"/>
              </a:rPr>
              <a:t>a</a:t>
            </a:r>
            <a:endParaRPr sz="1300"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Alasan : ….</a:t>
            </a:r>
            <a:endParaRPr sz="1300" dirty="0">
              <a:solidFill>
                <a:schemeClr val="dk1"/>
              </a:solidFill>
              <a:latin typeface="Rubik"/>
              <a:ea typeface="Rubik"/>
              <a:cs typeface="Rubik"/>
              <a:sym typeface="Rubik"/>
            </a:endParaRPr>
          </a:p>
          <a:p>
            <a:pPr marL="0" lvl="0" indent="0" algn="l" rtl="0">
              <a:spcBef>
                <a:spcPts val="1200"/>
              </a:spcBef>
              <a:spcAft>
                <a:spcPts val="0"/>
              </a:spcAft>
              <a:buNone/>
            </a:pPr>
            <a:r>
              <a:rPr lang="en-US" sz="1300" dirty="0" err="1">
                <a:latin typeface="Rubik"/>
                <a:ea typeface="Rubik"/>
                <a:cs typeface="Rubik"/>
                <a:sym typeface="Rubik"/>
              </a:rPr>
              <a:t>Kedua</a:t>
            </a:r>
            <a:r>
              <a:rPr lang="en-US" sz="1300" dirty="0">
                <a:latin typeface="Rubik"/>
                <a:ea typeface="Rubik"/>
                <a:cs typeface="Rubik"/>
                <a:sym typeface="Rubik"/>
              </a:rPr>
              <a:t> query tersebut </a:t>
            </a:r>
            <a:r>
              <a:rPr lang="en-US" sz="1300" dirty="0" err="1">
                <a:latin typeface="Rubik"/>
                <a:ea typeface="Rubik"/>
                <a:cs typeface="Rubik"/>
                <a:sym typeface="Rubik"/>
              </a:rPr>
              <a:t>menghasilkan</a:t>
            </a:r>
            <a:r>
              <a:rPr lang="en-US" sz="1300" dirty="0">
                <a:latin typeface="Rubik"/>
                <a:ea typeface="Rubik"/>
                <a:cs typeface="Rubik"/>
                <a:sym typeface="Rubik"/>
              </a:rPr>
              <a:t> hasil yang sama. Operator &gt;= dan &lt;=: </a:t>
            </a:r>
            <a:r>
              <a:rPr lang="en-US" sz="1300" dirty="0" err="1">
                <a:latin typeface="Rubik"/>
                <a:ea typeface="Rubik"/>
                <a:cs typeface="Rubik"/>
                <a:sym typeface="Rubik"/>
              </a:rPr>
              <a:t>Lebih</a:t>
            </a:r>
            <a:r>
              <a:rPr lang="en-US" sz="1300" dirty="0">
                <a:latin typeface="Rubik"/>
                <a:ea typeface="Rubik"/>
                <a:cs typeface="Rubik"/>
                <a:sym typeface="Rubik"/>
              </a:rPr>
              <a:t> </a:t>
            </a:r>
            <a:r>
              <a:rPr lang="en-US" sz="1300" dirty="0" err="1">
                <a:latin typeface="Rubik"/>
                <a:ea typeface="Rubik"/>
                <a:cs typeface="Rubik"/>
                <a:sym typeface="Rubik"/>
              </a:rPr>
              <a:t>mudah</a:t>
            </a:r>
            <a:r>
              <a:rPr lang="en-US" sz="1300" dirty="0">
                <a:latin typeface="Rubik"/>
                <a:ea typeface="Rubik"/>
                <a:cs typeface="Rubik"/>
                <a:sym typeface="Rubik"/>
              </a:rPr>
              <a:t> </a:t>
            </a:r>
            <a:r>
              <a:rPr lang="en-US" sz="1300" dirty="0" err="1">
                <a:latin typeface="Rubik"/>
                <a:ea typeface="Rubik"/>
                <a:cs typeface="Rubik"/>
                <a:sym typeface="Rubik"/>
              </a:rPr>
              <a:t>dibaca</a:t>
            </a:r>
            <a:r>
              <a:rPr lang="en-US" sz="1300" dirty="0">
                <a:latin typeface="Rubik"/>
                <a:ea typeface="Rubik"/>
                <a:cs typeface="Rubik"/>
                <a:sym typeface="Rubik"/>
              </a:rPr>
              <a:t> dan </a:t>
            </a:r>
            <a:r>
              <a:rPr lang="en-US" sz="1300" dirty="0" err="1">
                <a:latin typeface="Rubik"/>
                <a:ea typeface="Rubik"/>
                <a:cs typeface="Rubik"/>
                <a:sym typeface="Rubik"/>
              </a:rPr>
              <a:t>dipahami</a:t>
            </a:r>
            <a:r>
              <a:rPr lang="en-US" sz="1300" dirty="0">
                <a:latin typeface="Rubik"/>
                <a:ea typeface="Rubik"/>
                <a:cs typeface="Rubik"/>
                <a:sym typeface="Rubik"/>
              </a:rPr>
              <a:t>.</a:t>
            </a:r>
          </a:p>
          <a:p>
            <a:pPr marL="0" lvl="0" indent="0" algn="l" rtl="0">
              <a:spcBef>
                <a:spcPts val="1200"/>
              </a:spcBef>
              <a:spcAft>
                <a:spcPts val="0"/>
              </a:spcAft>
              <a:buNone/>
            </a:pPr>
            <a:r>
              <a:rPr lang="en-US" sz="1300" dirty="0" err="1">
                <a:latin typeface="Rubik"/>
                <a:ea typeface="Rubik"/>
                <a:cs typeface="Rubik"/>
                <a:sym typeface="Rubik"/>
              </a:rPr>
              <a:t>Lebih</a:t>
            </a:r>
            <a:r>
              <a:rPr lang="en-US" sz="1300" dirty="0">
                <a:latin typeface="Rubik"/>
                <a:ea typeface="Rubik"/>
                <a:cs typeface="Rubik"/>
                <a:sym typeface="Rubik"/>
              </a:rPr>
              <a:t> </a:t>
            </a:r>
            <a:r>
              <a:rPr lang="en-US" sz="1300" dirty="0" err="1">
                <a:latin typeface="Rubik"/>
                <a:ea typeface="Rubik"/>
                <a:cs typeface="Rubik"/>
                <a:sym typeface="Rubik"/>
              </a:rPr>
              <a:t>mudah</a:t>
            </a:r>
            <a:r>
              <a:rPr lang="en-US" sz="1300" dirty="0">
                <a:latin typeface="Rubik"/>
                <a:ea typeface="Rubik"/>
                <a:cs typeface="Rubik"/>
                <a:sym typeface="Rubik"/>
              </a:rPr>
              <a:t> </a:t>
            </a:r>
            <a:r>
              <a:rPr lang="en-US" sz="1300" dirty="0" err="1">
                <a:latin typeface="Rubik"/>
                <a:ea typeface="Rubik"/>
                <a:cs typeface="Rubik"/>
                <a:sym typeface="Rubik"/>
              </a:rPr>
              <a:t>digunakan</a:t>
            </a:r>
            <a:r>
              <a:rPr lang="en-US" sz="1300" dirty="0">
                <a:latin typeface="Rubik"/>
                <a:ea typeface="Rubik"/>
                <a:cs typeface="Rubik"/>
                <a:sym typeface="Rubik"/>
              </a:rPr>
              <a:t> </a:t>
            </a:r>
            <a:r>
              <a:rPr lang="en-US" sz="1300" dirty="0" err="1">
                <a:latin typeface="Rubik"/>
                <a:ea typeface="Rubik"/>
                <a:cs typeface="Rubik"/>
                <a:sym typeface="Rubik"/>
              </a:rPr>
              <a:t>jika</a:t>
            </a:r>
            <a:r>
              <a:rPr lang="en-US" sz="1300" dirty="0">
                <a:latin typeface="Rubik"/>
                <a:ea typeface="Rubik"/>
                <a:cs typeface="Rubik"/>
                <a:sym typeface="Rubik"/>
              </a:rPr>
              <a:t> </a:t>
            </a:r>
            <a:r>
              <a:rPr lang="en-US" sz="1300" dirty="0" err="1">
                <a:latin typeface="Rubik"/>
                <a:ea typeface="Rubik"/>
                <a:cs typeface="Rubik"/>
                <a:sym typeface="Rubik"/>
              </a:rPr>
              <a:t>hanya</a:t>
            </a:r>
            <a:r>
              <a:rPr lang="en-US" sz="1300" dirty="0">
                <a:latin typeface="Rubik"/>
                <a:ea typeface="Rubik"/>
                <a:cs typeface="Rubik"/>
                <a:sym typeface="Rubik"/>
              </a:rPr>
              <a:t> ingin </a:t>
            </a:r>
            <a:r>
              <a:rPr lang="en-US" sz="1300" dirty="0" err="1">
                <a:latin typeface="Rubik"/>
                <a:ea typeface="Rubik"/>
                <a:cs typeface="Rubik"/>
                <a:sym typeface="Rubik"/>
              </a:rPr>
              <a:t>memilih</a:t>
            </a:r>
            <a:r>
              <a:rPr lang="en-US" sz="1300" dirty="0">
                <a:latin typeface="Rubik"/>
                <a:ea typeface="Rubik"/>
                <a:cs typeface="Rubik"/>
                <a:sym typeface="Rubik"/>
              </a:rPr>
              <a:t> baris yang </a:t>
            </a:r>
            <a:r>
              <a:rPr lang="en-US" sz="1300" dirty="0" err="1">
                <a:latin typeface="Rubik"/>
                <a:ea typeface="Rubik"/>
                <a:cs typeface="Rubik"/>
                <a:sym typeface="Rubik"/>
              </a:rPr>
              <a:t>tepat</a:t>
            </a:r>
            <a:r>
              <a:rPr lang="en-US" sz="1300" dirty="0">
                <a:latin typeface="Rubik"/>
                <a:ea typeface="Rubik"/>
                <a:cs typeface="Rubik"/>
                <a:sym typeface="Rubik"/>
              </a:rPr>
              <a:t> pada tanggal </a:t>
            </a:r>
            <a:r>
              <a:rPr lang="en-US" sz="1300" dirty="0" err="1">
                <a:latin typeface="Rubik"/>
                <a:ea typeface="Rubik"/>
                <a:cs typeface="Rubik"/>
                <a:sym typeface="Rubik"/>
              </a:rPr>
              <a:t>tertentu</a:t>
            </a:r>
            <a:endParaRPr sz="1300" dirty="0">
              <a:latin typeface="Rubik"/>
              <a:ea typeface="Rubik"/>
              <a:cs typeface="Rubik"/>
              <a:sym typeface="Rubik"/>
            </a:endParaRPr>
          </a:p>
          <a:p>
            <a:pPr marL="0" lvl="0" indent="0" algn="l" rtl="0">
              <a:spcBef>
                <a:spcPts val="1200"/>
              </a:spcBef>
              <a:spcAft>
                <a:spcPts val="1200"/>
              </a:spcAft>
              <a:buClr>
                <a:schemeClr val="dk1"/>
              </a:buClr>
              <a:buSzPts val="1100"/>
              <a:buFont typeface="Arial"/>
              <a:buNone/>
            </a:pPr>
            <a:endParaRPr sz="1300" dirty="0">
              <a:solidFill>
                <a:schemeClr val="dk1"/>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3: Menentukan Primary Key</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Clr>
                <a:schemeClr val="dk1"/>
              </a:buClr>
              <a:buSzPts val="1800"/>
              <a:buFont typeface="Rubik"/>
              <a:buAutoNum type="alphaUcPeriod"/>
            </a:pPr>
            <a:r>
              <a:rPr lang="id" dirty="0">
                <a:solidFill>
                  <a:schemeClr val="dk1"/>
                </a:solidFill>
                <a:latin typeface="Rubik"/>
                <a:ea typeface="Rubik"/>
                <a:cs typeface="Rubik"/>
                <a:sym typeface="Rubik"/>
              </a:rPr>
              <a:t>Tugas</a:t>
            </a:r>
            <a:br>
              <a:rPr lang="id" dirty="0">
                <a:solidFill>
                  <a:schemeClr val="dk1"/>
                </a:solidFill>
                <a:latin typeface="Rubik"/>
                <a:ea typeface="Rubik"/>
                <a:cs typeface="Rubik"/>
                <a:sym typeface="Rubik"/>
              </a:rPr>
            </a:br>
            <a:r>
              <a:rPr lang="id" dirty="0">
                <a:solidFill>
                  <a:schemeClr val="dk1"/>
                </a:solidFill>
                <a:latin typeface="Rubik"/>
                <a:ea typeface="Rubik"/>
                <a:cs typeface="Rubik"/>
                <a:sym typeface="Rubik"/>
              </a:rPr>
              <a:t>Tentukan primary key dari table penjualan. jelaskan alasannya</a:t>
            </a:r>
            <a:br>
              <a:rPr lang="id" dirty="0">
                <a:solidFill>
                  <a:schemeClr val="dk1"/>
                </a:solidFill>
                <a:latin typeface="Rubik"/>
                <a:ea typeface="Rubik"/>
                <a:cs typeface="Rubik"/>
                <a:sym typeface="Rubik"/>
              </a:rPr>
            </a:br>
            <a:endParaRPr dirty="0">
              <a:solidFill>
                <a:schemeClr val="dk1"/>
              </a:solidFill>
              <a:latin typeface="Rubik"/>
              <a:ea typeface="Rubik"/>
              <a:cs typeface="Rubik"/>
              <a:sym typeface="Rubik"/>
            </a:endParaRPr>
          </a:p>
          <a:p>
            <a:pPr marL="457200" lvl="0" indent="-342900" algn="l" rtl="0">
              <a:lnSpc>
                <a:spcPct val="100000"/>
              </a:lnSpc>
              <a:spcBef>
                <a:spcPts val="0"/>
              </a:spcBef>
              <a:spcAft>
                <a:spcPts val="0"/>
              </a:spcAft>
              <a:buClr>
                <a:schemeClr val="dk1"/>
              </a:buClr>
              <a:buSzPts val="1800"/>
              <a:buFont typeface="Rubik"/>
              <a:buAutoNum type="alphaUcPeriod"/>
            </a:pPr>
            <a:r>
              <a:rPr lang="id" dirty="0">
                <a:solidFill>
                  <a:schemeClr val="dk1"/>
                </a:solidFill>
                <a:latin typeface="Rubik"/>
                <a:ea typeface="Rubik"/>
                <a:cs typeface="Rubik"/>
                <a:sym typeface="Rubik"/>
              </a:rPr>
              <a:t>Jawaban &amp; Penjelasan : ……..</a:t>
            </a:r>
            <a:endParaRPr lang="en-US" dirty="0">
              <a:solidFill>
                <a:schemeClr val="dk1"/>
              </a:solidFill>
              <a:latin typeface="Rubik"/>
              <a:ea typeface="Rubik"/>
              <a:cs typeface="Rubik"/>
              <a:sym typeface="Rubik"/>
            </a:endParaRPr>
          </a:p>
          <a:p>
            <a:pPr marL="114300" lvl="0" indent="0" algn="l" rtl="0">
              <a:lnSpc>
                <a:spcPct val="100000"/>
              </a:lnSpc>
              <a:spcBef>
                <a:spcPts val="0"/>
              </a:spcBef>
              <a:spcAft>
                <a:spcPts val="0"/>
              </a:spcAft>
              <a:buClr>
                <a:schemeClr val="dk1"/>
              </a:buClr>
              <a:buSzPts val="1800"/>
              <a:buNone/>
            </a:pPr>
            <a:r>
              <a:rPr lang="en-US" b="1" dirty="0">
                <a:solidFill>
                  <a:schemeClr val="tx1"/>
                </a:solidFill>
              </a:rPr>
              <a:t>Jawaban</a:t>
            </a:r>
          </a:p>
          <a:p>
            <a:pPr marL="114300" lvl="0" indent="0" algn="l" rtl="0">
              <a:lnSpc>
                <a:spcPct val="100000"/>
              </a:lnSpc>
              <a:spcBef>
                <a:spcPts val="0"/>
              </a:spcBef>
              <a:spcAft>
                <a:spcPts val="0"/>
              </a:spcAft>
              <a:buClr>
                <a:schemeClr val="dk1"/>
              </a:buClr>
              <a:buSzPts val="1800"/>
              <a:buNone/>
            </a:pPr>
            <a:r>
              <a:rPr lang="en-US" dirty="0"/>
              <a:t>ALTER TABLE penjualan ADD PRIMARY KEY (</a:t>
            </a:r>
            <a:r>
              <a:rPr lang="en-US" dirty="0" err="1"/>
              <a:t>id_invoice</a:t>
            </a:r>
            <a:r>
              <a:rPr lang="en-US" dirty="0"/>
              <a:t>);</a:t>
            </a:r>
          </a:p>
          <a:p>
            <a:pPr marL="114300" lvl="0" indent="0" algn="l" rtl="0">
              <a:lnSpc>
                <a:spcPct val="100000"/>
              </a:lnSpc>
              <a:spcBef>
                <a:spcPts val="0"/>
              </a:spcBef>
              <a:spcAft>
                <a:spcPts val="0"/>
              </a:spcAft>
              <a:buClr>
                <a:schemeClr val="dk1"/>
              </a:buClr>
              <a:buSzPts val="1800"/>
              <a:buNone/>
            </a:pPr>
            <a:r>
              <a:rPr lang="en-US" dirty="0"/>
              <a:t>ALTER TABLE barang ADD PRIMARY KEY (</a:t>
            </a:r>
            <a:r>
              <a:rPr lang="en-US" dirty="0" err="1"/>
              <a:t>kode_barang</a:t>
            </a:r>
            <a:r>
              <a:rPr lang="en-US" dirty="0"/>
              <a:t>);</a:t>
            </a:r>
          </a:p>
          <a:p>
            <a:pPr marL="114300" lvl="0" indent="0" algn="l" rtl="0">
              <a:lnSpc>
                <a:spcPct val="100000"/>
              </a:lnSpc>
              <a:spcBef>
                <a:spcPts val="0"/>
              </a:spcBef>
              <a:spcAft>
                <a:spcPts val="0"/>
              </a:spcAft>
              <a:buClr>
                <a:schemeClr val="dk1"/>
              </a:buClr>
              <a:buSzPts val="1800"/>
              <a:buNone/>
            </a:pPr>
            <a:r>
              <a:rPr lang="en-US" dirty="0" err="1">
                <a:solidFill>
                  <a:schemeClr val="tx1"/>
                </a:solidFill>
              </a:rPr>
              <a:t>Penjelasan</a:t>
            </a:r>
            <a:r>
              <a:rPr lang="en-US" dirty="0">
                <a:solidFill>
                  <a:schemeClr val="tx1"/>
                </a:solidFill>
              </a:rPr>
              <a:t>:</a:t>
            </a:r>
          </a:p>
          <a:p>
            <a:pPr marL="114300" lvl="0" indent="0" algn="l" rtl="0">
              <a:lnSpc>
                <a:spcPct val="100000"/>
              </a:lnSpc>
              <a:spcBef>
                <a:spcPts val="0"/>
              </a:spcBef>
              <a:spcAft>
                <a:spcPts val="0"/>
              </a:spcAft>
              <a:buClr>
                <a:schemeClr val="dk1"/>
              </a:buClr>
              <a:buSzPts val="1800"/>
              <a:buNone/>
            </a:pPr>
            <a:r>
              <a:rPr lang="en-US" dirty="0">
                <a:solidFill>
                  <a:schemeClr val="tx1"/>
                </a:solidFill>
              </a:rPr>
              <a:t>Primary key </a:t>
            </a:r>
            <a:r>
              <a:rPr lang="en-US" dirty="0" err="1">
                <a:solidFill>
                  <a:schemeClr val="tx1"/>
                </a:solidFill>
              </a:rPr>
              <a:t>dari</a:t>
            </a:r>
            <a:r>
              <a:rPr lang="en-US" dirty="0">
                <a:solidFill>
                  <a:schemeClr val="tx1"/>
                </a:solidFill>
              </a:rPr>
              <a:t> </a:t>
            </a:r>
            <a:r>
              <a:rPr lang="en-US" dirty="0" err="1">
                <a:solidFill>
                  <a:schemeClr val="tx1"/>
                </a:solidFill>
              </a:rPr>
              <a:t>tabel</a:t>
            </a:r>
            <a:r>
              <a:rPr lang="en-US" dirty="0">
                <a:solidFill>
                  <a:schemeClr val="tx1"/>
                </a:solidFill>
              </a:rPr>
              <a:t> penjualan </a:t>
            </a:r>
            <a:r>
              <a:rPr lang="en-US" dirty="0" err="1">
                <a:solidFill>
                  <a:schemeClr val="tx1"/>
                </a:solidFill>
              </a:rPr>
              <a:t>adalah</a:t>
            </a:r>
            <a:r>
              <a:rPr lang="en-US" dirty="0">
                <a:solidFill>
                  <a:schemeClr val="tx1"/>
                </a:solidFill>
              </a:rPr>
              <a:t> </a:t>
            </a:r>
            <a:r>
              <a:rPr lang="en-US" dirty="0" err="1">
                <a:solidFill>
                  <a:schemeClr val="tx1"/>
                </a:solidFill>
              </a:rPr>
              <a:t>id_invoice</a:t>
            </a:r>
            <a:r>
              <a:rPr lang="en-US" dirty="0">
                <a:solidFill>
                  <a:schemeClr val="tx1"/>
                </a:solidFill>
              </a:rPr>
              <a:t> </a:t>
            </a:r>
            <a:r>
              <a:rPr lang="en-US" dirty="0" err="1">
                <a:solidFill>
                  <a:schemeClr val="tx1"/>
                </a:solidFill>
              </a:rPr>
              <a:t>karena</a:t>
            </a:r>
            <a:r>
              <a:rPr lang="en-US" dirty="0">
                <a:solidFill>
                  <a:schemeClr val="tx1"/>
                </a:solidFill>
              </a:rPr>
              <a:t> invoice memiliki </a:t>
            </a:r>
            <a:r>
              <a:rPr lang="en-US" dirty="0" err="1">
                <a:solidFill>
                  <a:schemeClr val="tx1"/>
                </a:solidFill>
              </a:rPr>
              <a:t>nilai</a:t>
            </a:r>
            <a:r>
              <a:rPr lang="en-US" dirty="0">
                <a:solidFill>
                  <a:schemeClr val="tx1"/>
                </a:solidFill>
              </a:rPr>
              <a:t> unique </a:t>
            </a:r>
            <a:r>
              <a:rPr lang="en-US" dirty="0" err="1">
                <a:solidFill>
                  <a:schemeClr val="tx1"/>
                </a:solidFill>
              </a:rPr>
              <a:t>begitupun</a:t>
            </a:r>
            <a:r>
              <a:rPr lang="en-US" dirty="0">
                <a:solidFill>
                  <a:schemeClr val="tx1"/>
                </a:solidFill>
              </a:rPr>
              <a:t> dengan kolom </a:t>
            </a:r>
            <a:r>
              <a:rPr lang="en-US" dirty="0" err="1">
                <a:solidFill>
                  <a:schemeClr val="tx1"/>
                </a:solidFill>
              </a:rPr>
              <a:t>kode_barang</a:t>
            </a:r>
            <a:r>
              <a:rPr lang="en-US" dirty="0">
                <a:solidFill>
                  <a:schemeClr val="tx1"/>
                </a:solidFill>
              </a:rPr>
              <a:t> memiliki </a:t>
            </a:r>
            <a:r>
              <a:rPr lang="en-US" dirty="0" err="1">
                <a:solidFill>
                  <a:schemeClr val="tx1"/>
                </a:solidFill>
              </a:rPr>
              <a:t>nilai</a:t>
            </a:r>
            <a:r>
              <a:rPr lang="en-US" dirty="0">
                <a:solidFill>
                  <a:schemeClr val="tx1"/>
                </a:solidFill>
              </a:rPr>
              <a:t> yang unique</a:t>
            </a:r>
          </a:p>
          <a:p>
            <a:pPr marL="114300" lvl="0" indent="0" algn="l" rtl="0">
              <a:lnSpc>
                <a:spcPct val="100000"/>
              </a:lnSpc>
              <a:spcBef>
                <a:spcPts val="0"/>
              </a:spcBef>
              <a:spcAft>
                <a:spcPts val="0"/>
              </a:spcAft>
              <a:buClr>
                <a:schemeClr val="dk1"/>
              </a:buClr>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Clr>
                <a:schemeClr val="dk1"/>
              </a:buClr>
              <a:buSzPts val="1300"/>
              <a:buFont typeface="Rubik"/>
              <a:buAutoNum type="alphaUcPeriod"/>
            </a:pPr>
            <a:r>
              <a:rPr lang="id" sz="1300" dirty="0">
                <a:solidFill>
                  <a:schemeClr val="dk1"/>
                </a:solidFill>
                <a:latin typeface="Rubik"/>
                <a:ea typeface="Rubik"/>
                <a:cs typeface="Rubik"/>
                <a:sym typeface="Rubik"/>
              </a:rPr>
              <a:t>Tugas</a:t>
            </a:r>
            <a:br>
              <a:rPr lang="id" sz="1300" dirty="0">
                <a:solidFill>
                  <a:schemeClr val="dk1"/>
                </a:solidFill>
                <a:latin typeface="Rubik"/>
                <a:ea typeface="Rubik"/>
                <a:cs typeface="Rubik"/>
                <a:sym typeface="Rubik"/>
              </a:rPr>
            </a:br>
            <a:r>
              <a:rPr lang="id" sz="1300" dirty="0">
                <a:solidFill>
                  <a:schemeClr val="dk1"/>
                </a:solidFill>
                <a:latin typeface="Rubik"/>
                <a:ea typeface="Rubik"/>
                <a:cs typeface="Rubik"/>
                <a:sym typeface="Rubik"/>
              </a:rPr>
              <a:t>Buatlah design datamart (Terdiri dari tabel base, dan tabel aggregate). Upload file query dalam gdrive mu (pastikan dapat diakses public). Lalu masukkan linknya di tabel di bawah, dan cantumkan juga screenshoot query nya (jika lebih dari 1 file, maka masing masing file di-screenshoot)</a:t>
            </a:r>
            <a:br>
              <a:rPr lang="id" sz="1300" dirty="0">
                <a:solidFill>
                  <a:schemeClr val="dk1"/>
                </a:solidFill>
                <a:latin typeface="Rubik"/>
                <a:ea typeface="Rubik"/>
                <a:cs typeface="Rubik"/>
                <a:sym typeface="Rubik"/>
              </a:rPr>
            </a:br>
            <a:br>
              <a:rPr lang="id" sz="1300" dirty="0">
                <a:solidFill>
                  <a:schemeClr val="dk1"/>
                </a:solidFill>
                <a:latin typeface="Rubik"/>
                <a:ea typeface="Rubik"/>
                <a:cs typeface="Rubik"/>
                <a:sym typeface="Rubik"/>
              </a:rPr>
            </a:br>
            <a:r>
              <a:rPr lang="id" sz="1300" dirty="0">
                <a:solidFill>
                  <a:schemeClr val="dk1"/>
                </a:solidFill>
                <a:latin typeface="Rubik"/>
                <a:ea typeface="Rubik"/>
                <a:cs typeface="Rubik"/>
                <a:sym typeface="Rubik"/>
              </a:rPr>
              <a:t>Silahkan tambah halaman jika dibutuhkan</a:t>
            </a:r>
            <a:br>
              <a:rPr lang="id" sz="1300" dirty="0">
                <a:solidFill>
                  <a:schemeClr val="dk1"/>
                </a:solidFill>
                <a:latin typeface="Rubik"/>
                <a:ea typeface="Rubik"/>
                <a:cs typeface="Rubik"/>
                <a:sym typeface="Rubik"/>
              </a:rPr>
            </a:b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UcPeriod"/>
            </a:pPr>
            <a:r>
              <a:rPr lang="id" sz="1300" dirty="0">
                <a:solidFill>
                  <a:schemeClr val="dk1"/>
                </a:solidFill>
                <a:latin typeface="Rubik"/>
                <a:ea typeface="Rubik"/>
                <a:cs typeface="Rubik"/>
                <a:sym typeface="Rubik"/>
              </a:rPr>
              <a:t>Jawaban : ……..</a:t>
            </a:r>
            <a:endParaRPr sz="1300" dirty="0">
              <a:solidFill>
                <a:schemeClr val="dk1"/>
              </a:solidFill>
              <a:latin typeface="Rubik"/>
              <a:ea typeface="Rubik"/>
              <a:cs typeface="Rubik"/>
              <a:sym typeface="Rubik"/>
            </a:endParaRPr>
          </a:p>
        </p:txBody>
      </p:sp>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4: Design Datamart</a:t>
            </a:r>
            <a:endParaRPr/>
          </a:p>
        </p:txBody>
      </p:sp>
      <p:graphicFrame>
        <p:nvGraphicFramePr>
          <p:cNvPr id="86" name="Google Shape;86;p18"/>
          <p:cNvGraphicFramePr/>
          <p:nvPr>
            <p:extLst>
              <p:ext uri="{D42A27DB-BD31-4B8C-83A1-F6EECF244321}">
                <p14:modId xmlns:p14="http://schemas.microsoft.com/office/powerpoint/2010/main" val="2352044883"/>
              </p:ext>
            </p:extLst>
          </p:nvPr>
        </p:nvGraphicFramePr>
        <p:xfrm>
          <a:off x="0" y="2908908"/>
          <a:ext cx="9144000" cy="2224920"/>
        </p:xfrm>
        <a:graphic>
          <a:graphicData uri="http://schemas.openxmlformats.org/drawingml/2006/table">
            <a:tbl>
              <a:tblPr>
                <a:noFill/>
                <a:tableStyleId>{981D7AD3-BA2A-4D27-911C-7E6E12C5017F}</a:tableStyleId>
              </a:tblPr>
              <a:tblGrid>
                <a:gridCol w="1034396">
                  <a:extLst>
                    <a:ext uri="{9D8B030D-6E8A-4147-A177-3AD203B41FA5}">
                      <a16:colId xmlns:a16="http://schemas.microsoft.com/office/drawing/2014/main" val="20000"/>
                    </a:ext>
                  </a:extLst>
                </a:gridCol>
                <a:gridCol w="5329292">
                  <a:extLst>
                    <a:ext uri="{9D8B030D-6E8A-4147-A177-3AD203B41FA5}">
                      <a16:colId xmlns:a16="http://schemas.microsoft.com/office/drawing/2014/main" val="20001"/>
                    </a:ext>
                  </a:extLst>
                </a:gridCol>
                <a:gridCol w="2780312">
                  <a:extLst>
                    <a:ext uri="{9D8B030D-6E8A-4147-A177-3AD203B41FA5}">
                      <a16:colId xmlns:a16="http://schemas.microsoft.com/office/drawing/2014/main" val="20002"/>
                    </a:ext>
                  </a:extLst>
                </a:gridCol>
              </a:tblGrid>
              <a:tr h="267398">
                <a:tc>
                  <a:txBody>
                    <a:bodyPr/>
                    <a:lstStyle/>
                    <a:p>
                      <a:pPr marL="0" lvl="0" indent="0" algn="l" rtl="0">
                        <a:spcBef>
                          <a:spcPts val="0"/>
                        </a:spcBef>
                        <a:spcAft>
                          <a:spcPts val="0"/>
                        </a:spcAft>
                        <a:buNone/>
                      </a:pPr>
                      <a:r>
                        <a:rPr lang="id"/>
                        <a:t>No</a:t>
                      </a:r>
                      <a:endParaRPr/>
                    </a:p>
                  </a:txBody>
                  <a:tcPr marL="91425" marR="91425" marT="91425" marB="91425"/>
                </a:tc>
                <a:tc>
                  <a:txBody>
                    <a:bodyPr/>
                    <a:lstStyle/>
                    <a:p>
                      <a:pPr marL="0" lvl="0" indent="0" algn="l" rtl="0">
                        <a:spcBef>
                          <a:spcPts val="0"/>
                        </a:spcBef>
                        <a:spcAft>
                          <a:spcPts val="0"/>
                        </a:spcAft>
                        <a:buNone/>
                      </a:pPr>
                      <a:r>
                        <a:rPr lang="id"/>
                        <a:t>Nama File</a:t>
                      </a:r>
                      <a:endParaRPr/>
                    </a:p>
                  </a:txBody>
                  <a:tcPr marL="91425" marR="91425" marT="91425" marB="91425"/>
                </a:tc>
                <a:tc>
                  <a:txBody>
                    <a:bodyPr/>
                    <a:lstStyle/>
                    <a:p>
                      <a:pPr marL="0" lvl="0" indent="0" algn="l" rtl="0">
                        <a:spcBef>
                          <a:spcPts val="0"/>
                        </a:spcBef>
                        <a:spcAft>
                          <a:spcPts val="0"/>
                        </a:spcAft>
                        <a:buNone/>
                      </a:pPr>
                      <a:r>
                        <a:rPr lang="id"/>
                        <a:t>Link</a:t>
                      </a:r>
                      <a:endParaRPr/>
                    </a:p>
                  </a:txBody>
                  <a:tcPr marL="91425" marR="91425" marT="91425" marB="91425"/>
                </a:tc>
                <a:extLst>
                  <a:ext uri="{0D108BD9-81ED-4DB2-BD59-A6C34878D82A}">
                    <a16:rowId xmlns:a16="http://schemas.microsoft.com/office/drawing/2014/main" val="10000"/>
                  </a:ext>
                </a:extLst>
              </a:tr>
              <a:tr h="987372">
                <a:tc>
                  <a:txBody>
                    <a:bodyPr/>
                    <a:lstStyle/>
                    <a:p>
                      <a:pPr marL="0" lvl="0" indent="0" algn="l" rtl="0">
                        <a:spcBef>
                          <a:spcPts val="0"/>
                        </a:spcBef>
                        <a:spcAft>
                          <a:spcPts val="0"/>
                        </a:spcAft>
                        <a:buNone/>
                      </a:pPr>
                      <a:r>
                        <a:rPr lang="en-US" dirty="0"/>
                        <a:t>1.</a:t>
                      </a:r>
                      <a:endParaRPr dirty="0"/>
                    </a:p>
                  </a:txBody>
                  <a:tcPr marL="91425" marR="91425" marT="91425" marB="91425"/>
                </a:tc>
                <a:tc>
                  <a:txBody>
                    <a:bodyPr/>
                    <a:lstStyle/>
                    <a:p>
                      <a:pPr marL="0" lvl="0" indent="0" algn="l" rtl="0">
                        <a:spcBef>
                          <a:spcPts val="0"/>
                        </a:spcBef>
                        <a:spcAft>
                          <a:spcPts val="0"/>
                        </a:spcAft>
                        <a:buNone/>
                      </a:pPr>
                      <a:r>
                        <a:rPr lang="en-US" dirty="0" err="1"/>
                        <a:t>postgreesql</a:t>
                      </a:r>
                      <a:endParaRPr dirty="0"/>
                    </a:p>
                  </a:txBody>
                  <a:tcPr marL="91425" marR="91425" marT="91425" marB="91425"/>
                </a:tc>
                <a:tc>
                  <a:txBody>
                    <a:bodyPr/>
                    <a:lstStyle/>
                    <a:p>
                      <a:pPr marL="0" lvl="0" indent="0" algn="l" rtl="0">
                        <a:spcBef>
                          <a:spcPts val="0"/>
                        </a:spcBef>
                        <a:spcAft>
                          <a:spcPts val="0"/>
                        </a:spcAft>
                        <a:buNone/>
                      </a:pPr>
                      <a:r>
                        <a:rPr lang="en-US"/>
                        <a:t>https://github.com/ariniamsr/-Kimia-Farma-Big-Data-Analytics-Project-Based-Internship-Program/tree/main/postgreesql</a:t>
                      </a:r>
                      <a:endParaRPr dirty="0"/>
                    </a:p>
                  </a:txBody>
                  <a:tcPr marL="91425" marR="91425" marT="91425" marB="91425"/>
                </a:tc>
                <a:extLst>
                  <a:ext uri="{0D108BD9-81ED-4DB2-BD59-A6C34878D82A}">
                    <a16:rowId xmlns:a16="http://schemas.microsoft.com/office/drawing/2014/main" val="10001"/>
                  </a:ext>
                </a:extLst>
              </a:tr>
              <a:tr h="267398">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2"/>
                  </a:ext>
                </a:extLst>
              </a:tr>
              <a:tr h="267398">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Table Base “&lt;&lt;Nama Tabel&gt;&gt;”</a:t>
            </a:r>
            <a:endParaRPr/>
          </a:p>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657363D9-FED7-F91B-591C-A35BABF83882}"/>
              </a:ext>
            </a:extLst>
          </p:cNvPr>
          <p:cNvPicPr>
            <a:picLocks noChangeAspect="1"/>
          </p:cNvPicPr>
          <p:nvPr/>
        </p:nvPicPr>
        <p:blipFill>
          <a:blip r:embed="rId3"/>
          <a:stretch>
            <a:fillRect/>
          </a:stretch>
        </p:blipFill>
        <p:spPr>
          <a:xfrm>
            <a:off x="0" y="1618709"/>
            <a:ext cx="9144000" cy="19230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10915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d"/>
              <a:t>Table Base “&lt;&lt;Nama Tabel&gt;&gt;”</a:t>
            </a:r>
            <a:endParaRPr/>
          </a:p>
          <a:p>
            <a:pPr marL="0" lvl="0" indent="0" algn="l" rtl="0">
              <a:spcBef>
                <a:spcPts val="0"/>
              </a:spcBef>
              <a:spcAft>
                <a:spcPts val="0"/>
              </a:spcAft>
              <a:buNone/>
            </a:pPr>
            <a:endParaRPr/>
          </a:p>
        </p:txBody>
      </p:sp>
      <p:graphicFrame>
        <p:nvGraphicFramePr>
          <p:cNvPr id="98" name="Google Shape;98;p20"/>
          <p:cNvGraphicFramePr/>
          <p:nvPr>
            <p:extLst>
              <p:ext uri="{D42A27DB-BD31-4B8C-83A1-F6EECF244321}">
                <p14:modId xmlns:p14="http://schemas.microsoft.com/office/powerpoint/2010/main" val="2797286524"/>
              </p:ext>
            </p:extLst>
          </p:nvPr>
        </p:nvGraphicFramePr>
        <p:xfrm>
          <a:off x="352348" y="648735"/>
          <a:ext cx="7675545" cy="4160130"/>
        </p:xfrm>
        <a:graphic>
          <a:graphicData uri="http://schemas.openxmlformats.org/drawingml/2006/table">
            <a:tbl>
              <a:tblPr>
                <a:noFill/>
                <a:tableStyleId>{981D7AD3-BA2A-4D27-911C-7E6E12C5017F}</a:tableStyleId>
              </a:tblPr>
              <a:tblGrid>
                <a:gridCol w="1795916">
                  <a:extLst>
                    <a:ext uri="{9D8B030D-6E8A-4147-A177-3AD203B41FA5}">
                      <a16:colId xmlns:a16="http://schemas.microsoft.com/office/drawing/2014/main" val="20000"/>
                    </a:ext>
                  </a:extLst>
                </a:gridCol>
                <a:gridCol w="937506">
                  <a:extLst>
                    <a:ext uri="{9D8B030D-6E8A-4147-A177-3AD203B41FA5}">
                      <a16:colId xmlns:a16="http://schemas.microsoft.com/office/drawing/2014/main" val="20001"/>
                    </a:ext>
                  </a:extLst>
                </a:gridCol>
                <a:gridCol w="2467707">
                  <a:extLst>
                    <a:ext uri="{9D8B030D-6E8A-4147-A177-3AD203B41FA5}">
                      <a16:colId xmlns:a16="http://schemas.microsoft.com/office/drawing/2014/main" val="20002"/>
                    </a:ext>
                  </a:extLst>
                </a:gridCol>
                <a:gridCol w="2474416">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r>
                        <a:rPr lang="id" sz="900" b="1" dirty="0"/>
                        <a:t>column</a:t>
                      </a:r>
                      <a:endParaRPr sz="900" b="1" dirty="0"/>
                    </a:p>
                  </a:txBody>
                  <a:tcPr marL="91425" marR="91425" marT="91425" marB="91425"/>
                </a:tc>
                <a:tc>
                  <a:txBody>
                    <a:bodyPr/>
                    <a:lstStyle/>
                    <a:p>
                      <a:pPr marL="0" lvl="0" indent="0" algn="l" rtl="0">
                        <a:spcBef>
                          <a:spcPts val="0"/>
                        </a:spcBef>
                        <a:spcAft>
                          <a:spcPts val="0"/>
                        </a:spcAft>
                        <a:buNone/>
                      </a:pPr>
                      <a:r>
                        <a:rPr lang="id" sz="900" b="1"/>
                        <a:t>data type</a:t>
                      </a:r>
                      <a:endParaRPr sz="900"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id" sz="900" b="1" dirty="0">
                          <a:solidFill>
                            <a:schemeClr val="dk1"/>
                          </a:solidFill>
                        </a:rPr>
                        <a:t>description</a:t>
                      </a:r>
                      <a:endParaRPr sz="900" b="1" dirty="0"/>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900" dirty="0"/>
                        <a:t>Tanggal</a:t>
                      </a:r>
                      <a:endParaRPr sz="900" dirty="0"/>
                    </a:p>
                  </a:txBody>
                  <a:tcPr marL="91425" marR="91425" marT="91425" marB="91425"/>
                </a:tc>
                <a:tc>
                  <a:txBody>
                    <a:bodyPr/>
                    <a:lstStyle/>
                    <a:p>
                      <a:pPr marL="0" lvl="0" indent="0" algn="l" rtl="0">
                        <a:spcBef>
                          <a:spcPts val="0"/>
                        </a:spcBef>
                        <a:spcAft>
                          <a:spcPts val="0"/>
                        </a:spcAft>
                        <a:buNone/>
                      </a:pPr>
                      <a:r>
                        <a:rPr lang="en-US" sz="900" dirty="0"/>
                        <a:t>Date</a:t>
                      </a:r>
                      <a:endParaRPr sz="900" dirty="0"/>
                    </a:p>
                  </a:txBody>
                  <a:tcPr marL="91425" marR="91425" marT="91425" marB="91425"/>
                </a:tc>
                <a:tc>
                  <a:txBody>
                    <a:bodyPr/>
                    <a:lstStyle/>
                    <a:p>
                      <a:pPr marL="0" lvl="0" indent="0" algn="l" rtl="0">
                        <a:spcBef>
                          <a:spcPts val="0"/>
                        </a:spcBef>
                        <a:spcAft>
                          <a:spcPts val="0"/>
                        </a:spcAft>
                        <a:buNone/>
                      </a:pPr>
                      <a:r>
                        <a:rPr lang="en-US" sz="900" dirty="0"/>
                        <a:t>Tanggal </a:t>
                      </a:r>
                      <a:r>
                        <a:rPr lang="en-US" sz="900" dirty="0" err="1"/>
                        <a:t>transaksi</a:t>
                      </a:r>
                      <a:endParaRPr sz="900" dirty="0"/>
                    </a:p>
                  </a:txBody>
                  <a:tcPr marL="91425" marR="91425" marT="91425" marB="91425"/>
                </a:tc>
                <a:tc>
                  <a:txBody>
                    <a:bodyPr/>
                    <a:lstStyle/>
                    <a:p>
                      <a:pPr marL="0" lvl="0" indent="0" algn="l" rtl="0">
                        <a:spcBef>
                          <a:spcPts val="0"/>
                        </a:spcBef>
                        <a:spcAft>
                          <a:spcPts val="0"/>
                        </a:spcAft>
                        <a:buNone/>
                      </a:pPr>
                      <a:endParaRPr sz="900"/>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900" dirty="0" err="1"/>
                        <a:t>Id_invoice</a:t>
                      </a:r>
                      <a:endParaRPr sz="900" dirty="0"/>
                    </a:p>
                  </a:txBody>
                  <a:tcPr marL="91425" marR="91425" marT="91425" marB="91425"/>
                </a:tc>
                <a:tc>
                  <a:txBody>
                    <a:bodyPr/>
                    <a:lstStyle/>
                    <a:p>
                      <a:pPr marL="0" lvl="0" indent="0" algn="l" rtl="0">
                        <a:spcBef>
                          <a:spcPts val="0"/>
                        </a:spcBef>
                        <a:spcAft>
                          <a:spcPts val="0"/>
                        </a:spcAft>
                        <a:buNone/>
                      </a:pPr>
                      <a:r>
                        <a:rPr lang="en-US" sz="900" dirty="0"/>
                        <a:t>varchar</a:t>
                      </a:r>
                      <a:endParaRPr sz="900" dirty="0"/>
                    </a:p>
                  </a:txBody>
                  <a:tcPr marL="91425" marR="91425" marT="91425" marB="91425"/>
                </a:tc>
                <a:tc>
                  <a:txBody>
                    <a:bodyPr/>
                    <a:lstStyle/>
                    <a:p>
                      <a:pPr marL="0" lvl="0" indent="0" algn="l" rtl="0">
                        <a:spcBef>
                          <a:spcPts val="0"/>
                        </a:spcBef>
                        <a:spcAft>
                          <a:spcPts val="0"/>
                        </a:spcAft>
                        <a:buNone/>
                      </a:pPr>
                      <a:r>
                        <a:rPr lang="en-US" sz="900" dirty="0"/>
                        <a:t>Nilai unique tiap </a:t>
                      </a:r>
                      <a:r>
                        <a:rPr lang="en-US" sz="900" dirty="0" err="1"/>
                        <a:t>transaksi</a:t>
                      </a:r>
                      <a:endParaRPr sz="900" dirty="0"/>
                    </a:p>
                  </a:txBody>
                  <a:tcPr marL="91425" marR="91425" marT="91425" marB="91425"/>
                </a:tc>
                <a:tc>
                  <a:txBody>
                    <a:bodyPr/>
                    <a:lstStyle/>
                    <a:p>
                      <a:pPr marL="0" lvl="0" indent="0" algn="l" rtl="0">
                        <a:spcBef>
                          <a:spcPts val="0"/>
                        </a:spcBef>
                        <a:spcAft>
                          <a:spcPts val="0"/>
                        </a:spcAft>
                        <a:buNone/>
                      </a:pPr>
                      <a:endParaRPr sz="900" dirty="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900" dirty="0" err="1"/>
                        <a:t>Id_customer</a:t>
                      </a:r>
                      <a:endParaRPr sz="900" dirty="0"/>
                    </a:p>
                  </a:txBody>
                  <a:tcPr marL="91425" marR="91425" marT="91425" marB="91425"/>
                </a:tc>
                <a:tc>
                  <a:txBody>
                    <a:bodyPr/>
                    <a:lstStyle/>
                    <a:p>
                      <a:pPr marL="0" lvl="0" indent="0" algn="l" rtl="0">
                        <a:spcBef>
                          <a:spcPts val="0"/>
                        </a:spcBef>
                        <a:spcAft>
                          <a:spcPts val="0"/>
                        </a:spcAft>
                        <a:buNone/>
                      </a:pPr>
                      <a:r>
                        <a:rPr lang="en-US" sz="900" dirty="0"/>
                        <a:t>varchar</a:t>
                      </a:r>
                      <a:endParaRPr sz="900" dirty="0"/>
                    </a:p>
                  </a:txBody>
                  <a:tcPr marL="91425" marR="91425" marT="91425" marB="91425"/>
                </a:tc>
                <a:tc>
                  <a:txBody>
                    <a:bodyPr/>
                    <a:lstStyle/>
                    <a:p>
                      <a:pPr marL="0" lvl="0" indent="0" algn="l" rtl="0">
                        <a:spcBef>
                          <a:spcPts val="0"/>
                        </a:spcBef>
                        <a:spcAft>
                          <a:spcPts val="0"/>
                        </a:spcAft>
                        <a:buNone/>
                      </a:pPr>
                      <a:r>
                        <a:rPr lang="en-US" sz="900" dirty="0" err="1"/>
                        <a:t>Identitas</a:t>
                      </a:r>
                      <a:r>
                        <a:rPr lang="en-US" sz="900" dirty="0"/>
                        <a:t> customer tiap </a:t>
                      </a:r>
                      <a:r>
                        <a:rPr lang="en-US" sz="900" dirty="0" err="1"/>
                        <a:t>transaksi</a:t>
                      </a:r>
                      <a:endParaRPr sz="900" dirty="0"/>
                    </a:p>
                  </a:txBody>
                  <a:tcPr marL="91425" marR="91425" marT="91425" marB="91425"/>
                </a:tc>
                <a:tc>
                  <a:txBody>
                    <a:bodyPr/>
                    <a:lstStyle/>
                    <a:p>
                      <a:pPr marL="0" lvl="0" indent="0" algn="l" rtl="0">
                        <a:spcBef>
                          <a:spcPts val="0"/>
                        </a:spcBef>
                        <a:spcAft>
                          <a:spcPts val="0"/>
                        </a:spcAft>
                        <a:buNone/>
                      </a:pPr>
                      <a:endParaRPr sz="900"/>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US" sz="900" dirty="0" err="1"/>
                        <a:t>Id_barang</a:t>
                      </a:r>
                      <a:endParaRPr sz="900" dirty="0"/>
                    </a:p>
                  </a:txBody>
                  <a:tcPr marL="91425" marR="91425" marT="91425" marB="91425"/>
                </a:tc>
                <a:tc>
                  <a:txBody>
                    <a:bodyPr/>
                    <a:lstStyle/>
                    <a:p>
                      <a:pPr marL="0" lvl="0" indent="0" algn="l" rtl="0">
                        <a:spcBef>
                          <a:spcPts val="0"/>
                        </a:spcBef>
                        <a:spcAft>
                          <a:spcPts val="0"/>
                        </a:spcAft>
                        <a:buNone/>
                      </a:pPr>
                      <a:r>
                        <a:rPr lang="en-US" sz="900" dirty="0"/>
                        <a:t>Varchar</a:t>
                      </a:r>
                      <a:endParaRPr sz="900" dirty="0"/>
                    </a:p>
                  </a:txBody>
                  <a:tcPr marL="91425" marR="91425" marT="91425" marB="91425"/>
                </a:tc>
                <a:tc>
                  <a:txBody>
                    <a:bodyPr/>
                    <a:lstStyle/>
                    <a:p>
                      <a:pPr marL="0" lvl="0" indent="0" algn="l" rtl="0">
                        <a:spcBef>
                          <a:spcPts val="0"/>
                        </a:spcBef>
                        <a:spcAft>
                          <a:spcPts val="0"/>
                        </a:spcAft>
                        <a:buNone/>
                      </a:pPr>
                      <a:r>
                        <a:rPr lang="en-US" sz="900" dirty="0" err="1"/>
                        <a:t>Identitas</a:t>
                      </a:r>
                      <a:r>
                        <a:rPr lang="en-US" sz="900" dirty="0"/>
                        <a:t> barang</a:t>
                      </a:r>
                      <a:endParaRPr sz="900" dirty="0"/>
                    </a:p>
                  </a:txBody>
                  <a:tcPr marL="91425" marR="91425" marT="91425" marB="91425"/>
                </a:tc>
                <a:tc>
                  <a:txBody>
                    <a:bodyPr/>
                    <a:lstStyle/>
                    <a:p>
                      <a:pPr marL="0" lvl="0" indent="0" algn="l" rtl="0">
                        <a:spcBef>
                          <a:spcPts val="0"/>
                        </a:spcBef>
                        <a:spcAft>
                          <a:spcPts val="0"/>
                        </a:spcAft>
                        <a:buNone/>
                      </a:pPr>
                      <a:endParaRPr sz="900" dirty="0"/>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US" sz="900" dirty="0" err="1"/>
                        <a:t>Nama_cabang</a:t>
                      </a:r>
                      <a:endParaRPr sz="900" dirty="0"/>
                    </a:p>
                  </a:txBody>
                  <a:tcPr marL="91425" marR="91425" marT="91425" marB="91425"/>
                </a:tc>
                <a:tc>
                  <a:txBody>
                    <a:bodyPr/>
                    <a:lstStyle/>
                    <a:p>
                      <a:pPr marL="0" lvl="0" indent="0" algn="l" rtl="0">
                        <a:spcBef>
                          <a:spcPts val="0"/>
                        </a:spcBef>
                        <a:spcAft>
                          <a:spcPts val="0"/>
                        </a:spcAft>
                        <a:buNone/>
                      </a:pPr>
                      <a:r>
                        <a:rPr lang="en-US" sz="900" dirty="0"/>
                        <a:t>varchar</a:t>
                      </a:r>
                      <a:endParaRPr sz="900" dirty="0"/>
                    </a:p>
                  </a:txBody>
                  <a:tcPr marL="91425" marR="91425" marT="91425" marB="91425"/>
                </a:tc>
                <a:tc>
                  <a:txBody>
                    <a:bodyPr/>
                    <a:lstStyle/>
                    <a:p>
                      <a:pPr marL="0" lvl="0" indent="0" algn="l" rtl="0">
                        <a:spcBef>
                          <a:spcPts val="0"/>
                        </a:spcBef>
                        <a:spcAft>
                          <a:spcPts val="0"/>
                        </a:spcAft>
                        <a:buNone/>
                      </a:pPr>
                      <a:r>
                        <a:rPr lang="en-US" sz="900" dirty="0"/>
                        <a:t>Nama </a:t>
                      </a:r>
                      <a:r>
                        <a:rPr lang="en-US" sz="900" dirty="0" err="1"/>
                        <a:t>Apotek</a:t>
                      </a:r>
                      <a:r>
                        <a:rPr lang="en-US" sz="900" dirty="0"/>
                        <a:t> tiap </a:t>
                      </a:r>
                      <a:r>
                        <a:rPr lang="en-US" sz="900" dirty="0" err="1"/>
                        <a:t>cabang</a:t>
                      </a:r>
                      <a:endParaRPr sz="900" dirty="0"/>
                    </a:p>
                  </a:txBody>
                  <a:tcPr marL="91425" marR="91425" marT="91425" marB="91425"/>
                </a:tc>
                <a:tc>
                  <a:txBody>
                    <a:bodyPr/>
                    <a:lstStyle/>
                    <a:p>
                      <a:pPr marL="0" lvl="0" indent="0" algn="l" rtl="0">
                        <a:spcBef>
                          <a:spcPts val="0"/>
                        </a:spcBef>
                        <a:spcAft>
                          <a:spcPts val="0"/>
                        </a:spcAft>
                        <a:buNone/>
                      </a:pPr>
                      <a:r>
                        <a:rPr lang="en-US" sz="900" dirty="0" err="1"/>
                        <a:t>nama</a:t>
                      </a:r>
                      <a:r>
                        <a:rPr lang="en-US" sz="900" dirty="0"/>
                        <a:t> as </a:t>
                      </a:r>
                      <a:r>
                        <a:rPr lang="en-US" sz="900" dirty="0" err="1"/>
                        <a:t>nama_cabang</a:t>
                      </a:r>
                      <a:endParaRPr sz="900" dirty="0"/>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US" sz="900" dirty="0" err="1"/>
                        <a:t>Cabang_sales</a:t>
                      </a:r>
                      <a:endParaRPr sz="900" dirty="0"/>
                    </a:p>
                  </a:txBody>
                  <a:tcPr marL="91425" marR="91425" marT="91425" marB="91425"/>
                </a:tc>
                <a:tc>
                  <a:txBody>
                    <a:bodyPr/>
                    <a:lstStyle/>
                    <a:p>
                      <a:pPr marL="0" lvl="0" indent="0" algn="l" rtl="0">
                        <a:spcBef>
                          <a:spcPts val="0"/>
                        </a:spcBef>
                        <a:spcAft>
                          <a:spcPts val="0"/>
                        </a:spcAft>
                        <a:buNone/>
                      </a:pPr>
                      <a:r>
                        <a:rPr lang="en-US" sz="900" dirty="0"/>
                        <a:t>varchar</a:t>
                      </a:r>
                      <a:endParaRPr sz="900" dirty="0"/>
                    </a:p>
                  </a:txBody>
                  <a:tcPr marL="91425" marR="91425" marT="91425" marB="91425"/>
                </a:tc>
                <a:tc>
                  <a:txBody>
                    <a:bodyPr/>
                    <a:lstStyle/>
                    <a:p>
                      <a:pPr marL="0" lvl="0" indent="0" algn="l" rtl="0">
                        <a:spcBef>
                          <a:spcPts val="0"/>
                        </a:spcBef>
                        <a:spcAft>
                          <a:spcPts val="0"/>
                        </a:spcAft>
                        <a:buNone/>
                      </a:pPr>
                      <a:r>
                        <a:rPr lang="en-US" sz="900" dirty="0"/>
                        <a:t>Penjualan tiap </a:t>
                      </a:r>
                      <a:r>
                        <a:rPr lang="en-US" sz="900" dirty="0" err="1"/>
                        <a:t>kota</a:t>
                      </a:r>
                      <a:endParaRPr sz="900" dirty="0"/>
                    </a:p>
                  </a:txBody>
                  <a:tcPr marL="91425" marR="91425" marT="91425" marB="91425"/>
                </a:tc>
                <a:tc>
                  <a:txBody>
                    <a:bodyPr/>
                    <a:lstStyle/>
                    <a:p>
                      <a:pPr marL="0" lvl="0" indent="0" algn="l" rtl="0">
                        <a:spcBef>
                          <a:spcPts val="0"/>
                        </a:spcBef>
                        <a:spcAft>
                          <a:spcPts val="0"/>
                        </a:spcAft>
                        <a:buNone/>
                      </a:pPr>
                      <a:endParaRPr sz="900" dirty="0"/>
                    </a:p>
                  </a:txBody>
                  <a:tcPr marL="91425" marR="91425" marT="91425" marB="91425"/>
                </a:tc>
                <a:extLst>
                  <a:ext uri="{0D108BD9-81ED-4DB2-BD59-A6C34878D82A}">
                    <a16:rowId xmlns:a16="http://schemas.microsoft.com/office/drawing/2014/main" val="10006"/>
                  </a:ext>
                </a:extLst>
              </a:tr>
              <a:tr h="247964">
                <a:tc>
                  <a:txBody>
                    <a:bodyPr/>
                    <a:lstStyle/>
                    <a:p>
                      <a:pPr marL="0" lvl="0" indent="0" algn="l" rtl="0">
                        <a:spcBef>
                          <a:spcPts val="0"/>
                        </a:spcBef>
                        <a:spcAft>
                          <a:spcPts val="0"/>
                        </a:spcAft>
                        <a:buNone/>
                      </a:pPr>
                      <a:r>
                        <a:rPr lang="en-US" sz="900" dirty="0" err="1"/>
                        <a:t>Kode_barang</a:t>
                      </a:r>
                      <a:endParaRPr lang="en-US" sz="900" dirty="0"/>
                    </a:p>
                  </a:txBody>
                  <a:tcPr marL="91425" marR="91425" marT="91425" marB="91425"/>
                </a:tc>
                <a:tc>
                  <a:txBody>
                    <a:bodyPr/>
                    <a:lstStyle/>
                    <a:p>
                      <a:pPr marL="0" lvl="0" indent="0" algn="l" rtl="0">
                        <a:spcBef>
                          <a:spcPts val="0"/>
                        </a:spcBef>
                        <a:spcAft>
                          <a:spcPts val="0"/>
                        </a:spcAft>
                        <a:buNone/>
                      </a:pPr>
                      <a:r>
                        <a:rPr lang="en-US" sz="900" dirty="0"/>
                        <a:t>varchar</a:t>
                      </a:r>
                      <a:endParaRPr sz="900" dirty="0"/>
                    </a:p>
                  </a:txBody>
                  <a:tcPr marL="91425" marR="91425" marT="91425" marB="91425"/>
                </a:tc>
                <a:tc>
                  <a:txBody>
                    <a:bodyPr/>
                    <a:lstStyle/>
                    <a:p>
                      <a:pPr marL="0" lvl="0" indent="0" algn="l" rtl="0">
                        <a:spcBef>
                          <a:spcPts val="0"/>
                        </a:spcBef>
                        <a:spcAft>
                          <a:spcPts val="0"/>
                        </a:spcAft>
                        <a:buNone/>
                      </a:pPr>
                      <a:r>
                        <a:rPr lang="en-US" sz="900" dirty="0"/>
                        <a:t>Kode </a:t>
                      </a:r>
                      <a:r>
                        <a:rPr lang="en-US" sz="900" dirty="0" err="1"/>
                        <a:t>disetiap</a:t>
                      </a:r>
                      <a:r>
                        <a:rPr lang="en-US" sz="900" dirty="0"/>
                        <a:t> barang</a:t>
                      </a:r>
                      <a:endParaRPr sz="900" dirty="0"/>
                    </a:p>
                  </a:txBody>
                  <a:tcPr marL="91425" marR="91425" marT="91425" marB="91425"/>
                </a:tc>
                <a:tc>
                  <a:txBody>
                    <a:bodyPr/>
                    <a:lstStyle/>
                    <a:p>
                      <a:pPr marL="0" lvl="0" indent="0" algn="l" rtl="0">
                        <a:spcBef>
                          <a:spcPts val="0"/>
                        </a:spcBef>
                        <a:spcAft>
                          <a:spcPts val="0"/>
                        </a:spcAft>
                        <a:buNone/>
                      </a:pPr>
                      <a:endParaRPr sz="900" dirty="0"/>
                    </a:p>
                  </a:txBody>
                  <a:tcPr marL="91425" marR="91425" marT="91425" marB="91425"/>
                </a:tc>
                <a:extLst>
                  <a:ext uri="{0D108BD9-81ED-4DB2-BD59-A6C34878D82A}">
                    <a16:rowId xmlns:a16="http://schemas.microsoft.com/office/drawing/2014/main" val="2267266233"/>
                  </a:ext>
                </a:extLst>
              </a:tr>
              <a:tr h="247964">
                <a:tc>
                  <a:txBody>
                    <a:bodyPr/>
                    <a:lstStyle/>
                    <a:p>
                      <a:pPr marL="0" lvl="0" indent="0" algn="l" rtl="0">
                        <a:spcBef>
                          <a:spcPts val="0"/>
                        </a:spcBef>
                        <a:spcAft>
                          <a:spcPts val="0"/>
                        </a:spcAft>
                        <a:buNone/>
                      </a:pPr>
                      <a:r>
                        <a:rPr lang="en-US" sz="900" dirty="0"/>
                        <a:t>Produk </a:t>
                      </a:r>
                      <a:endParaRPr sz="900" dirty="0"/>
                    </a:p>
                  </a:txBody>
                  <a:tcPr marL="91425" marR="91425" marT="91425" marB="91425"/>
                </a:tc>
                <a:tc>
                  <a:txBody>
                    <a:bodyPr/>
                    <a:lstStyle/>
                    <a:p>
                      <a:pPr marL="0" lvl="0" indent="0" algn="l" rtl="0">
                        <a:spcBef>
                          <a:spcPts val="0"/>
                        </a:spcBef>
                        <a:spcAft>
                          <a:spcPts val="0"/>
                        </a:spcAft>
                        <a:buNone/>
                      </a:pPr>
                      <a:r>
                        <a:rPr lang="en-US" sz="900" dirty="0"/>
                        <a:t>varchar</a:t>
                      </a:r>
                      <a:endParaRPr sz="900" dirty="0"/>
                    </a:p>
                  </a:txBody>
                  <a:tcPr marL="91425" marR="91425" marT="91425" marB="91425"/>
                </a:tc>
                <a:tc>
                  <a:txBody>
                    <a:bodyPr/>
                    <a:lstStyle/>
                    <a:p>
                      <a:pPr marL="0" lvl="0" indent="0" algn="l" rtl="0">
                        <a:spcBef>
                          <a:spcPts val="0"/>
                        </a:spcBef>
                        <a:spcAft>
                          <a:spcPts val="0"/>
                        </a:spcAft>
                        <a:buNone/>
                      </a:pPr>
                      <a:r>
                        <a:rPr lang="en-US" sz="900" dirty="0"/>
                        <a:t>Nama Produk </a:t>
                      </a:r>
                      <a:endParaRPr sz="900" dirty="0"/>
                    </a:p>
                  </a:txBody>
                  <a:tcPr marL="91425" marR="91425" marT="91425" marB="91425"/>
                </a:tc>
                <a:tc>
                  <a:txBody>
                    <a:bodyPr/>
                    <a:lstStyle/>
                    <a:p>
                      <a:pPr marL="0" lvl="0" indent="0" algn="l" rtl="0">
                        <a:spcBef>
                          <a:spcPts val="0"/>
                        </a:spcBef>
                        <a:spcAft>
                          <a:spcPts val="0"/>
                        </a:spcAft>
                        <a:buNone/>
                      </a:pPr>
                      <a:r>
                        <a:rPr lang="en-US" sz="900" dirty="0" err="1"/>
                        <a:t>nama_barang</a:t>
                      </a:r>
                      <a:r>
                        <a:rPr lang="en-US" sz="900" dirty="0"/>
                        <a:t> as produk</a:t>
                      </a:r>
                      <a:endParaRPr sz="900" dirty="0"/>
                    </a:p>
                  </a:txBody>
                  <a:tcPr marL="91425" marR="91425" marT="91425" marB="91425"/>
                </a:tc>
                <a:extLst>
                  <a:ext uri="{0D108BD9-81ED-4DB2-BD59-A6C34878D82A}">
                    <a16:rowId xmlns:a16="http://schemas.microsoft.com/office/drawing/2014/main" val="2600863959"/>
                  </a:ext>
                </a:extLst>
              </a:tr>
              <a:tr h="247964">
                <a:tc>
                  <a:txBody>
                    <a:bodyPr/>
                    <a:lstStyle/>
                    <a:p>
                      <a:pPr marL="0" lvl="0" indent="0" algn="l" rtl="0">
                        <a:spcBef>
                          <a:spcPts val="0"/>
                        </a:spcBef>
                        <a:spcAft>
                          <a:spcPts val="0"/>
                        </a:spcAft>
                        <a:buNone/>
                      </a:pPr>
                      <a:r>
                        <a:rPr lang="en-US" sz="900" dirty="0" err="1"/>
                        <a:t>lini</a:t>
                      </a:r>
                      <a:endParaRPr sz="900" dirty="0"/>
                    </a:p>
                  </a:txBody>
                  <a:tcPr marL="91425" marR="91425" marT="91425" marB="91425"/>
                </a:tc>
                <a:tc>
                  <a:txBody>
                    <a:bodyPr/>
                    <a:lstStyle/>
                    <a:p>
                      <a:pPr marL="0" lvl="0" indent="0" algn="l" rtl="0">
                        <a:spcBef>
                          <a:spcPts val="0"/>
                        </a:spcBef>
                        <a:spcAft>
                          <a:spcPts val="0"/>
                        </a:spcAft>
                        <a:buNone/>
                      </a:pPr>
                      <a:r>
                        <a:rPr lang="en-US" sz="900" dirty="0"/>
                        <a:t>varchar</a:t>
                      </a:r>
                      <a:endParaRPr sz="900" dirty="0"/>
                    </a:p>
                  </a:txBody>
                  <a:tcPr marL="91425" marR="91425" marT="91425" marB="91425"/>
                </a:tc>
                <a:tc>
                  <a:txBody>
                    <a:bodyPr/>
                    <a:lstStyle/>
                    <a:p>
                      <a:pPr marL="0" lvl="0" indent="0" algn="l" rtl="0">
                        <a:spcBef>
                          <a:spcPts val="0"/>
                        </a:spcBef>
                        <a:spcAft>
                          <a:spcPts val="0"/>
                        </a:spcAft>
                        <a:buNone/>
                      </a:pPr>
                      <a:r>
                        <a:rPr lang="en-US" sz="900" dirty="0"/>
                        <a:t>Merk</a:t>
                      </a:r>
                      <a:endParaRPr sz="900" dirty="0"/>
                    </a:p>
                  </a:txBody>
                  <a:tcPr marL="91425" marR="91425" marT="91425" marB="91425"/>
                </a:tc>
                <a:tc>
                  <a:txBody>
                    <a:bodyPr/>
                    <a:lstStyle/>
                    <a:p>
                      <a:pPr marL="0" lvl="0" indent="0" algn="l" rtl="0">
                        <a:spcBef>
                          <a:spcPts val="0"/>
                        </a:spcBef>
                        <a:spcAft>
                          <a:spcPts val="0"/>
                        </a:spcAft>
                        <a:buNone/>
                      </a:pPr>
                      <a:endParaRPr sz="900" dirty="0"/>
                    </a:p>
                  </a:txBody>
                  <a:tcPr marL="91425" marR="91425" marT="91425" marB="91425"/>
                </a:tc>
                <a:extLst>
                  <a:ext uri="{0D108BD9-81ED-4DB2-BD59-A6C34878D82A}">
                    <a16:rowId xmlns:a16="http://schemas.microsoft.com/office/drawing/2014/main" val="3307981920"/>
                  </a:ext>
                </a:extLst>
              </a:tr>
              <a:tr h="247964">
                <a:tc>
                  <a:txBody>
                    <a:bodyPr/>
                    <a:lstStyle/>
                    <a:p>
                      <a:pPr marL="0" lvl="0" indent="0" algn="l" rtl="0">
                        <a:spcBef>
                          <a:spcPts val="0"/>
                        </a:spcBef>
                        <a:spcAft>
                          <a:spcPts val="0"/>
                        </a:spcAft>
                        <a:buNone/>
                      </a:pPr>
                      <a:r>
                        <a:rPr lang="en-US" sz="900" dirty="0" err="1"/>
                        <a:t>Jumlah_unit</a:t>
                      </a:r>
                      <a:endParaRPr lang="en-US" sz="900" dirty="0"/>
                    </a:p>
                  </a:txBody>
                  <a:tcPr marL="91425" marR="91425" marT="91425" marB="91425"/>
                </a:tc>
                <a:tc>
                  <a:txBody>
                    <a:bodyPr/>
                    <a:lstStyle/>
                    <a:p>
                      <a:pPr marL="0" lvl="0" indent="0" algn="l" rtl="0">
                        <a:spcBef>
                          <a:spcPts val="0"/>
                        </a:spcBef>
                        <a:spcAft>
                          <a:spcPts val="0"/>
                        </a:spcAft>
                        <a:buNone/>
                      </a:pPr>
                      <a:r>
                        <a:rPr lang="en-US" sz="900" dirty="0"/>
                        <a:t>Integer</a:t>
                      </a:r>
                      <a:endParaRPr sz="900" dirty="0"/>
                    </a:p>
                  </a:txBody>
                  <a:tcPr marL="91425" marR="91425" marT="91425" marB="91425"/>
                </a:tc>
                <a:tc>
                  <a:txBody>
                    <a:bodyPr/>
                    <a:lstStyle/>
                    <a:p>
                      <a:pPr marL="0" lvl="0" indent="0" algn="l" rtl="0">
                        <a:spcBef>
                          <a:spcPts val="0"/>
                        </a:spcBef>
                        <a:spcAft>
                          <a:spcPts val="0"/>
                        </a:spcAft>
                        <a:buNone/>
                      </a:pPr>
                      <a:r>
                        <a:rPr lang="en-US" sz="900" dirty="0"/>
                        <a:t>Jumlah unit</a:t>
                      </a:r>
                      <a:endParaRPr sz="900" dirty="0"/>
                    </a:p>
                  </a:txBody>
                  <a:tcPr marL="91425" marR="91425" marT="91425" marB="91425"/>
                </a:tc>
                <a:tc>
                  <a:txBody>
                    <a:bodyPr/>
                    <a:lstStyle/>
                    <a:p>
                      <a:pPr marL="0" lvl="0" indent="0" algn="l" rtl="0">
                        <a:spcBef>
                          <a:spcPts val="0"/>
                        </a:spcBef>
                        <a:spcAft>
                          <a:spcPts val="0"/>
                        </a:spcAft>
                        <a:buNone/>
                      </a:pPr>
                      <a:r>
                        <a:rPr lang="en-US" sz="900" dirty="0" err="1"/>
                        <a:t>jumlah_barang</a:t>
                      </a:r>
                      <a:r>
                        <a:rPr lang="en-US" sz="900" dirty="0"/>
                        <a:t> as </a:t>
                      </a:r>
                      <a:r>
                        <a:rPr lang="en-US" sz="900" dirty="0" err="1"/>
                        <a:t>jumlah_unit</a:t>
                      </a:r>
                      <a:endParaRPr sz="900" dirty="0"/>
                    </a:p>
                  </a:txBody>
                  <a:tcPr marL="91425" marR="91425" marT="91425" marB="91425"/>
                </a:tc>
                <a:extLst>
                  <a:ext uri="{0D108BD9-81ED-4DB2-BD59-A6C34878D82A}">
                    <a16:rowId xmlns:a16="http://schemas.microsoft.com/office/drawing/2014/main" val="1086447817"/>
                  </a:ext>
                </a:extLst>
              </a:tr>
              <a:tr h="247964">
                <a:tc>
                  <a:txBody>
                    <a:bodyPr/>
                    <a:lstStyle/>
                    <a:p>
                      <a:pPr marL="0" lvl="0" indent="0" algn="l" rtl="0">
                        <a:spcBef>
                          <a:spcPts val="0"/>
                        </a:spcBef>
                        <a:spcAft>
                          <a:spcPts val="0"/>
                        </a:spcAft>
                        <a:buNone/>
                      </a:pPr>
                      <a:r>
                        <a:rPr lang="en-US" sz="900" dirty="0"/>
                        <a:t>Unit</a:t>
                      </a:r>
                      <a:endParaRPr sz="900" dirty="0"/>
                    </a:p>
                  </a:txBody>
                  <a:tcPr marL="91425" marR="91425" marT="91425" marB="91425"/>
                </a:tc>
                <a:tc>
                  <a:txBody>
                    <a:bodyPr/>
                    <a:lstStyle/>
                    <a:p>
                      <a:pPr marL="0" lvl="0" indent="0" algn="l" rtl="0">
                        <a:spcBef>
                          <a:spcPts val="0"/>
                        </a:spcBef>
                        <a:spcAft>
                          <a:spcPts val="0"/>
                        </a:spcAft>
                        <a:buNone/>
                      </a:pPr>
                      <a:r>
                        <a:rPr lang="en-US" sz="900" dirty="0"/>
                        <a:t>Varchar</a:t>
                      </a:r>
                      <a:endParaRPr sz="900" dirty="0"/>
                    </a:p>
                  </a:txBody>
                  <a:tcPr marL="91425" marR="91425" marT="91425" marB="91425"/>
                </a:tc>
                <a:tc>
                  <a:txBody>
                    <a:bodyPr/>
                    <a:lstStyle/>
                    <a:p>
                      <a:pPr marL="0" lvl="0" indent="0" algn="l" rtl="0">
                        <a:spcBef>
                          <a:spcPts val="0"/>
                        </a:spcBef>
                        <a:spcAft>
                          <a:spcPts val="0"/>
                        </a:spcAft>
                        <a:buNone/>
                      </a:pPr>
                      <a:r>
                        <a:rPr lang="en-US" sz="900" dirty="0"/>
                        <a:t>Unit</a:t>
                      </a:r>
                      <a:endParaRPr sz="900" dirty="0"/>
                    </a:p>
                  </a:txBody>
                  <a:tcPr marL="91425" marR="91425" marT="91425" marB="91425"/>
                </a:tc>
                <a:tc>
                  <a:txBody>
                    <a:bodyPr/>
                    <a:lstStyle/>
                    <a:p>
                      <a:pPr marL="0" lvl="0" indent="0" algn="l" rtl="0">
                        <a:spcBef>
                          <a:spcPts val="0"/>
                        </a:spcBef>
                        <a:spcAft>
                          <a:spcPts val="0"/>
                        </a:spcAft>
                        <a:buNone/>
                      </a:pPr>
                      <a:endParaRPr sz="900" dirty="0"/>
                    </a:p>
                  </a:txBody>
                  <a:tcPr marL="91425" marR="91425" marT="91425" marB="91425"/>
                </a:tc>
                <a:extLst>
                  <a:ext uri="{0D108BD9-81ED-4DB2-BD59-A6C34878D82A}">
                    <a16:rowId xmlns:a16="http://schemas.microsoft.com/office/drawing/2014/main" val="1465315951"/>
                  </a:ext>
                </a:extLst>
              </a:tr>
              <a:tr h="247964">
                <a:tc>
                  <a:txBody>
                    <a:bodyPr/>
                    <a:lstStyle/>
                    <a:p>
                      <a:pPr marL="0" lvl="0" indent="0" algn="l" rtl="0">
                        <a:spcBef>
                          <a:spcPts val="0"/>
                        </a:spcBef>
                        <a:spcAft>
                          <a:spcPts val="0"/>
                        </a:spcAft>
                        <a:buNone/>
                      </a:pPr>
                      <a:r>
                        <a:rPr lang="en-US" sz="900" dirty="0" err="1"/>
                        <a:t>Harga_per_unit</a:t>
                      </a:r>
                      <a:endParaRPr sz="900" dirty="0"/>
                    </a:p>
                  </a:txBody>
                  <a:tcPr marL="91425" marR="91425" marT="91425" marB="91425"/>
                </a:tc>
                <a:tc>
                  <a:txBody>
                    <a:bodyPr/>
                    <a:lstStyle/>
                    <a:p>
                      <a:pPr marL="0" lvl="0" indent="0" algn="l" rtl="0">
                        <a:spcBef>
                          <a:spcPts val="0"/>
                        </a:spcBef>
                        <a:spcAft>
                          <a:spcPts val="0"/>
                        </a:spcAft>
                        <a:buNone/>
                      </a:pPr>
                      <a:r>
                        <a:rPr lang="en-US" sz="900" dirty="0"/>
                        <a:t>Numeric</a:t>
                      </a:r>
                    </a:p>
                  </a:txBody>
                  <a:tcPr marL="91425" marR="91425" marT="91425" marB="91425"/>
                </a:tc>
                <a:tc>
                  <a:txBody>
                    <a:bodyPr/>
                    <a:lstStyle/>
                    <a:p>
                      <a:pPr marL="0" lvl="0" indent="0" algn="l" rtl="0">
                        <a:spcBef>
                          <a:spcPts val="0"/>
                        </a:spcBef>
                        <a:spcAft>
                          <a:spcPts val="0"/>
                        </a:spcAft>
                        <a:buNone/>
                      </a:pPr>
                      <a:r>
                        <a:rPr lang="en-US" sz="900" dirty="0"/>
                        <a:t>Harga tiap unit</a:t>
                      </a:r>
                    </a:p>
                  </a:txBody>
                  <a:tcPr marL="91425" marR="91425" marT="91425" marB="91425"/>
                </a:tc>
                <a:tc>
                  <a:txBody>
                    <a:bodyPr/>
                    <a:lstStyle/>
                    <a:p>
                      <a:pPr marL="0" lvl="0" indent="0" algn="l" rtl="0">
                        <a:spcBef>
                          <a:spcPts val="0"/>
                        </a:spcBef>
                        <a:spcAft>
                          <a:spcPts val="0"/>
                        </a:spcAft>
                        <a:buNone/>
                      </a:pPr>
                      <a:r>
                        <a:rPr lang="en-US" sz="900" dirty="0" err="1"/>
                        <a:t>harga</a:t>
                      </a:r>
                      <a:r>
                        <a:rPr lang="en-US" sz="900" dirty="0"/>
                        <a:t> as </a:t>
                      </a:r>
                      <a:r>
                        <a:rPr lang="en-US" sz="900" dirty="0" err="1"/>
                        <a:t>harga_per_unit</a:t>
                      </a:r>
                      <a:endParaRPr sz="900" dirty="0"/>
                    </a:p>
                  </a:txBody>
                  <a:tcPr marL="91425" marR="91425" marT="91425" marB="91425"/>
                </a:tc>
                <a:extLst>
                  <a:ext uri="{0D108BD9-81ED-4DB2-BD59-A6C34878D82A}">
                    <a16:rowId xmlns:a16="http://schemas.microsoft.com/office/drawing/2014/main" val="244634529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Table Aggregate “&lt;&lt;Nama Tabel&gt;&gt;”</a:t>
            </a:r>
            <a:endParaRPr/>
          </a:p>
        </p:txBody>
      </p:sp>
      <p:pic>
        <p:nvPicPr>
          <p:cNvPr id="3" name="Picture 2">
            <a:extLst>
              <a:ext uri="{FF2B5EF4-FFF2-40B4-BE49-F238E27FC236}">
                <a16:creationId xmlns:a16="http://schemas.microsoft.com/office/drawing/2014/main" id="{3F4D86B8-0A5C-B4F3-175E-3F10BA20E425}"/>
              </a:ext>
            </a:extLst>
          </p:cNvPr>
          <p:cNvPicPr>
            <a:picLocks noChangeAspect="1"/>
          </p:cNvPicPr>
          <p:nvPr/>
        </p:nvPicPr>
        <p:blipFill>
          <a:blip r:embed="rId3"/>
          <a:stretch>
            <a:fillRect/>
          </a:stretch>
        </p:blipFill>
        <p:spPr>
          <a:xfrm>
            <a:off x="0" y="1667830"/>
            <a:ext cx="9144000" cy="18078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874</Words>
  <Application>Microsoft Office PowerPoint</Application>
  <PresentationFormat>On-screen Show (16:9)</PresentationFormat>
  <Paragraphs>147</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Rubik</vt:lpstr>
      <vt:lpstr>Arial</vt:lpstr>
      <vt:lpstr>Simple Light</vt:lpstr>
      <vt:lpstr>Soal &amp; Template Jawaban</vt:lpstr>
      <vt:lpstr>Petunjuk</vt:lpstr>
      <vt:lpstr>Query</vt:lpstr>
      <vt:lpstr>Query</vt:lpstr>
      <vt:lpstr>Soal 3: Menentukan Primary Key</vt:lpstr>
      <vt:lpstr>Soal 4: Design Datamart</vt:lpstr>
      <vt:lpstr>Table Base “&lt;&lt;Nama Tabel&gt;&gt;” </vt:lpstr>
      <vt:lpstr>Table Base “&lt;&lt;Nama Tabel&gt;&gt;” </vt:lpstr>
      <vt:lpstr>Table Aggregate “&lt;&lt;Nama Tabel&gt;&gt;”</vt:lpstr>
      <vt:lpstr>Table Aggregate “&lt;&lt;Nama Tabel&gt;&gt;”</vt:lpstr>
      <vt:lpstr>Soal 5 : Data Visualization</vt:lpstr>
      <vt:lpstr>PowerPoint Presentation</vt:lpstr>
      <vt:lpstr>Soal 6 : Additional Complementary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Soal &amp; Template Jawaban</dc:title>
  <cp:lastModifiedBy>ASUS</cp:lastModifiedBy>
  <cp:revision>7</cp:revision>
  <dcterms:modified xsi:type="dcterms:W3CDTF">2024-01-28T06:37:05Z</dcterms:modified>
</cp:coreProperties>
</file>