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69" r:id="rId4"/>
    <p:sldId id="274" r:id="rId5"/>
    <p:sldId id="275" r:id="rId6"/>
    <p:sldId id="276" r:id="rId7"/>
    <p:sldId id="270" r:id="rId8"/>
    <p:sldId id="260" r:id="rId9"/>
    <p:sldId id="271" r:id="rId10"/>
    <p:sldId id="278" r:id="rId11"/>
    <p:sldId id="279" r:id="rId12"/>
    <p:sldId id="272" r:id="rId13"/>
    <p:sldId id="281" r:id="rId14"/>
    <p:sldId id="282" r:id="rId15"/>
    <p:sldId id="258" r:id="rId16"/>
    <p:sldId id="280" r:id="rId17"/>
    <p:sldId id="267" r:id="rId18"/>
  </p:sldIdLst>
  <p:sldSz cx="18288000" cy="10287000"/>
  <p:notesSz cx="6858000" cy="9144000"/>
  <p:embeddedFontLst>
    <p:embeddedFont>
      <p:font typeface="Coiny" panose="020B0604020202020204" charset="0"/>
      <p:regular r:id="rId20"/>
    </p:embeddedFont>
    <p:embeddedFont>
      <p:font typeface="Poppins" panose="00000500000000000000" pitchFamily="2" charset="0"/>
      <p:regular r:id="rId21"/>
      <p:bold r:id="rId22"/>
      <p:italic r:id="rId23"/>
      <p:boldItalic r:id="rId24"/>
    </p:embeddedFont>
    <p:embeddedFont>
      <p:font typeface="Poppins Bold" panose="00000800000000000000"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1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4EC62-6C24-4B7C-A35D-F2154F92D8AF}"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77DF7-B3B1-4985-BD3C-8E13B11430DB}" type="slidenum">
              <a:rPr lang="en-US" smtClean="0"/>
              <a:t>‹#›</a:t>
            </a:fld>
            <a:endParaRPr lang="en-US"/>
          </a:p>
        </p:txBody>
      </p:sp>
    </p:spTree>
    <p:extLst>
      <p:ext uri="{BB962C8B-B14F-4D97-AF65-F5344CB8AC3E}">
        <p14:creationId xmlns:p14="http://schemas.microsoft.com/office/powerpoint/2010/main" val="233076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77DF7-B3B1-4985-BD3C-8E13B11430DB}" type="slidenum">
              <a:rPr lang="en-US" smtClean="0"/>
              <a:t>8</a:t>
            </a:fld>
            <a:endParaRPr lang="en-US"/>
          </a:p>
        </p:txBody>
      </p:sp>
    </p:spTree>
    <p:extLst>
      <p:ext uri="{BB962C8B-B14F-4D97-AF65-F5344CB8AC3E}">
        <p14:creationId xmlns:p14="http://schemas.microsoft.com/office/powerpoint/2010/main" val="1336266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s://github.com/ariniamsr/Predict-Customer-Personality-to-Boost-Marketing-Campaign-by-Using-Machine-Learning/tree/main" TargetMode="External"/><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8.png"/><Relationship Id="rId5" Type="http://schemas.openxmlformats.org/officeDocument/2006/relationships/image" Target="../media/image6.svg"/><Relationship Id="rId15" Type="http://schemas.openxmlformats.org/officeDocument/2006/relationships/hyperlink" Target="https://arinporto.carrd.co/" TargetMode="External"/><Relationship Id="rId10" Type="http://schemas.openxmlformats.org/officeDocument/2006/relationships/image" Target="../media/image27.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hyperlink" Target="mailto:ariniarum98@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9.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5229109" y="6853429"/>
            <a:ext cx="7829782" cy="1000125"/>
            <a:chOff x="0" y="0"/>
            <a:chExt cx="2062165" cy="263407"/>
          </a:xfrm>
        </p:grpSpPr>
        <p:sp>
          <p:nvSpPr>
            <p:cNvPr id="9" name="Freeform 9"/>
            <p:cNvSpPr/>
            <p:nvPr/>
          </p:nvSpPr>
          <p:spPr>
            <a:xfrm>
              <a:off x="0" y="0"/>
              <a:ext cx="2062165" cy="263407"/>
            </a:xfrm>
            <a:custGeom>
              <a:avLst/>
              <a:gdLst/>
              <a:ahLst/>
              <a:cxnLst/>
              <a:rect l="l" t="t" r="r" b="b"/>
              <a:pathLst>
                <a:path w="2062165" h="263407">
                  <a:moveTo>
                    <a:pt x="98878" y="0"/>
                  </a:moveTo>
                  <a:lnTo>
                    <a:pt x="1963287" y="0"/>
                  </a:lnTo>
                  <a:cubicBezTo>
                    <a:pt x="1989511" y="0"/>
                    <a:pt x="2014661" y="10417"/>
                    <a:pt x="2033204" y="28961"/>
                  </a:cubicBezTo>
                  <a:cubicBezTo>
                    <a:pt x="2051747" y="47504"/>
                    <a:pt x="2062165" y="72654"/>
                    <a:pt x="2062165" y="98878"/>
                  </a:cubicBezTo>
                  <a:lnTo>
                    <a:pt x="2062165" y="164530"/>
                  </a:lnTo>
                  <a:cubicBezTo>
                    <a:pt x="2062165" y="219138"/>
                    <a:pt x="2017895" y="263407"/>
                    <a:pt x="1963287" y="263407"/>
                  </a:cubicBezTo>
                  <a:lnTo>
                    <a:pt x="98878" y="263407"/>
                  </a:lnTo>
                  <a:cubicBezTo>
                    <a:pt x="72654" y="263407"/>
                    <a:pt x="47504" y="252990"/>
                    <a:pt x="28961" y="234447"/>
                  </a:cubicBezTo>
                  <a:cubicBezTo>
                    <a:pt x="10417" y="215904"/>
                    <a:pt x="0" y="190754"/>
                    <a:pt x="0" y="164530"/>
                  </a:cubicBezTo>
                  <a:lnTo>
                    <a:pt x="0" y="98878"/>
                  </a:lnTo>
                  <a:cubicBezTo>
                    <a:pt x="0" y="72654"/>
                    <a:pt x="10417" y="47504"/>
                    <a:pt x="28961" y="28961"/>
                  </a:cubicBezTo>
                  <a:cubicBezTo>
                    <a:pt x="47504" y="10417"/>
                    <a:pt x="72654" y="0"/>
                    <a:pt x="98878"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2062165" cy="320557"/>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2053046" y="901152"/>
            <a:ext cx="2065372" cy="4191715"/>
          </a:xfrm>
          <a:custGeom>
            <a:avLst/>
            <a:gdLst/>
            <a:ahLst/>
            <a:cxnLst/>
            <a:rect l="l" t="t" r="r" b="b"/>
            <a:pathLst>
              <a:path w="2065372" h="4191715">
                <a:moveTo>
                  <a:pt x="0" y="0"/>
                </a:moveTo>
                <a:lnTo>
                  <a:pt x="2065372" y="0"/>
                </a:lnTo>
                <a:lnTo>
                  <a:pt x="2065372" y="4191715"/>
                </a:lnTo>
                <a:lnTo>
                  <a:pt x="0" y="41917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4329543" y="6363155"/>
            <a:ext cx="1588787" cy="2592976"/>
          </a:xfrm>
          <a:custGeom>
            <a:avLst/>
            <a:gdLst/>
            <a:ahLst/>
            <a:cxnLst/>
            <a:rect l="l" t="t" r="r" b="b"/>
            <a:pathLst>
              <a:path w="1588787" h="2592976">
                <a:moveTo>
                  <a:pt x="0" y="0"/>
                </a:moveTo>
                <a:lnTo>
                  <a:pt x="1588788" y="0"/>
                </a:lnTo>
                <a:lnTo>
                  <a:pt x="1588788" y="2592976"/>
                </a:lnTo>
                <a:lnTo>
                  <a:pt x="0" y="25929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5181212" y="5092867"/>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3011136" y="6154164"/>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2423210" y="6873651"/>
            <a:ext cx="584719" cy="841873"/>
          </a:xfrm>
          <a:custGeom>
            <a:avLst/>
            <a:gdLst/>
            <a:ahLst/>
            <a:cxnLst/>
            <a:rect l="l" t="t" r="r" b="b"/>
            <a:pathLst>
              <a:path w="584719" h="841873">
                <a:moveTo>
                  <a:pt x="0" y="0"/>
                </a:moveTo>
                <a:lnTo>
                  <a:pt x="584719" y="0"/>
                </a:lnTo>
                <a:lnTo>
                  <a:pt x="584719" y="841873"/>
                </a:lnTo>
                <a:lnTo>
                  <a:pt x="0" y="8418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17259300" y="2743125"/>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Freeform 17"/>
          <p:cNvSpPr/>
          <p:nvPr/>
        </p:nvSpPr>
        <p:spPr>
          <a:xfrm>
            <a:off x="291581" y="6932555"/>
            <a:ext cx="504996" cy="727088"/>
          </a:xfrm>
          <a:custGeom>
            <a:avLst/>
            <a:gdLst/>
            <a:ahLst/>
            <a:cxnLst/>
            <a:rect l="l" t="t" r="r" b="b"/>
            <a:pathLst>
              <a:path w="504996" h="727088">
                <a:moveTo>
                  <a:pt x="0" y="0"/>
                </a:moveTo>
                <a:lnTo>
                  <a:pt x="504996" y="0"/>
                </a:lnTo>
                <a:lnTo>
                  <a:pt x="504996" y="727088"/>
                </a:lnTo>
                <a:lnTo>
                  <a:pt x="0" y="72708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rot="3207531">
            <a:off x="15731899" y="-1930446"/>
            <a:ext cx="2840387" cy="5966081"/>
          </a:xfrm>
          <a:custGeom>
            <a:avLst/>
            <a:gdLst/>
            <a:ahLst/>
            <a:cxnLst/>
            <a:rect l="l" t="t" r="r" b="b"/>
            <a:pathLst>
              <a:path w="2840387" h="5966081">
                <a:moveTo>
                  <a:pt x="0" y="0"/>
                </a:moveTo>
                <a:lnTo>
                  <a:pt x="2840387" y="0"/>
                </a:lnTo>
                <a:lnTo>
                  <a:pt x="2840387" y="5966082"/>
                </a:lnTo>
                <a:lnTo>
                  <a:pt x="0" y="596608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TextBox 19"/>
          <p:cNvSpPr txBox="1"/>
          <p:nvPr/>
        </p:nvSpPr>
        <p:spPr>
          <a:xfrm>
            <a:off x="4118418" y="4023125"/>
            <a:ext cx="10261504" cy="2212174"/>
          </a:xfrm>
          <a:prstGeom prst="rect">
            <a:avLst/>
          </a:prstGeom>
        </p:spPr>
        <p:txBody>
          <a:bodyPr lIns="0" tIns="0" rIns="0" bIns="0" rtlCol="0" anchor="t">
            <a:spAutoFit/>
          </a:bodyPr>
          <a:lstStyle/>
          <a:p>
            <a:pPr algn="ctr">
              <a:lnSpc>
                <a:spcPts val="4374"/>
              </a:lnSpc>
            </a:pPr>
            <a:r>
              <a:rPr lang="en-US" sz="3391" spc="33" dirty="0">
                <a:solidFill>
                  <a:srgbClr val="E18455"/>
                </a:solidFill>
                <a:latin typeface="Coiny"/>
              </a:rPr>
              <a:t>PREDICT CUSTOMER PERSONALITY TO BOOST MARKETING CAMPAIGN BY USING MACHINE LEARNING</a:t>
            </a:r>
          </a:p>
          <a:p>
            <a:pPr algn="ctr">
              <a:lnSpc>
                <a:spcPts val="4374"/>
              </a:lnSpc>
            </a:pPr>
            <a:endParaRPr lang="en-US" sz="3391" spc="33" dirty="0">
              <a:solidFill>
                <a:srgbClr val="E18455"/>
              </a:solidFill>
              <a:latin typeface="Coiny"/>
            </a:endParaRPr>
          </a:p>
        </p:txBody>
      </p:sp>
      <p:sp>
        <p:nvSpPr>
          <p:cNvPr id="20" name="TextBox 20"/>
          <p:cNvSpPr txBox="1"/>
          <p:nvPr/>
        </p:nvSpPr>
        <p:spPr>
          <a:xfrm>
            <a:off x="5661300" y="7039166"/>
            <a:ext cx="6965399" cy="542925"/>
          </a:xfrm>
          <a:prstGeom prst="rect">
            <a:avLst/>
          </a:prstGeom>
        </p:spPr>
        <p:txBody>
          <a:bodyPr lIns="0" tIns="0" rIns="0" bIns="0" rtlCol="0" anchor="t">
            <a:spAutoFit/>
          </a:bodyPr>
          <a:lstStyle/>
          <a:p>
            <a:pPr algn="ctr">
              <a:lnSpc>
                <a:spcPts val="4200"/>
              </a:lnSpc>
              <a:spcBef>
                <a:spcPct val="0"/>
              </a:spcBef>
            </a:pPr>
            <a:r>
              <a:rPr lang="en-US" sz="3000">
                <a:solidFill>
                  <a:srgbClr val="5D381C"/>
                </a:solidFill>
                <a:latin typeface="Poppins"/>
              </a:rPr>
              <a:t>Presented by Arini Arumsari</a:t>
            </a:r>
          </a:p>
        </p:txBody>
      </p:sp>
      <p:sp>
        <p:nvSpPr>
          <p:cNvPr id="21" name="Freeform 21"/>
          <p:cNvSpPr/>
          <p:nvPr/>
        </p:nvSpPr>
        <p:spPr>
          <a:xfrm rot="-9230465">
            <a:off x="-546364" y="7656625"/>
            <a:ext cx="2685882" cy="5641551"/>
          </a:xfrm>
          <a:custGeom>
            <a:avLst/>
            <a:gdLst/>
            <a:ahLst/>
            <a:cxnLst/>
            <a:rect l="l" t="t" r="r" b="b"/>
            <a:pathLst>
              <a:path w="2685882" h="5641551">
                <a:moveTo>
                  <a:pt x="0" y="0"/>
                </a:moveTo>
                <a:lnTo>
                  <a:pt x="2685882" y="0"/>
                </a:lnTo>
                <a:lnTo>
                  <a:pt x="2685882" y="5641551"/>
                </a:lnTo>
                <a:lnTo>
                  <a:pt x="0" y="564155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1" name="Freeform 11"/>
          <p:cNvSpPr/>
          <p:nvPr/>
        </p:nvSpPr>
        <p:spPr>
          <a:xfrm>
            <a:off x="14066520" y="4249092"/>
            <a:ext cx="737119" cy="1061297"/>
          </a:xfrm>
          <a:custGeom>
            <a:avLst/>
            <a:gdLst/>
            <a:ahLst/>
            <a:cxnLst/>
            <a:rect l="l" t="t" r="r" b="b"/>
            <a:pathLst>
              <a:path w="737119" h="1061297">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935105" y="7562583"/>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2855409" y="8202943"/>
            <a:ext cx="584719" cy="841873"/>
          </a:xfrm>
          <a:custGeom>
            <a:avLst/>
            <a:gdLst/>
            <a:ahLst/>
            <a:cxnLst/>
            <a:rect l="l" t="t" r="r" b="b"/>
            <a:pathLst>
              <a:path w="584719" h="841873">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3481800" y="3407219"/>
            <a:ext cx="584719" cy="841873"/>
          </a:xfrm>
          <a:custGeom>
            <a:avLst/>
            <a:gdLst/>
            <a:ahLst/>
            <a:cxnLst/>
            <a:rect l="l" t="t" r="r" b="b"/>
            <a:pathLst>
              <a:path w="584719" h="841873">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3074" name="Picture 2">
            <a:extLst>
              <a:ext uri="{FF2B5EF4-FFF2-40B4-BE49-F238E27FC236}">
                <a16:creationId xmlns:a16="http://schemas.microsoft.com/office/drawing/2014/main" id="{1D7603A1-D11D-D63C-5A67-07B657C6F9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0145" y="2367881"/>
            <a:ext cx="7156040" cy="519505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2">
            <a:extLst>
              <a:ext uri="{FF2B5EF4-FFF2-40B4-BE49-F238E27FC236}">
                <a16:creationId xmlns:a16="http://schemas.microsoft.com/office/drawing/2014/main" id="{63CCB46B-8128-716B-26BB-DDA97FD46708}"/>
              </a:ext>
            </a:extLst>
          </p:cNvPr>
          <p:cNvSpPr txBox="1"/>
          <p:nvPr/>
        </p:nvSpPr>
        <p:spPr>
          <a:xfrm>
            <a:off x="531594" y="2332992"/>
            <a:ext cx="8612406" cy="743793"/>
          </a:xfrm>
          <a:prstGeom prst="rect">
            <a:avLst/>
          </a:prstGeom>
        </p:spPr>
        <p:txBody>
          <a:bodyPr lIns="0" tIns="0" rIns="0" bIns="0" rtlCol="0" anchor="t">
            <a:spAutoFit/>
          </a:bodyPr>
          <a:lstStyle/>
          <a:p>
            <a:pPr algn="ctr">
              <a:lnSpc>
                <a:spcPts val="5805"/>
              </a:lnSpc>
            </a:pPr>
            <a:r>
              <a:rPr lang="en-US" sz="4500" spc="44" dirty="0">
                <a:solidFill>
                  <a:srgbClr val="E18455"/>
                </a:solidFill>
                <a:latin typeface="Coiny"/>
              </a:rPr>
              <a:t>Clustering</a:t>
            </a:r>
          </a:p>
        </p:txBody>
      </p:sp>
      <p:sp>
        <p:nvSpPr>
          <p:cNvPr id="21" name="TextBox 24">
            <a:extLst>
              <a:ext uri="{FF2B5EF4-FFF2-40B4-BE49-F238E27FC236}">
                <a16:creationId xmlns:a16="http://schemas.microsoft.com/office/drawing/2014/main" id="{10914A20-C7DF-0A18-3E1F-673E6191FCF9}"/>
              </a:ext>
            </a:extLst>
          </p:cNvPr>
          <p:cNvSpPr txBox="1"/>
          <p:nvPr/>
        </p:nvSpPr>
        <p:spPr>
          <a:xfrm>
            <a:off x="1777189" y="3359417"/>
            <a:ext cx="7387980" cy="4594591"/>
          </a:xfrm>
          <a:prstGeom prst="rect">
            <a:avLst/>
          </a:prstGeom>
        </p:spPr>
        <p:txBody>
          <a:bodyPr wrap="square" lIns="0" tIns="0" rIns="0" bIns="0" rtlCol="0" anchor="t">
            <a:spAutoFit/>
          </a:bodyPr>
          <a:lstStyle/>
          <a:p>
            <a:pPr>
              <a:lnSpc>
                <a:spcPts val="3640"/>
              </a:lnSpc>
              <a:spcBef>
                <a:spcPct val="0"/>
              </a:spcBef>
            </a:pPr>
            <a:r>
              <a:rPr lang="en-US" sz="2600" dirty="0">
                <a:solidFill>
                  <a:srgbClr val="5D381C"/>
                </a:solidFill>
                <a:latin typeface="Poppins"/>
              </a:rPr>
              <a:t>We will classify the customer by creating a </a:t>
            </a:r>
          </a:p>
          <a:p>
            <a:pPr>
              <a:lnSpc>
                <a:spcPts val="3640"/>
              </a:lnSpc>
              <a:spcBef>
                <a:spcPct val="0"/>
              </a:spcBef>
            </a:pPr>
            <a:r>
              <a:rPr lang="en-US" sz="2600" dirty="0">
                <a:solidFill>
                  <a:srgbClr val="5D381C"/>
                </a:solidFill>
                <a:latin typeface="Poppins"/>
              </a:rPr>
              <a:t>cluster with the following steps:</a:t>
            </a:r>
          </a:p>
          <a:p>
            <a:pPr>
              <a:lnSpc>
                <a:spcPts val="3640"/>
              </a:lnSpc>
              <a:spcBef>
                <a:spcPct val="0"/>
              </a:spcBef>
            </a:pPr>
            <a:endParaRPr lang="en-US" sz="2600" dirty="0">
              <a:solidFill>
                <a:srgbClr val="5D381C"/>
              </a:solidFill>
              <a:latin typeface="Poppins"/>
            </a:endParaRPr>
          </a:p>
          <a:p>
            <a:pPr marL="514350" indent="-514350">
              <a:lnSpc>
                <a:spcPts val="3640"/>
              </a:lnSpc>
              <a:spcBef>
                <a:spcPct val="0"/>
              </a:spcBef>
              <a:buFont typeface="Arial" panose="020B0604020202020204" pitchFamily="34" charset="0"/>
              <a:buChar char="•"/>
            </a:pPr>
            <a:r>
              <a:rPr lang="en-US" sz="2600" dirty="0">
                <a:solidFill>
                  <a:srgbClr val="5D381C"/>
                </a:solidFill>
                <a:latin typeface="Poppins"/>
              </a:rPr>
              <a:t>Perform dimensionality reduction </a:t>
            </a:r>
          </a:p>
          <a:p>
            <a:pPr>
              <a:lnSpc>
                <a:spcPts val="3640"/>
              </a:lnSpc>
              <a:spcBef>
                <a:spcPct val="0"/>
              </a:spcBef>
            </a:pPr>
            <a:r>
              <a:rPr lang="en-US" sz="2600" dirty="0">
                <a:solidFill>
                  <a:srgbClr val="5D381C"/>
                </a:solidFill>
                <a:latin typeface="Poppins"/>
              </a:rPr>
              <a:t>using Principal Component Analysis (PCA)</a:t>
            </a:r>
          </a:p>
          <a:p>
            <a:pPr marL="514350" indent="-514350">
              <a:lnSpc>
                <a:spcPts val="3640"/>
              </a:lnSpc>
              <a:spcBef>
                <a:spcPct val="0"/>
              </a:spcBef>
              <a:buFont typeface="Arial" panose="020B0604020202020204" pitchFamily="34" charset="0"/>
              <a:buChar char="•"/>
            </a:pPr>
            <a:r>
              <a:rPr lang="en-US" sz="2600" dirty="0">
                <a:solidFill>
                  <a:srgbClr val="5D381C"/>
                </a:solidFill>
                <a:latin typeface="Poppins"/>
              </a:rPr>
              <a:t>Determine the number of the</a:t>
            </a:r>
          </a:p>
          <a:p>
            <a:pPr>
              <a:lnSpc>
                <a:spcPts val="3640"/>
              </a:lnSpc>
              <a:spcBef>
                <a:spcPct val="0"/>
              </a:spcBef>
            </a:pPr>
            <a:r>
              <a:rPr lang="en-US" sz="2600" dirty="0">
                <a:solidFill>
                  <a:srgbClr val="5D381C"/>
                </a:solidFill>
                <a:latin typeface="Poppins"/>
              </a:rPr>
              <a:t>cluster using Elbow Method</a:t>
            </a:r>
          </a:p>
          <a:p>
            <a:pPr marL="514350" indent="-514350">
              <a:lnSpc>
                <a:spcPts val="3640"/>
              </a:lnSpc>
              <a:spcBef>
                <a:spcPct val="0"/>
              </a:spcBef>
              <a:buFont typeface="Arial" panose="020B0604020202020204" pitchFamily="34" charset="0"/>
              <a:buChar char="•"/>
            </a:pPr>
            <a:r>
              <a:rPr lang="en-US" sz="2600" dirty="0">
                <a:solidFill>
                  <a:srgbClr val="5D381C"/>
                </a:solidFill>
                <a:latin typeface="Poppins"/>
              </a:rPr>
              <a:t>Label the customer cluster using </a:t>
            </a:r>
          </a:p>
          <a:p>
            <a:pPr>
              <a:lnSpc>
                <a:spcPts val="3640"/>
              </a:lnSpc>
              <a:spcBef>
                <a:spcPct val="0"/>
              </a:spcBef>
            </a:pPr>
            <a:r>
              <a:rPr lang="en-US" sz="2600" dirty="0">
                <a:solidFill>
                  <a:srgbClr val="5D381C"/>
                </a:solidFill>
                <a:latin typeface="Poppins"/>
              </a:rPr>
              <a:t>K-Means Clustering</a:t>
            </a:r>
          </a:p>
          <a:p>
            <a:pPr>
              <a:lnSpc>
                <a:spcPts val="3640"/>
              </a:lnSpc>
              <a:spcBef>
                <a:spcPct val="0"/>
              </a:spcBef>
            </a:pPr>
            <a:endParaRPr lang="en-US" sz="2600" dirty="0">
              <a:solidFill>
                <a:srgbClr val="5D381C"/>
              </a:solidFill>
              <a:latin typeface="Poppins"/>
            </a:endParaRPr>
          </a:p>
        </p:txBody>
      </p:sp>
    </p:spTree>
    <p:extLst>
      <p:ext uri="{BB962C8B-B14F-4D97-AF65-F5344CB8AC3E}">
        <p14:creationId xmlns:p14="http://schemas.microsoft.com/office/powerpoint/2010/main" val="3959916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1" name="Freeform 11"/>
          <p:cNvSpPr/>
          <p:nvPr/>
        </p:nvSpPr>
        <p:spPr>
          <a:xfrm>
            <a:off x="14066520" y="4249092"/>
            <a:ext cx="737119" cy="1061297"/>
          </a:xfrm>
          <a:custGeom>
            <a:avLst/>
            <a:gdLst/>
            <a:ahLst/>
            <a:cxnLst/>
            <a:rect l="l" t="t" r="r" b="b"/>
            <a:pathLst>
              <a:path w="737119" h="1061297">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935105" y="7562583"/>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2855409" y="8202943"/>
            <a:ext cx="584719" cy="841873"/>
          </a:xfrm>
          <a:custGeom>
            <a:avLst/>
            <a:gdLst/>
            <a:ahLst/>
            <a:cxnLst/>
            <a:rect l="l" t="t" r="r" b="b"/>
            <a:pathLst>
              <a:path w="584719" h="841873">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3481800" y="3407219"/>
            <a:ext cx="584719" cy="841873"/>
          </a:xfrm>
          <a:custGeom>
            <a:avLst/>
            <a:gdLst/>
            <a:ahLst/>
            <a:cxnLst/>
            <a:rect l="l" t="t" r="r" b="b"/>
            <a:pathLst>
              <a:path w="584719" h="841873">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12">
            <a:extLst>
              <a:ext uri="{FF2B5EF4-FFF2-40B4-BE49-F238E27FC236}">
                <a16:creationId xmlns:a16="http://schemas.microsoft.com/office/drawing/2014/main" id="{63CCB46B-8128-716B-26BB-DDA97FD46708}"/>
              </a:ext>
            </a:extLst>
          </p:cNvPr>
          <p:cNvSpPr txBox="1"/>
          <p:nvPr/>
        </p:nvSpPr>
        <p:spPr>
          <a:xfrm>
            <a:off x="4648200" y="1874497"/>
            <a:ext cx="8612406" cy="743793"/>
          </a:xfrm>
          <a:prstGeom prst="rect">
            <a:avLst/>
          </a:prstGeom>
        </p:spPr>
        <p:txBody>
          <a:bodyPr lIns="0" tIns="0" rIns="0" bIns="0" rtlCol="0" anchor="t">
            <a:spAutoFit/>
          </a:bodyPr>
          <a:lstStyle/>
          <a:p>
            <a:pPr algn="ctr">
              <a:lnSpc>
                <a:spcPts val="5805"/>
              </a:lnSpc>
            </a:pPr>
            <a:r>
              <a:rPr lang="en-US" sz="4500" spc="44" dirty="0">
                <a:solidFill>
                  <a:srgbClr val="E18455"/>
                </a:solidFill>
                <a:latin typeface="Coiny"/>
              </a:rPr>
              <a:t>Evaluate Model</a:t>
            </a:r>
          </a:p>
        </p:txBody>
      </p:sp>
      <p:sp>
        <p:nvSpPr>
          <p:cNvPr id="21" name="TextBox 24">
            <a:extLst>
              <a:ext uri="{FF2B5EF4-FFF2-40B4-BE49-F238E27FC236}">
                <a16:creationId xmlns:a16="http://schemas.microsoft.com/office/drawing/2014/main" id="{10914A20-C7DF-0A18-3E1F-673E6191FCF9}"/>
              </a:ext>
            </a:extLst>
          </p:cNvPr>
          <p:cNvSpPr txBox="1"/>
          <p:nvPr/>
        </p:nvSpPr>
        <p:spPr>
          <a:xfrm>
            <a:off x="2052250" y="3375550"/>
            <a:ext cx="7352956" cy="3671261"/>
          </a:xfrm>
          <a:prstGeom prst="rect">
            <a:avLst/>
          </a:prstGeom>
        </p:spPr>
        <p:txBody>
          <a:bodyPr wrap="square" lIns="0" tIns="0" rIns="0" bIns="0" rtlCol="0" anchor="t">
            <a:spAutoFit/>
          </a:bodyPr>
          <a:lstStyle/>
          <a:p>
            <a:pPr algn="just">
              <a:lnSpc>
                <a:spcPts val="3640"/>
              </a:lnSpc>
              <a:spcBef>
                <a:spcPct val="0"/>
              </a:spcBef>
            </a:pPr>
            <a:r>
              <a:rPr lang="en-US" sz="2600" dirty="0">
                <a:solidFill>
                  <a:srgbClr val="5D381C"/>
                </a:solidFill>
                <a:latin typeface="Poppins"/>
              </a:rPr>
              <a:t>We use silhouette score to evaluate the </a:t>
            </a:r>
          </a:p>
          <a:p>
            <a:pPr algn="just">
              <a:lnSpc>
                <a:spcPts val="3640"/>
              </a:lnSpc>
              <a:spcBef>
                <a:spcPct val="0"/>
              </a:spcBef>
            </a:pPr>
            <a:r>
              <a:rPr lang="en-US" sz="2600" dirty="0">
                <a:solidFill>
                  <a:srgbClr val="5D381C"/>
                </a:solidFill>
                <a:latin typeface="Poppins"/>
              </a:rPr>
              <a:t>model performance. From the graph we can </a:t>
            </a:r>
          </a:p>
          <a:p>
            <a:pPr algn="just">
              <a:lnSpc>
                <a:spcPts val="3640"/>
              </a:lnSpc>
              <a:spcBef>
                <a:spcPct val="0"/>
              </a:spcBef>
            </a:pPr>
            <a:r>
              <a:rPr lang="en-US" sz="2600" dirty="0">
                <a:solidFill>
                  <a:srgbClr val="5D381C"/>
                </a:solidFill>
                <a:latin typeface="Poppins"/>
              </a:rPr>
              <a:t>find out several things:</a:t>
            </a:r>
          </a:p>
          <a:p>
            <a:pPr marL="457200" indent="-457200" algn="just">
              <a:lnSpc>
                <a:spcPts val="3640"/>
              </a:lnSpc>
              <a:spcBef>
                <a:spcPct val="0"/>
              </a:spcBef>
              <a:buFont typeface="Arial" panose="020B0604020202020204" pitchFamily="34" charset="0"/>
              <a:buChar char="•"/>
            </a:pPr>
            <a:r>
              <a:rPr lang="en-US" sz="2600" dirty="0">
                <a:solidFill>
                  <a:srgbClr val="5D381C"/>
                </a:solidFill>
                <a:latin typeface="Poppins"/>
              </a:rPr>
              <a:t>The average silhouette score is 0.3</a:t>
            </a:r>
          </a:p>
          <a:p>
            <a:pPr marL="457200" indent="-457200" algn="just">
              <a:lnSpc>
                <a:spcPts val="3640"/>
              </a:lnSpc>
              <a:spcBef>
                <a:spcPct val="0"/>
              </a:spcBef>
              <a:buFont typeface="Arial" panose="020B0604020202020204" pitchFamily="34" charset="0"/>
              <a:buChar char="•"/>
            </a:pPr>
            <a:r>
              <a:rPr lang="en-US" sz="2600" dirty="0">
                <a:solidFill>
                  <a:srgbClr val="5D381C"/>
                </a:solidFill>
                <a:latin typeface="Poppins"/>
              </a:rPr>
              <a:t>All the clusters are above the average </a:t>
            </a:r>
          </a:p>
          <a:p>
            <a:pPr algn="just">
              <a:lnSpc>
                <a:spcPts val="3640"/>
              </a:lnSpc>
              <a:spcBef>
                <a:spcPct val="0"/>
              </a:spcBef>
            </a:pPr>
            <a:r>
              <a:rPr lang="en-US" sz="2600" dirty="0">
                <a:solidFill>
                  <a:srgbClr val="5D381C"/>
                </a:solidFill>
                <a:latin typeface="Poppins"/>
              </a:rPr>
              <a:t>silhouette score</a:t>
            </a:r>
          </a:p>
          <a:p>
            <a:pPr marL="457200" indent="-457200" algn="just">
              <a:lnSpc>
                <a:spcPts val="3640"/>
              </a:lnSpc>
              <a:spcBef>
                <a:spcPct val="0"/>
              </a:spcBef>
              <a:buFont typeface="Arial" panose="020B0604020202020204" pitchFamily="34" charset="0"/>
              <a:buChar char="•"/>
            </a:pPr>
            <a:r>
              <a:rPr lang="en-US" sz="2600" dirty="0">
                <a:solidFill>
                  <a:srgbClr val="5D381C"/>
                </a:solidFill>
                <a:latin typeface="Poppins"/>
              </a:rPr>
              <a:t>The cluster size are fairly distributed</a:t>
            </a:r>
          </a:p>
          <a:p>
            <a:pPr algn="just">
              <a:lnSpc>
                <a:spcPts val="3640"/>
              </a:lnSpc>
              <a:spcBef>
                <a:spcPct val="0"/>
              </a:spcBef>
            </a:pPr>
            <a:r>
              <a:rPr lang="en-US" sz="2600" dirty="0">
                <a:solidFill>
                  <a:srgbClr val="5D381C"/>
                </a:solidFill>
                <a:latin typeface="Poppins"/>
              </a:rPr>
              <a:t>We can conclude the model is good.</a:t>
            </a:r>
          </a:p>
        </p:txBody>
      </p:sp>
      <p:pic>
        <p:nvPicPr>
          <p:cNvPr id="14" name="Picture 13">
            <a:extLst>
              <a:ext uri="{FF2B5EF4-FFF2-40B4-BE49-F238E27FC236}">
                <a16:creationId xmlns:a16="http://schemas.microsoft.com/office/drawing/2014/main" id="{1BDC0833-CB12-12A4-73C7-71BECB135CB1}"/>
              </a:ext>
            </a:extLst>
          </p:cNvPr>
          <p:cNvPicPr>
            <a:picLocks noChangeAspect="1"/>
          </p:cNvPicPr>
          <p:nvPr/>
        </p:nvPicPr>
        <p:blipFill>
          <a:blip r:embed="rId4"/>
          <a:stretch>
            <a:fillRect/>
          </a:stretch>
        </p:blipFill>
        <p:spPr>
          <a:xfrm>
            <a:off x="10056918" y="3207018"/>
            <a:ext cx="5412276" cy="4417588"/>
          </a:xfrm>
          <a:prstGeom prst="rect">
            <a:avLst/>
          </a:prstGeom>
        </p:spPr>
      </p:pic>
    </p:spTree>
    <p:extLst>
      <p:ext uri="{BB962C8B-B14F-4D97-AF65-F5344CB8AC3E}">
        <p14:creationId xmlns:p14="http://schemas.microsoft.com/office/powerpoint/2010/main" val="338200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 name="Group 8"/>
          <p:cNvGrpSpPr/>
          <p:nvPr/>
        </p:nvGrpSpPr>
        <p:grpSpPr>
          <a:xfrm>
            <a:off x="5069506" y="3407219"/>
            <a:ext cx="8148069" cy="3371296"/>
            <a:chOff x="0" y="0"/>
            <a:chExt cx="2145994" cy="887913"/>
          </a:xfrm>
        </p:grpSpPr>
        <p:sp>
          <p:nvSpPr>
            <p:cNvPr id="9" name="Freeform 9"/>
            <p:cNvSpPr/>
            <p:nvPr/>
          </p:nvSpPr>
          <p:spPr>
            <a:xfrm>
              <a:off x="0" y="0"/>
              <a:ext cx="2145994" cy="887913"/>
            </a:xfrm>
            <a:custGeom>
              <a:avLst/>
              <a:gdLst/>
              <a:ahLst/>
              <a:cxnLst/>
              <a:rect l="l" t="t" r="r" b="b"/>
              <a:pathLst>
                <a:path w="2145994" h="887913">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2145994" cy="945063"/>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1" name="Freeform 11"/>
          <p:cNvSpPr/>
          <p:nvPr/>
        </p:nvSpPr>
        <p:spPr>
          <a:xfrm>
            <a:off x="14066520" y="4249092"/>
            <a:ext cx="737119" cy="1061297"/>
          </a:xfrm>
          <a:custGeom>
            <a:avLst/>
            <a:gdLst/>
            <a:ahLst/>
            <a:cxnLst/>
            <a:rect l="l" t="t" r="r" b="b"/>
            <a:pathLst>
              <a:path w="737119" h="1061297">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3381299" y="5792132"/>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4301603" y="6432492"/>
            <a:ext cx="584719" cy="841873"/>
          </a:xfrm>
          <a:custGeom>
            <a:avLst/>
            <a:gdLst/>
            <a:ahLst/>
            <a:cxnLst/>
            <a:rect l="l" t="t" r="r" b="b"/>
            <a:pathLst>
              <a:path w="584719" h="841873">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826980" y="3831619"/>
            <a:ext cx="8675601" cy="3191258"/>
          </a:xfrm>
          <a:prstGeom prst="rect">
            <a:avLst/>
          </a:prstGeom>
        </p:spPr>
        <p:txBody>
          <a:bodyPr lIns="0" tIns="0" rIns="0" bIns="0" rtlCol="0" anchor="t">
            <a:spAutoFit/>
          </a:bodyPr>
          <a:lstStyle/>
          <a:p>
            <a:pPr marL="0" marR="0" lvl="0" indent="0" algn="ctr" defTabSz="914400" rtl="0" eaLnBrk="1" fontAlgn="auto" latinLnBrk="0" hangingPunct="1">
              <a:lnSpc>
                <a:spcPts val="6299"/>
              </a:lnSpc>
              <a:spcBef>
                <a:spcPts val="0"/>
              </a:spcBef>
              <a:spcAft>
                <a:spcPts val="0"/>
              </a:spcAft>
              <a:buClrTx/>
              <a:buSzTx/>
              <a:buFontTx/>
              <a:buNone/>
              <a:tabLst/>
              <a:defRPr/>
            </a:pPr>
            <a:r>
              <a:rPr kumimoji="0" lang="en-US" sz="4500" b="0" i="0" u="none" strike="noStrike" kern="1200" cap="none" spc="44" normalizeH="0" baseline="0" noProof="0" dirty="0">
                <a:ln>
                  <a:noFill/>
                </a:ln>
                <a:solidFill>
                  <a:srgbClr val="E18455"/>
                </a:solidFill>
                <a:effectLst/>
                <a:uLnTx/>
                <a:uFillTx/>
                <a:latin typeface="Poppins Bold"/>
                <a:ea typeface="+mn-ea"/>
                <a:cs typeface="+mn-cs"/>
              </a:rPr>
              <a:t>Customer Personality Analysis for Marketing Retargeting</a:t>
            </a:r>
          </a:p>
          <a:p>
            <a:pPr marL="0" marR="0" lvl="0" indent="0" algn="ctr" defTabSz="914400" rtl="0" eaLnBrk="1" fontAlgn="auto" latinLnBrk="0" hangingPunct="1">
              <a:lnSpc>
                <a:spcPts val="6299"/>
              </a:lnSpc>
              <a:spcBef>
                <a:spcPct val="0"/>
              </a:spcBef>
              <a:spcAft>
                <a:spcPts val="0"/>
              </a:spcAft>
              <a:buClrTx/>
              <a:buSzTx/>
              <a:buFontTx/>
              <a:buNone/>
              <a:tabLst/>
              <a:defRPr/>
            </a:pPr>
            <a:endParaRPr kumimoji="0" lang="en-US" sz="4500" b="0" i="0" u="none" strike="noStrike" kern="1200" cap="none" spc="44" normalizeH="0" baseline="0" noProof="0" dirty="0">
              <a:ln>
                <a:noFill/>
              </a:ln>
              <a:solidFill>
                <a:srgbClr val="E18455"/>
              </a:solidFill>
              <a:effectLst/>
              <a:uLnTx/>
              <a:uFillTx/>
              <a:latin typeface="Poppins Bold"/>
              <a:ea typeface="+mn-ea"/>
              <a:cs typeface="+mn-cs"/>
            </a:endParaRPr>
          </a:p>
        </p:txBody>
      </p:sp>
      <p:sp>
        <p:nvSpPr>
          <p:cNvPr id="15" name="Freeform 15"/>
          <p:cNvSpPr/>
          <p:nvPr/>
        </p:nvSpPr>
        <p:spPr>
          <a:xfrm>
            <a:off x="13481800" y="3407219"/>
            <a:ext cx="584719" cy="841873"/>
          </a:xfrm>
          <a:custGeom>
            <a:avLst/>
            <a:gdLst/>
            <a:ahLst/>
            <a:cxnLst/>
            <a:rect l="l" t="t" r="r" b="b"/>
            <a:pathLst>
              <a:path w="584719" h="841873">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2053046" y="901152"/>
            <a:ext cx="2065372" cy="4191715"/>
          </a:xfrm>
          <a:custGeom>
            <a:avLst/>
            <a:gdLst/>
            <a:ahLst/>
            <a:cxnLst/>
            <a:rect l="l" t="t" r="r" b="b"/>
            <a:pathLst>
              <a:path w="2065372" h="4191715">
                <a:moveTo>
                  <a:pt x="0" y="0"/>
                </a:moveTo>
                <a:lnTo>
                  <a:pt x="2065372" y="0"/>
                </a:lnTo>
                <a:lnTo>
                  <a:pt x="2065372" y="4191715"/>
                </a:lnTo>
                <a:lnTo>
                  <a:pt x="0" y="41917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4329543" y="6363155"/>
            <a:ext cx="1588787" cy="2592976"/>
          </a:xfrm>
          <a:custGeom>
            <a:avLst/>
            <a:gdLst/>
            <a:ahLst/>
            <a:cxnLst/>
            <a:rect l="l" t="t" r="r" b="b"/>
            <a:pathLst>
              <a:path w="1588787" h="2592976">
                <a:moveTo>
                  <a:pt x="0" y="0"/>
                </a:moveTo>
                <a:lnTo>
                  <a:pt x="1588788" y="0"/>
                </a:lnTo>
                <a:lnTo>
                  <a:pt x="1588788" y="2592976"/>
                </a:lnTo>
                <a:lnTo>
                  <a:pt x="0" y="25929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249881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1" name="Freeform 11"/>
          <p:cNvSpPr/>
          <p:nvPr/>
        </p:nvSpPr>
        <p:spPr>
          <a:xfrm>
            <a:off x="14066520" y="4249092"/>
            <a:ext cx="737119" cy="1061297"/>
          </a:xfrm>
          <a:custGeom>
            <a:avLst/>
            <a:gdLst/>
            <a:ahLst/>
            <a:cxnLst/>
            <a:rect l="l" t="t" r="r" b="b"/>
            <a:pathLst>
              <a:path w="737119" h="1061297">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4384383" y="1462573"/>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5304687" y="2102933"/>
            <a:ext cx="584719" cy="841873"/>
          </a:xfrm>
          <a:custGeom>
            <a:avLst/>
            <a:gdLst/>
            <a:ahLst/>
            <a:cxnLst/>
            <a:rect l="l" t="t" r="r" b="b"/>
            <a:pathLst>
              <a:path w="584719" h="841873">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3481800" y="3407219"/>
            <a:ext cx="584719" cy="841873"/>
          </a:xfrm>
          <a:custGeom>
            <a:avLst/>
            <a:gdLst/>
            <a:ahLst/>
            <a:cxnLst/>
            <a:rect l="l" t="t" r="r" b="b"/>
            <a:pathLst>
              <a:path w="584719" h="841873">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4">
            <a:extLst>
              <a:ext uri="{FF2B5EF4-FFF2-40B4-BE49-F238E27FC236}">
                <a16:creationId xmlns:a16="http://schemas.microsoft.com/office/drawing/2014/main" id="{10914A20-C7DF-0A18-3E1F-673E6191FCF9}"/>
              </a:ext>
            </a:extLst>
          </p:cNvPr>
          <p:cNvSpPr txBox="1"/>
          <p:nvPr/>
        </p:nvSpPr>
        <p:spPr>
          <a:xfrm>
            <a:off x="1989325" y="5306925"/>
            <a:ext cx="14309350" cy="3671261"/>
          </a:xfrm>
          <a:prstGeom prst="rect">
            <a:avLst/>
          </a:prstGeom>
        </p:spPr>
        <p:txBody>
          <a:bodyPr wrap="square" lIns="0" tIns="0" rIns="0" bIns="0" rtlCol="0" anchor="t">
            <a:spAutoFit/>
          </a:bodyPr>
          <a:lstStyle/>
          <a:p>
            <a:pPr algn="just">
              <a:lnSpc>
                <a:spcPts val="3640"/>
              </a:lnSpc>
              <a:spcBef>
                <a:spcPct val="0"/>
              </a:spcBef>
            </a:pPr>
            <a:r>
              <a:rPr lang="en-US" sz="2600" dirty="0">
                <a:solidFill>
                  <a:srgbClr val="5D381C"/>
                </a:solidFill>
                <a:latin typeface="Poppins"/>
              </a:rPr>
              <a:t>Insights for each feature:</a:t>
            </a:r>
          </a:p>
          <a:p>
            <a:pPr algn="just">
              <a:lnSpc>
                <a:spcPts val="3640"/>
              </a:lnSpc>
              <a:spcBef>
                <a:spcPct val="0"/>
              </a:spcBef>
            </a:pPr>
            <a:endParaRPr lang="en-US" sz="2600" dirty="0">
              <a:solidFill>
                <a:srgbClr val="5D381C"/>
              </a:solidFill>
              <a:latin typeface="Poppins"/>
            </a:endParaRPr>
          </a:p>
          <a:p>
            <a:pPr algn="just">
              <a:lnSpc>
                <a:spcPts val="3640"/>
              </a:lnSpc>
              <a:spcBef>
                <a:spcPct val="0"/>
              </a:spcBef>
            </a:pPr>
            <a:r>
              <a:rPr lang="en-US" sz="2600" dirty="0">
                <a:solidFill>
                  <a:srgbClr val="5D381C"/>
                </a:solidFill>
                <a:latin typeface="Poppins"/>
              </a:rPr>
              <a:t>R, Recency: The higher the frequency value, the more often the customer makes a purchase.</a:t>
            </a:r>
          </a:p>
          <a:p>
            <a:pPr algn="just">
              <a:lnSpc>
                <a:spcPts val="3640"/>
              </a:lnSpc>
              <a:spcBef>
                <a:spcPct val="0"/>
              </a:spcBef>
            </a:pPr>
            <a:r>
              <a:rPr lang="en-US" sz="2600" dirty="0">
                <a:solidFill>
                  <a:srgbClr val="5D381C"/>
                </a:solidFill>
                <a:latin typeface="Poppins"/>
              </a:rPr>
              <a:t>F, </a:t>
            </a:r>
            <a:r>
              <a:rPr lang="en-US" sz="2600" dirty="0" err="1">
                <a:solidFill>
                  <a:srgbClr val="5D381C"/>
                </a:solidFill>
                <a:latin typeface="Poppins"/>
              </a:rPr>
              <a:t>Total_Purchases</a:t>
            </a:r>
            <a:r>
              <a:rPr lang="en-US" sz="2600" dirty="0">
                <a:solidFill>
                  <a:srgbClr val="5D381C"/>
                </a:solidFill>
                <a:latin typeface="Poppins"/>
              </a:rPr>
              <a:t>: The higher the frequency value, the more often the customer makes a purchase.</a:t>
            </a:r>
          </a:p>
          <a:p>
            <a:pPr algn="just">
              <a:lnSpc>
                <a:spcPts val="3640"/>
              </a:lnSpc>
              <a:spcBef>
                <a:spcPct val="0"/>
              </a:spcBef>
            </a:pPr>
            <a:r>
              <a:rPr lang="en-US" sz="2600" dirty="0">
                <a:solidFill>
                  <a:srgbClr val="5D381C"/>
                </a:solidFill>
                <a:latin typeface="Poppins"/>
              </a:rPr>
              <a:t>M, total Purchases: The higher the monetary value, the more money the customer spends on purchases.</a:t>
            </a:r>
          </a:p>
        </p:txBody>
      </p:sp>
      <p:pic>
        <p:nvPicPr>
          <p:cNvPr id="9" name="Picture 8">
            <a:extLst>
              <a:ext uri="{FF2B5EF4-FFF2-40B4-BE49-F238E27FC236}">
                <a16:creationId xmlns:a16="http://schemas.microsoft.com/office/drawing/2014/main" id="{A596BC86-81F4-1126-D00F-A16CD0A1E4EE}"/>
              </a:ext>
            </a:extLst>
          </p:cNvPr>
          <p:cNvPicPr>
            <a:picLocks noChangeAspect="1"/>
          </p:cNvPicPr>
          <p:nvPr/>
        </p:nvPicPr>
        <p:blipFill>
          <a:blip r:embed="rId4"/>
          <a:stretch>
            <a:fillRect/>
          </a:stretch>
        </p:blipFill>
        <p:spPr>
          <a:xfrm>
            <a:off x="2419376" y="1438329"/>
            <a:ext cx="13087030" cy="3447660"/>
          </a:xfrm>
          <a:prstGeom prst="rect">
            <a:avLst/>
          </a:prstGeom>
        </p:spPr>
      </p:pic>
    </p:spTree>
    <p:extLst>
      <p:ext uri="{BB962C8B-B14F-4D97-AF65-F5344CB8AC3E}">
        <p14:creationId xmlns:p14="http://schemas.microsoft.com/office/powerpoint/2010/main" val="3636993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1" name="Freeform 11"/>
          <p:cNvSpPr/>
          <p:nvPr/>
        </p:nvSpPr>
        <p:spPr>
          <a:xfrm>
            <a:off x="14066520" y="4249092"/>
            <a:ext cx="737119" cy="1061297"/>
          </a:xfrm>
          <a:custGeom>
            <a:avLst/>
            <a:gdLst/>
            <a:ahLst/>
            <a:cxnLst/>
            <a:rect l="l" t="t" r="r" b="b"/>
            <a:pathLst>
              <a:path w="737119" h="1061297">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4384383" y="1462573"/>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5304687" y="2102933"/>
            <a:ext cx="584719" cy="841873"/>
          </a:xfrm>
          <a:custGeom>
            <a:avLst/>
            <a:gdLst/>
            <a:ahLst/>
            <a:cxnLst/>
            <a:rect l="l" t="t" r="r" b="b"/>
            <a:pathLst>
              <a:path w="584719" h="841873">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3481800" y="3407219"/>
            <a:ext cx="584719" cy="841873"/>
          </a:xfrm>
          <a:custGeom>
            <a:avLst/>
            <a:gdLst/>
            <a:ahLst/>
            <a:cxnLst/>
            <a:rect l="l" t="t" r="r" b="b"/>
            <a:pathLst>
              <a:path w="584719" h="841873">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4">
            <a:extLst>
              <a:ext uri="{FF2B5EF4-FFF2-40B4-BE49-F238E27FC236}">
                <a16:creationId xmlns:a16="http://schemas.microsoft.com/office/drawing/2014/main" id="{10914A20-C7DF-0A18-3E1F-673E6191FCF9}"/>
              </a:ext>
            </a:extLst>
          </p:cNvPr>
          <p:cNvSpPr txBox="1"/>
          <p:nvPr/>
        </p:nvSpPr>
        <p:spPr>
          <a:xfrm>
            <a:off x="1859268" y="1892527"/>
            <a:ext cx="14309350" cy="7804701"/>
          </a:xfrm>
          <a:prstGeom prst="rect">
            <a:avLst/>
          </a:prstGeom>
        </p:spPr>
        <p:txBody>
          <a:bodyPr wrap="square" lIns="0" tIns="0" rIns="0" bIns="0" rtlCol="0" anchor="t">
            <a:spAutoFit/>
          </a:bodyPr>
          <a:lstStyle/>
          <a:p>
            <a:pPr algn="just">
              <a:lnSpc>
                <a:spcPts val="3640"/>
              </a:lnSpc>
              <a:spcBef>
                <a:spcPct val="0"/>
              </a:spcBef>
            </a:pPr>
            <a:r>
              <a:rPr lang="en-US" sz="2000" b="1" dirty="0">
                <a:solidFill>
                  <a:srgbClr val="5D381C"/>
                </a:solidFill>
                <a:latin typeface="Poppins"/>
              </a:rPr>
              <a:t>Cluster 0: Most Loyal Customers</a:t>
            </a:r>
          </a:p>
          <a:p>
            <a:pPr algn="just">
              <a:lnSpc>
                <a:spcPts val="3640"/>
              </a:lnSpc>
              <a:spcBef>
                <a:spcPct val="0"/>
              </a:spcBef>
            </a:pPr>
            <a:r>
              <a:rPr lang="en-US" sz="2000" dirty="0">
                <a:solidFill>
                  <a:srgbClr val="5D381C"/>
                </a:solidFill>
                <a:latin typeface="Poppins"/>
              </a:rPr>
              <a:t>Customers in this cluster have not interacted with the business in 74 days, but they have the highest spending. This suggests that they are very loyal to the business and are likely to continue to make purchases in the future.</a:t>
            </a:r>
          </a:p>
          <a:p>
            <a:pPr algn="just">
              <a:lnSpc>
                <a:spcPts val="3640"/>
              </a:lnSpc>
              <a:spcBef>
                <a:spcPct val="0"/>
              </a:spcBef>
            </a:pPr>
            <a:endParaRPr lang="en-US" sz="2000" dirty="0">
              <a:solidFill>
                <a:srgbClr val="5D381C"/>
              </a:solidFill>
              <a:latin typeface="Poppins"/>
            </a:endParaRPr>
          </a:p>
          <a:p>
            <a:pPr algn="just">
              <a:lnSpc>
                <a:spcPts val="3640"/>
              </a:lnSpc>
              <a:spcBef>
                <a:spcPct val="0"/>
              </a:spcBef>
            </a:pPr>
            <a:r>
              <a:rPr lang="en-US" sz="2000" b="1" dirty="0">
                <a:solidFill>
                  <a:srgbClr val="5D381C"/>
                </a:solidFill>
                <a:latin typeface="Poppins"/>
              </a:rPr>
              <a:t>Cluster 1: New Customers</a:t>
            </a:r>
          </a:p>
          <a:p>
            <a:pPr algn="just">
              <a:lnSpc>
                <a:spcPts val="3640"/>
              </a:lnSpc>
              <a:spcBef>
                <a:spcPct val="0"/>
              </a:spcBef>
            </a:pPr>
            <a:r>
              <a:rPr lang="en-US" sz="2000" dirty="0">
                <a:solidFill>
                  <a:srgbClr val="5D381C"/>
                </a:solidFill>
                <a:latin typeface="Poppins"/>
              </a:rPr>
              <a:t>Customers in this cluster have only interacted with the business in the last 22 days, but they have a high purchase frequency and spending. This suggests that they are new to the business and are still exploring its products or services.</a:t>
            </a:r>
          </a:p>
          <a:p>
            <a:pPr algn="just">
              <a:lnSpc>
                <a:spcPts val="3640"/>
              </a:lnSpc>
              <a:spcBef>
                <a:spcPct val="0"/>
              </a:spcBef>
            </a:pPr>
            <a:endParaRPr lang="en-US" sz="2000" dirty="0">
              <a:solidFill>
                <a:srgbClr val="5D381C"/>
              </a:solidFill>
              <a:latin typeface="Poppins"/>
            </a:endParaRPr>
          </a:p>
          <a:p>
            <a:pPr algn="just">
              <a:lnSpc>
                <a:spcPts val="3640"/>
              </a:lnSpc>
              <a:spcBef>
                <a:spcPct val="0"/>
              </a:spcBef>
            </a:pPr>
            <a:r>
              <a:rPr lang="en-US" sz="2000" b="1" dirty="0">
                <a:solidFill>
                  <a:srgbClr val="5D381C"/>
                </a:solidFill>
                <a:latin typeface="Poppins"/>
              </a:rPr>
              <a:t>Cluster 2: Impactful Customers</a:t>
            </a:r>
          </a:p>
          <a:p>
            <a:pPr algn="just">
              <a:lnSpc>
                <a:spcPts val="3640"/>
              </a:lnSpc>
              <a:spcBef>
                <a:spcPct val="0"/>
              </a:spcBef>
            </a:pPr>
            <a:r>
              <a:rPr lang="en-US" sz="2000" dirty="0">
                <a:solidFill>
                  <a:srgbClr val="5D381C"/>
                </a:solidFill>
                <a:latin typeface="Poppins"/>
              </a:rPr>
              <a:t>Customers in this cluster have only interacted with the business in the last 24 days, but they have a low purchase frequency and spending. However, their spending is still significant, suggesting that they are valuable customers.</a:t>
            </a:r>
          </a:p>
          <a:p>
            <a:pPr algn="just">
              <a:lnSpc>
                <a:spcPts val="3640"/>
              </a:lnSpc>
              <a:spcBef>
                <a:spcPct val="0"/>
              </a:spcBef>
            </a:pPr>
            <a:endParaRPr lang="en-US" sz="2000" dirty="0">
              <a:solidFill>
                <a:srgbClr val="5D381C"/>
              </a:solidFill>
              <a:latin typeface="Poppins"/>
            </a:endParaRPr>
          </a:p>
          <a:p>
            <a:pPr algn="just">
              <a:lnSpc>
                <a:spcPts val="3640"/>
              </a:lnSpc>
              <a:spcBef>
                <a:spcPct val="0"/>
              </a:spcBef>
            </a:pPr>
            <a:r>
              <a:rPr lang="en-US" sz="2000" b="1" dirty="0">
                <a:solidFill>
                  <a:srgbClr val="5D381C"/>
                </a:solidFill>
                <a:latin typeface="Poppins"/>
              </a:rPr>
              <a:t>Cluster 3: Passive Customers</a:t>
            </a:r>
          </a:p>
          <a:p>
            <a:pPr algn="just">
              <a:lnSpc>
                <a:spcPts val="3640"/>
              </a:lnSpc>
              <a:spcBef>
                <a:spcPct val="0"/>
              </a:spcBef>
            </a:pPr>
            <a:r>
              <a:rPr lang="en-US" sz="2000" dirty="0">
                <a:solidFill>
                  <a:srgbClr val="5D381C"/>
                </a:solidFill>
                <a:latin typeface="Poppins"/>
              </a:rPr>
              <a:t>Customers in this cluster have not interacted with the business in 73 days, but they have a high purchase frequency and spending. This suggests that they are still engaged with the business, but they may be looking for new products or services.</a:t>
            </a:r>
          </a:p>
        </p:txBody>
      </p:sp>
      <p:sp>
        <p:nvSpPr>
          <p:cNvPr id="8" name="TextBox 12">
            <a:extLst>
              <a:ext uri="{FF2B5EF4-FFF2-40B4-BE49-F238E27FC236}">
                <a16:creationId xmlns:a16="http://schemas.microsoft.com/office/drawing/2014/main" id="{BEA82B93-29AB-E200-410C-83F73BB01D4B}"/>
              </a:ext>
            </a:extLst>
          </p:cNvPr>
          <p:cNvSpPr txBox="1"/>
          <p:nvPr/>
        </p:nvSpPr>
        <p:spPr>
          <a:xfrm>
            <a:off x="4707740" y="1090676"/>
            <a:ext cx="8612406" cy="743793"/>
          </a:xfrm>
          <a:prstGeom prst="rect">
            <a:avLst/>
          </a:prstGeom>
        </p:spPr>
        <p:txBody>
          <a:bodyPr lIns="0" tIns="0" rIns="0" bIns="0" rtlCol="0" anchor="t">
            <a:spAutoFit/>
          </a:bodyPr>
          <a:lstStyle/>
          <a:p>
            <a:pPr algn="ctr">
              <a:lnSpc>
                <a:spcPts val="5805"/>
              </a:lnSpc>
            </a:pPr>
            <a:r>
              <a:rPr lang="en-US" sz="4500" spc="44" dirty="0">
                <a:solidFill>
                  <a:srgbClr val="E18455"/>
                </a:solidFill>
                <a:latin typeface="Coiny"/>
              </a:rPr>
              <a:t>Cluster Profile</a:t>
            </a:r>
          </a:p>
        </p:txBody>
      </p:sp>
    </p:spTree>
    <p:extLst>
      <p:ext uri="{BB962C8B-B14F-4D97-AF65-F5344CB8AC3E}">
        <p14:creationId xmlns:p14="http://schemas.microsoft.com/office/powerpoint/2010/main" val="1180589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5069506" y="3407219"/>
            <a:ext cx="8148069" cy="3371296"/>
            <a:chOff x="0" y="0"/>
            <a:chExt cx="2145994" cy="887913"/>
          </a:xfrm>
        </p:grpSpPr>
        <p:sp>
          <p:nvSpPr>
            <p:cNvPr id="9" name="Freeform 9"/>
            <p:cNvSpPr/>
            <p:nvPr/>
          </p:nvSpPr>
          <p:spPr>
            <a:xfrm>
              <a:off x="0" y="0"/>
              <a:ext cx="2145994" cy="887913"/>
            </a:xfrm>
            <a:custGeom>
              <a:avLst/>
              <a:gdLst/>
              <a:ahLst/>
              <a:cxnLst/>
              <a:rect l="l" t="t" r="r" b="b"/>
              <a:pathLst>
                <a:path w="2145994" h="887913">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2145994" cy="945063"/>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4066520" y="4249092"/>
            <a:ext cx="737119" cy="1061297"/>
          </a:xfrm>
          <a:custGeom>
            <a:avLst/>
            <a:gdLst/>
            <a:ahLst/>
            <a:cxnLst/>
            <a:rect l="l" t="t" r="r" b="b"/>
            <a:pathLst>
              <a:path w="737119" h="1061297">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3381299" y="5792132"/>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4301603" y="6432492"/>
            <a:ext cx="584719" cy="841873"/>
          </a:xfrm>
          <a:custGeom>
            <a:avLst/>
            <a:gdLst/>
            <a:ahLst/>
            <a:cxnLst/>
            <a:rect l="l" t="t" r="r" b="b"/>
            <a:pathLst>
              <a:path w="584719" h="841873">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805740" y="4655916"/>
            <a:ext cx="8675601" cy="1609725"/>
          </a:xfrm>
          <a:prstGeom prst="rect">
            <a:avLst/>
          </a:prstGeom>
        </p:spPr>
        <p:txBody>
          <a:bodyPr lIns="0" tIns="0" rIns="0" bIns="0" rtlCol="0" anchor="t">
            <a:spAutoFit/>
          </a:bodyPr>
          <a:lstStyle/>
          <a:p>
            <a:pPr algn="ctr">
              <a:lnSpc>
                <a:spcPts val="6299"/>
              </a:lnSpc>
            </a:pPr>
            <a:r>
              <a:rPr lang="en-US" sz="4500" spc="44" dirty="0">
                <a:solidFill>
                  <a:srgbClr val="E18455"/>
                </a:solidFill>
                <a:latin typeface="Poppins Bold"/>
              </a:rPr>
              <a:t>Recommendation</a:t>
            </a:r>
          </a:p>
          <a:p>
            <a:pPr algn="ctr">
              <a:lnSpc>
                <a:spcPts val="6299"/>
              </a:lnSpc>
              <a:spcBef>
                <a:spcPct val="0"/>
              </a:spcBef>
            </a:pPr>
            <a:endParaRPr lang="en-US" sz="4500" spc="44" dirty="0">
              <a:solidFill>
                <a:srgbClr val="E18455"/>
              </a:solidFill>
              <a:latin typeface="Poppins Bold"/>
            </a:endParaRPr>
          </a:p>
        </p:txBody>
      </p:sp>
      <p:sp>
        <p:nvSpPr>
          <p:cNvPr id="15" name="Freeform 15"/>
          <p:cNvSpPr/>
          <p:nvPr/>
        </p:nvSpPr>
        <p:spPr>
          <a:xfrm>
            <a:off x="13481800" y="3407219"/>
            <a:ext cx="584719" cy="841873"/>
          </a:xfrm>
          <a:custGeom>
            <a:avLst/>
            <a:gdLst/>
            <a:ahLst/>
            <a:cxnLst/>
            <a:rect l="l" t="t" r="r" b="b"/>
            <a:pathLst>
              <a:path w="584719" h="841873">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2053046" y="901152"/>
            <a:ext cx="2065372" cy="4191715"/>
          </a:xfrm>
          <a:custGeom>
            <a:avLst/>
            <a:gdLst/>
            <a:ahLst/>
            <a:cxnLst/>
            <a:rect l="l" t="t" r="r" b="b"/>
            <a:pathLst>
              <a:path w="2065372" h="4191715">
                <a:moveTo>
                  <a:pt x="0" y="0"/>
                </a:moveTo>
                <a:lnTo>
                  <a:pt x="2065372" y="0"/>
                </a:lnTo>
                <a:lnTo>
                  <a:pt x="2065372" y="4191715"/>
                </a:lnTo>
                <a:lnTo>
                  <a:pt x="0" y="41917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4329543" y="6363155"/>
            <a:ext cx="1588787" cy="2592976"/>
          </a:xfrm>
          <a:custGeom>
            <a:avLst/>
            <a:gdLst/>
            <a:ahLst/>
            <a:cxnLst/>
            <a:rect l="l" t="t" r="r" b="b"/>
            <a:pathLst>
              <a:path w="1588787" h="2592976">
                <a:moveTo>
                  <a:pt x="0" y="0"/>
                </a:moveTo>
                <a:lnTo>
                  <a:pt x="1588788" y="0"/>
                </a:lnTo>
                <a:lnTo>
                  <a:pt x="1588788" y="2592976"/>
                </a:lnTo>
                <a:lnTo>
                  <a:pt x="0" y="25929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8" name="TextBox 24">
            <a:extLst>
              <a:ext uri="{FF2B5EF4-FFF2-40B4-BE49-F238E27FC236}">
                <a16:creationId xmlns:a16="http://schemas.microsoft.com/office/drawing/2014/main" id="{D54114E2-E9FB-69A7-2399-1885D883E9ED}"/>
              </a:ext>
            </a:extLst>
          </p:cNvPr>
          <p:cNvSpPr txBox="1"/>
          <p:nvPr/>
        </p:nvSpPr>
        <p:spPr>
          <a:xfrm>
            <a:off x="1756407" y="2476500"/>
            <a:ext cx="14309350" cy="3671261"/>
          </a:xfrm>
          <a:prstGeom prst="rect">
            <a:avLst/>
          </a:prstGeom>
        </p:spPr>
        <p:txBody>
          <a:bodyPr wrap="square" lIns="0" tIns="0" rIns="0" bIns="0" rtlCol="0" anchor="t">
            <a:spAutoFit/>
          </a:bodyPr>
          <a:lstStyle/>
          <a:p>
            <a:pPr marL="457200" indent="-457200" algn="just">
              <a:lnSpc>
                <a:spcPts val="3640"/>
              </a:lnSpc>
              <a:spcBef>
                <a:spcPct val="0"/>
              </a:spcBef>
              <a:buFont typeface="Arial" panose="020B0604020202020204" pitchFamily="34" charset="0"/>
              <a:buChar char="•"/>
            </a:pPr>
            <a:r>
              <a:rPr lang="en-US" sz="2600" b="1" dirty="0">
                <a:solidFill>
                  <a:srgbClr val="5D381C"/>
                </a:solidFill>
                <a:latin typeface="Poppins"/>
              </a:rPr>
              <a:t>Cluster 3 &amp; Cluster 1: </a:t>
            </a:r>
            <a:r>
              <a:rPr lang="en-US" sz="2600" dirty="0">
                <a:solidFill>
                  <a:srgbClr val="5D381C"/>
                </a:solidFill>
                <a:latin typeface="Poppins"/>
              </a:rPr>
              <a:t>These clusters are good targets for retargeting due to their high purchase frequency and spending. Marketing strategies can focus on offering exclusive offers or purchase bonuses to increase customer loyalty in these groups.</a:t>
            </a:r>
          </a:p>
          <a:p>
            <a:pPr marL="457200" indent="-457200" algn="just">
              <a:lnSpc>
                <a:spcPts val="3640"/>
              </a:lnSpc>
              <a:spcBef>
                <a:spcPct val="0"/>
              </a:spcBef>
              <a:buFont typeface="Arial" panose="020B0604020202020204" pitchFamily="34" charset="0"/>
              <a:buChar char="•"/>
            </a:pPr>
            <a:r>
              <a:rPr lang="en-US" sz="2600" dirty="0">
                <a:solidFill>
                  <a:srgbClr val="5D381C"/>
                </a:solidFill>
                <a:latin typeface="Poppins"/>
              </a:rPr>
              <a:t>If we calculate the potential impact of focusing on retargeting marketing </a:t>
            </a:r>
            <a:r>
              <a:rPr lang="en-US" sz="2600" b="1" dirty="0">
                <a:solidFill>
                  <a:srgbClr val="5D381C"/>
                </a:solidFill>
                <a:latin typeface="Poppins"/>
              </a:rPr>
              <a:t>on Cluster 3 and Cluster 1</a:t>
            </a:r>
            <a:r>
              <a:rPr lang="en-US" sz="2600" dirty="0">
                <a:solidFill>
                  <a:srgbClr val="5D381C"/>
                </a:solidFill>
                <a:latin typeface="Poppins"/>
              </a:rPr>
              <a:t>, then the total spending we will receive is Rp 626,855,000 for Cluster 3 and Rp 557,668,000 for Cluster 1, with a potential impact of 46.33% and 41.21%.</a:t>
            </a:r>
          </a:p>
          <a:p>
            <a:pPr marL="457200" indent="-457200" algn="just">
              <a:lnSpc>
                <a:spcPts val="3640"/>
              </a:lnSpc>
              <a:spcBef>
                <a:spcPct val="0"/>
              </a:spcBef>
              <a:buFont typeface="Arial" panose="020B0604020202020204" pitchFamily="34" charset="0"/>
              <a:buChar char="•"/>
            </a:pPr>
            <a:r>
              <a:rPr lang="en-US" sz="2600" dirty="0">
                <a:solidFill>
                  <a:srgbClr val="5D381C"/>
                </a:solidFill>
                <a:latin typeface="Poppins"/>
              </a:rPr>
              <a:t>This means that if we target these two clusters with retargeting marketing, we could expect to increase sales by 46.33% for </a:t>
            </a:r>
            <a:r>
              <a:rPr lang="en-US" sz="2600" b="1" dirty="0">
                <a:solidFill>
                  <a:srgbClr val="5D381C"/>
                </a:solidFill>
                <a:latin typeface="Poppins"/>
              </a:rPr>
              <a:t>Cluster 3 </a:t>
            </a:r>
            <a:r>
              <a:rPr lang="en-US" sz="2600" dirty="0">
                <a:solidFill>
                  <a:srgbClr val="5D381C"/>
                </a:solidFill>
                <a:latin typeface="Poppins"/>
              </a:rPr>
              <a:t>and 41.21% for </a:t>
            </a:r>
            <a:r>
              <a:rPr lang="en-US" sz="2600" b="1" dirty="0">
                <a:solidFill>
                  <a:srgbClr val="5D381C"/>
                </a:solidFill>
                <a:latin typeface="Poppins"/>
              </a:rPr>
              <a:t>Cluster 1</a:t>
            </a:r>
            <a:r>
              <a:rPr lang="en-US" sz="2600" dirty="0">
                <a:solidFill>
                  <a:srgbClr val="5D381C"/>
                </a:solidFill>
                <a:latin typeface="Poppins"/>
              </a:rPr>
              <a:t>.</a:t>
            </a:r>
          </a:p>
        </p:txBody>
      </p:sp>
      <p:sp>
        <p:nvSpPr>
          <p:cNvPr id="23" name="TextBox 24">
            <a:extLst>
              <a:ext uri="{FF2B5EF4-FFF2-40B4-BE49-F238E27FC236}">
                <a16:creationId xmlns:a16="http://schemas.microsoft.com/office/drawing/2014/main" id="{C47E283A-EFF1-46FC-49B3-A9C9C4E02D8C}"/>
              </a:ext>
            </a:extLst>
          </p:cNvPr>
          <p:cNvSpPr txBox="1"/>
          <p:nvPr/>
        </p:nvSpPr>
        <p:spPr>
          <a:xfrm>
            <a:off x="6381750" y="6572229"/>
            <a:ext cx="5524500" cy="2462213"/>
          </a:xfrm>
          <a:prstGeom prst="rect">
            <a:avLst/>
          </a:prstGeom>
        </p:spPr>
        <p:txBody>
          <a:bodyPr wrap="square" lIns="0" tIns="0" rIns="0" bIns="0" rtlCol="0" anchor="t">
            <a:spAutoFit/>
          </a:bodyPr>
          <a:lstStyle/>
          <a:p>
            <a:pPr algn="just">
              <a:spcBef>
                <a:spcPct val="0"/>
              </a:spcBef>
            </a:pPr>
            <a:r>
              <a:rPr lang="en-US" sz="2000" dirty="0">
                <a:solidFill>
                  <a:srgbClr val="5D381C"/>
                </a:solidFill>
                <a:latin typeface="Poppins"/>
              </a:rPr>
              <a:t>Total Spent of Cluster 0: Rp 88453000</a:t>
            </a:r>
          </a:p>
          <a:p>
            <a:pPr algn="just">
              <a:spcBef>
                <a:spcPct val="0"/>
              </a:spcBef>
            </a:pPr>
            <a:r>
              <a:rPr lang="en-US" sz="2000" dirty="0">
                <a:solidFill>
                  <a:srgbClr val="5D381C"/>
                </a:solidFill>
                <a:latin typeface="Poppins"/>
              </a:rPr>
              <a:t>Total Spent of Cluster 1: Rp 557668000</a:t>
            </a:r>
          </a:p>
          <a:p>
            <a:pPr algn="just">
              <a:spcBef>
                <a:spcPct val="0"/>
              </a:spcBef>
            </a:pPr>
            <a:r>
              <a:rPr lang="en-US" sz="2000" dirty="0">
                <a:solidFill>
                  <a:srgbClr val="5D381C"/>
                </a:solidFill>
                <a:latin typeface="Poppins"/>
              </a:rPr>
              <a:t>Total Spent of Cluster 2: Rp 80137000</a:t>
            </a:r>
          </a:p>
          <a:p>
            <a:pPr algn="just">
              <a:spcBef>
                <a:spcPct val="0"/>
              </a:spcBef>
            </a:pPr>
            <a:r>
              <a:rPr lang="en-US" sz="2000" dirty="0">
                <a:solidFill>
                  <a:srgbClr val="5D381C"/>
                </a:solidFill>
                <a:latin typeface="Poppins"/>
              </a:rPr>
              <a:t>Total Spent of Cluster 3: Rp 626855000</a:t>
            </a:r>
          </a:p>
          <a:p>
            <a:pPr algn="just">
              <a:spcBef>
                <a:spcPct val="0"/>
              </a:spcBef>
            </a:pPr>
            <a:r>
              <a:rPr lang="en-US" sz="2000" dirty="0">
                <a:solidFill>
                  <a:srgbClr val="5D381C"/>
                </a:solidFill>
                <a:latin typeface="Poppins"/>
              </a:rPr>
              <a:t>Total Spent: Rp 1353113000</a:t>
            </a:r>
          </a:p>
          <a:p>
            <a:pPr algn="just">
              <a:spcBef>
                <a:spcPct val="0"/>
              </a:spcBef>
            </a:pPr>
            <a:r>
              <a:rPr lang="en-US" sz="2000" dirty="0">
                <a:solidFill>
                  <a:srgbClr val="5D381C"/>
                </a:solidFill>
                <a:latin typeface="Poppins"/>
              </a:rPr>
              <a:t>Potential Impact of Cluster 3: 46.33%</a:t>
            </a:r>
          </a:p>
          <a:p>
            <a:pPr algn="just">
              <a:spcBef>
                <a:spcPct val="0"/>
              </a:spcBef>
            </a:pPr>
            <a:r>
              <a:rPr lang="en-US" sz="2000" dirty="0">
                <a:solidFill>
                  <a:srgbClr val="5D381C"/>
                </a:solidFill>
                <a:latin typeface="Poppins"/>
              </a:rPr>
              <a:t>Potential Impact of Cluster 1: 41.21%</a:t>
            </a:r>
          </a:p>
          <a:p>
            <a:pPr algn="just">
              <a:spcBef>
                <a:spcPct val="0"/>
              </a:spcBef>
            </a:pPr>
            <a:endParaRPr lang="en-US" sz="2000" dirty="0">
              <a:solidFill>
                <a:srgbClr val="5D381C"/>
              </a:solidFill>
              <a:latin typeface="Poppins"/>
            </a:endParaRPr>
          </a:p>
        </p:txBody>
      </p:sp>
    </p:spTree>
    <p:extLst>
      <p:ext uri="{BB962C8B-B14F-4D97-AF65-F5344CB8AC3E}">
        <p14:creationId xmlns:p14="http://schemas.microsoft.com/office/powerpoint/2010/main" val="1368142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2"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053046" y="901152"/>
            <a:ext cx="2065372" cy="4191715"/>
          </a:xfrm>
          <a:custGeom>
            <a:avLst/>
            <a:gdLst/>
            <a:ahLst/>
            <a:cxnLst/>
            <a:rect l="l" t="t" r="r" b="b"/>
            <a:pathLst>
              <a:path w="2065372" h="4191715">
                <a:moveTo>
                  <a:pt x="0" y="0"/>
                </a:moveTo>
                <a:lnTo>
                  <a:pt x="2065372" y="0"/>
                </a:lnTo>
                <a:lnTo>
                  <a:pt x="2065372" y="4191715"/>
                </a:lnTo>
                <a:lnTo>
                  <a:pt x="0" y="41917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5181212" y="5092867"/>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3011136" y="6154164"/>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2423210" y="6873651"/>
            <a:ext cx="584719" cy="841873"/>
          </a:xfrm>
          <a:custGeom>
            <a:avLst/>
            <a:gdLst/>
            <a:ahLst/>
            <a:cxnLst/>
            <a:rect l="l" t="t" r="r" b="b"/>
            <a:pathLst>
              <a:path w="584719" h="841873">
                <a:moveTo>
                  <a:pt x="0" y="0"/>
                </a:moveTo>
                <a:lnTo>
                  <a:pt x="584719" y="0"/>
                </a:lnTo>
                <a:lnTo>
                  <a:pt x="584719" y="841873"/>
                </a:lnTo>
                <a:lnTo>
                  <a:pt x="0" y="8418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7259300" y="2743125"/>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291581" y="6932555"/>
            <a:ext cx="504996" cy="727088"/>
          </a:xfrm>
          <a:custGeom>
            <a:avLst/>
            <a:gdLst/>
            <a:ahLst/>
            <a:cxnLst/>
            <a:rect l="l" t="t" r="r" b="b"/>
            <a:pathLst>
              <a:path w="504996" h="727088">
                <a:moveTo>
                  <a:pt x="0" y="0"/>
                </a:moveTo>
                <a:lnTo>
                  <a:pt x="504996" y="0"/>
                </a:lnTo>
                <a:lnTo>
                  <a:pt x="504996" y="727088"/>
                </a:lnTo>
                <a:lnTo>
                  <a:pt x="0" y="7270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3207531">
            <a:off x="15731899" y="-1930446"/>
            <a:ext cx="2840387" cy="5966081"/>
          </a:xfrm>
          <a:custGeom>
            <a:avLst/>
            <a:gdLst/>
            <a:ahLst/>
            <a:cxnLst/>
            <a:rect l="l" t="t" r="r" b="b"/>
            <a:pathLst>
              <a:path w="2840387" h="5966081">
                <a:moveTo>
                  <a:pt x="0" y="0"/>
                </a:moveTo>
                <a:lnTo>
                  <a:pt x="2840387" y="0"/>
                </a:lnTo>
                <a:lnTo>
                  <a:pt x="2840387" y="5966082"/>
                </a:lnTo>
                <a:lnTo>
                  <a:pt x="0" y="59660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9230465">
            <a:off x="-546364" y="7656625"/>
            <a:ext cx="2685882" cy="5641551"/>
          </a:xfrm>
          <a:custGeom>
            <a:avLst/>
            <a:gdLst/>
            <a:ahLst/>
            <a:cxnLst/>
            <a:rect l="l" t="t" r="r" b="b"/>
            <a:pathLst>
              <a:path w="2685882" h="5641551">
                <a:moveTo>
                  <a:pt x="0" y="0"/>
                </a:moveTo>
                <a:lnTo>
                  <a:pt x="2685882" y="0"/>
                </a:lnTo>
                <a:lnTo>
                  <a:pt x="2685882" y="5641551"/>
                </a:lnTo>
                <a:lnTo>
                  <a:pt x="0" y="56415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TextBox 17"/>
          <p:cNvSpPr txBox="1"/>
          <p:nvPr/>
        </p:nvSpPr>
        <p:spPr>
          <a:xfrm>
            <a:off x="4710007" y="3155633"/>
            <a:ext cx="8867987" cy="3899535"/>
          </a:xfrm>
          <a:prstGeom prst="rect">
            <a:avLst/>
          </a:prstGeom>
        </p:spPr>
        <p:txBody>
          <a:bodyPr lIns="0" tIns="0" rIns="0" bIns="0" rtlCol="0" anchor="t">
            <a:spAutoFit/>
          </a:bodyPr>
          <a:lstStyle/>
          <a:p>
            <a:pPr algn="ctr">
              <a:lnSpc>
                <a:spcPts val="10320"/>
              </a:lnSpc>
            </a:pPr>
            <a:r>
              <a:rPr lang="en-US" sz="8000" spc="80" dirty="0">
                <a:solidFill>
                  <a:srgbClr val="E18455"/>
                </a:solidFill>
                <a:latin typeface="Coiny"/>
              </a:rPr>
              <a:t>A WARM</a:t>
            </a:r>
          </a:p>
          <a:p>
            <a:pPr algn="ctr">
              <a:lnSpc>
                <a:spcPts val="10320"/>
              </a:lnSpc>
            </a:pPr>
            <a:r>
              <a:rPr lang="en-US" sz="8000" spc="80" dirty="0">
                <a:solidFill>
                  <a:srgbClr val="E18455"/>
                </a:solidFill>
                <a:latin typeface="Coiny"/>
              </a:rPr>
              <a:t>THANK YOU</a:t>
            </a:r>
          </a:p>
          <a:p>
            <a:pPr algn="ctr">
              <a:lnSpc>
                <a:spcPts val="10320"/>
              </a:lnSpc>
            </a:pPr>
            <a:r>
              <a:rPr lang="en-US" sz="8000" spc="80" dirty="0">
                <a:solidFill>
                  <a:srgbClr val="E18455"/>
                </a:solidFill>
                <a:latin typeface="Coiny"/>
              </a:rPr>
              <a:t>TO ALL OF YOU!</a:t>
            </a:r>
          </a:p>
        </p:txBody>
      </p:sp>
      <p:pic>
        <p:nvPicPr>
          <p:cNvPr id="5122" name="Picture 2" descr="Github Logo - Free social media icons">
            <a:extLst>
              <a:ext uri="{FF2B5EF4-FFF2-40B4-BE49-F238E27FC236}">
                <a16:creationId xmlns:a16="http://schemas.microsoft.com/office/drawing/2014/main" id="{67BA0217-41F7-4656-9F0B-386FFAE657D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72457" y="7055168"/>
            <a:ext cx="1674651" cy="16746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Email Icon Large Envelope | Email icon, Png icons, Icon | Email icon, Free  clip art, Png icons">
            <a:extLst>
              <a:ext uri="{FF2B5EF4-FFF2-40B4-BE49-F238E27FC236}">
                <a16:creationId xmlns:a16="http://schemas.microsoft.com/office/drawing/2014/main" id="{BE5926AA-9F8F-29CC-7630-6AB963DFDB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072728" y="7294587"/>
            <a:ext cx="1882429" cy="1344296"/>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a:extLst>
              <a:ext uri="{FF2B5EF4-FFF2-40B4-BE49-F238E27FC236}">
                <a16:creationId xmlns:a16="http://schemas.microsoft.com/office/drawing/2014/main" id="{124D17E5-4C38-EECA-5D73-05F5173832F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80501" y="7005716"/>
            <a:ext cx="2039966" cy="179433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7C70E4F-2D91-BB89-BE58-C84B08A81E06}"/>
              </a:ext>
            </a:extLst>
          </p:cNvPr>
          <p:cNvSpPr txBox="1"/>
          <p:nvPr/>
        </p:nvSpPr>
        <p:spPr>
          <a:xfrm>
            <a:off x="3977096" y="8843088"/>
            <a:ext cx="2065372" cy="369332"/>
          </a:xfrm>
          <a:prstGeom prst="rect">
            <a:avLst/>
          </a:prstGeom>
          <a:noFill/>
        </p:spPr>
        <p:txBody>
          <a:bodyPr wrap="square">
            <a:spAutoFit/>
          </a:bodyPr>
          <a:lstStyle/>
          <a:p>
            <a:pPr algn="ctr"/>
            <a:r>
              <a:rPr lang="en-US" sz="1800" b="1" dirty="0">
                <a:solidFill>
                  <a:schemeClr val="accent6">
                    <a:lumMod val="50000"/>
                  </a:schemeClr>
                </a:solidFill>
                <a:latin typeface="Poppins"/>
                <a:hlinkClick r:id="rId13">
                  <a:extLst>
                    <a:ext uri="{A12FA001-AC4F-418D-AE19-62706E023703}">
                      <ahyp:hlinkClr xmlns:ahyp="http://schemas.microsoft.com/office/drawing/2018/hyperlinkcolor" val="tx"/>
                    </a:ext>
                  </a:extLst>
                </a:hlinkClick>
              </a:rPr>
              <a:t>Link</a:t>
            </a:r>
            <a:endParaRPr lang="en-US" dirty="0">
              <a:solidFill>
                <a:schemeClr val="accent6">
                  <a:lumMod val="50000"/>
                </a:schemeClr>
              </a:solidFill>
            </a:endParaRPr>
          </a:p>
        </p:txBody>
      </p:sp>
      <p:sp>
        <p:nvSpPr>
          <p:cNvPr id="21" name="TextBox 20">
            <a:extLst>
              <a:ext uri="{FF2B5EF4-FFF2-40B4-BE49-F238E27FC236}">
                <a16:creationId xmlns:a16="http://schemas.microsoft.com/office/drawing/2014/main" id="{C6551AD8-62B3-253E-9FAF-076F97AE17D5}"/>
              </a:ext>
            </a:extLst>
          </p:cNvPr>
          <p:cNvSpPr txBox="1"/>
          <p:nvPr/>
        </p:nvSpPr>
        <p:spPr>
          <a:xfrm>
            <a:off x="7740893" y="8870143"/>
            <a:ext cx="2546098" cy="369332"/>
          </a:xfrm>
          <a:prstGeom prst="rect">
            <a:avLst/>
          </a:prstGeom>
          <a:noFill/>
        </p:spPr>
        <p:txBody>
          <a:bodyPr wrap="square">
            <a:spAutoFit/>
          </a:bodyPr>
          <a:lstStyle/>
          <a:p>
            <a:pPr algn="ctr"/>
            <a:r>
              <a:rPr lang="en-US" sz="1800" b="1" dirty="0">
                <a:solidFill>
                  <a:schemeClr val="accent6">
                    <a:lumMod val="50000"/>
                  </a:schemeClr>
                </a:solidFill>
                <a:latin typeface="Poppins"/>
                <a:hlinkClick r:id="rId14">
                  <a:extLst>
                    <a:ext uri="{A12FA001-AC4F-418D-AE19-62706E023703}">
                      <ahyp:hlinkClr xmlns:ahyp="http://schemas.microsoft.com/office/drawing/2018/hyperlinkcolor" val="tx"/>
                    </a:ext>
                  </a:extLst>
                </a:hlinkClick>
              </a:rPr>
              <a:t>Link</a:t>
            </a:r>
            <a:endParaRPr lang="en-US" dirty="0">
              <a:solidFill>
                <a:schemeClr val="accent6">
                  <a:lumMod val="50000"/>
                </a:schemeClr>
              </a:solidFill>
            </a:endParaRPr>
          </a:p>
        </p:txBody>
      </p:sp>
      <p:sp>
        <p:nvSpPr>
          <p:cNvPr id="22" name="TextBox 21">
            <a:extLst>
              <a:ext uri="{FF2B5EF4-FFF2-40B4-BE49-F238E27FC236}">
                <a16:creationId xmlns:a16="http://schemas.microsoft.com/office/drawing/2014/main" id="{9405AD55-8773-A023-2A18-9818C23E322D}"/>
              </a:ext>
            </a:extLst>
          </p:cNvPr>
          <p:cNvSpPr txBox="1"/>
          <p:nvPr/>
        </p:nvSpPr>
        <p:spPr>
          <a:xfrm>
            <a:off x="11764806" y="8908044"/>
            <a:ext cx="2546098" cy="369332"/>
          </a:xfrm>
          <a:prstGeom prst="rect">
            <a:avLst/>
          </a:prstGeom>
          <a:noFill/>
        </p:spPr>
        <p:txBody>
          <a:bodyPr wrap="square">
            <a:spAutoFit/>
          </a:bodyPr>
          <a:lstStyle/>
          <a:p>
            <a:pPr algn="ctr"/>
            <a:r>
              <a:rPr lang="en-US" sz="1800" b="1" dirty="0">
                <a:solidFill>
                  <a:schemeClr val="accent6">
                    <a:lumMod val="50000"/>
                  </a:schemeClr>
                </a:solidFill>
                <a:latin typeface="Poppins"/>
                <a:hlinkClick r:id="rId15">
                  <a:extLst>
                    <a:ext uri="{A12FA001-AC4F-418D-AE19-62706E023703}">
                      <ahyp:hlinkClr xmlns:ahyp="http://schemas.microsoft.com/office/drawing/2018/hyperlinkcolor" val="tx"/>
                    </a:ext>
                  </a:extLst>
                </a:hlinkClick>
              </a:rPr>
              <a:t>Link</a:t>
            </a:r>
            <a:endParaRPr lang="en-US" dirty="0">
              <a:solidFill>
                <a:schemeClr val="accent6">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21293982" cy="12593612"/>
          </a:xfrm>
        </p:grpSpPr>
        <p:grpSp>
          <p:nvGrpSpPr>
            <p:cNvPr id="3" name="Group 3"/>
            <p:cNvGrpSpPr/>
            <p:nvPr/>
          </p:nvGrpSpPr>
          <p:grpSpPr>
            <a:xfrm>
              <a:off x="0" y="0"/>
              <a:ext cx="21293982" cy="12593612"/>
              <a:chOff x="0" y="0"/>
              <a:chExt cx="4206219" cy="2487627"/>
            </a:xfrm>
          </p:grpSpPr>
          <p:sp>
            <p:nvSpPr>
              <p:cNvPr id="4" name="Freeform 4"/>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5" name="TextBox 5"/>
              <p:cNvSpPr txBox="1"/>
              <p:nvPr/>
            </p:nvSpPr>
            <p:spPr>
              <a:xfrm>
                <a:off x="0" y="-47625"/>
                <a:ext cx="4206219" cy="2535252"/>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623458" y="649950"/>
              <a:ext cx="20047066" cy="11158691"/>
              <a:chOff x="0" y="0"/>
              <a:chExt cx="3959914" cy="2204186"/>
            </a:xfrm>
          </p:grpSpPr>
          <p:sp>
            <p:nvSpPr>
              <p:cNvPr id="7" name="Freeform 7"/>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8" name="TextBox 8"/>
              <p:cNvSpPr txBox="1"/>
              <p:nvPr/>
            </p:nvSpPr>
            <p:spPr>
              <a:xfrm>
                <a:off x="0" y="-47625"/>
                <a:ext cx="3959914" cy="2251811"/>
              </a:xfrm>
              <a:prstGeom prst="rect">
                <a:avLst/>
              </a:prstGeom>
            </p:spPr>
            <p:txBody>
              <a:bodyPr lIns="50800" tIns="50800" rIns="50800" bIns="50800" rtlCol="0" anchor="ctr"/>
              <a:lstStyle/>
              <a:p>
                <a:pPr algn="ctr">
                  <a:lnSpc>
                    <a:spcPts val="2659"/>
                  </a:lnSpc>
                </a:pPr>
                <a:endParaRPr/>
              </a:p>
            </p:txBody>
          </p:sp>
        </p:grpSp>
      </p:grpSp>
      <p:grpSp>
        <p:nvGrpSpPr>
          <p:cNvPr id="9" name="Group 9"/>
          <p:cNvGrpSpPr/>
          <p:nvPr/>
        </p:nvGrpSpPr>
        <p:grpSpPr>
          <a:xfrm>
            <a:off x="4817357" y="1892143"/>
            <a:ext cx="8653285" cy="1464330"/>
            <a:chOff x="0" y="0"/>
            <a:chExt cx="2279054" cy="385667"/>
          </a:xfrm>
        </p:grpSpPr>
        <p:sp>
          <p:nvSpPr>
            <p:cNvPr id="10" name="Freeform 10"/>
            <p:cNvSpPr/>
            <p:nvPr/>
          </p:nvSpPr>
          <p:spPr>
            <a:xfrm>
              <a:off x="0" y="0"/>
              <a:ext cx="2279054" cy="385667"/>
            </a:xfrm>
            <a:custGeom>
              <a:avLst/>
              <a:gdLst/>
              <a:ahLst/>
              <a:cxnLst/>
              <a:rect l="l" t="t" r="r" b="b"/>
              <a:pathLst>
                <a:path w="2279054" h="385667">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w="47625" cap="rnd">
              <a:solidFill>
                <a:srgbClr val="5D381C"/>
              </a:solidFill>
              <a:prstDash val="solid"/>
              <a:round/>
            </a:ln>
          </p:spPr>
        </p:sp>
        <p:sp>
          <p:nvSpPr>
            <p:cNvPr id="11" name="TextBox 11"/>
            <p:cNvSpPr txBox="1"/>
            <p:nvPr/>
          </p:nvSpPr>
          <p:spPr>
            <a:xfrm>
              <a:off x="0" y="-57150"/>
              <a:ext cx="2279054" cy="442817"/>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4837797" y="2235688"/>
            <a:ext cx="8612406" cy="729615"/>
          </a:xfrm>
          <a:prstGeom prst="rect">
            <a:avLst/>
          </a:prstGeom>
        </p:spPr>
        <p:txBody>
          <a:bodyPr lIns="0" tIns="0" rIns="0" bIns="0" rtlCol="0" anchor="t">
            <a:spAutoFit/>
          </a:bodyPr>
          <a:lstStyle/>
          <a:p>
            <a:pPr algn="ctr">
              <a:lnSpc>
                <a:spcPts val="5805"/>
              </a:lnSpc>
            </a:pPr>
            <a:r>
              <a:rPr lang="en-US" sz="4500" spc="44">
                <a:solidFill>
                  <a:srgbClr val="E18455"/>
                </a:solidFill>
                <a:latin typeface="Coiny"/>
              </a:rPr>
              <a:t>PROJECT OVERVIEW</a:t>
            </a:r>
          </a:p>
        </p:txBody>
      </p:sp>
      <p:sp>
        <p:nvSpPr>
          <p:cNvPr id="13" name="Freeform 13"/>
          <p:cNvSpPr/>
          <p:nvPr/>
        </p:nvSpPr>
        <p:spPr>
          <a:xfrm>
            <a:off x="15486731" y="6990443"/>
            <a:ext cx="737119" cy="1061297"/>
          </a:xfrm>
          <a:custGeom>
            <a:avLst/>
            <a:gdLst/>
            <a:ahLst/>
            <a:cxnLst/>
            <a:rect l="l" t="t" r="r" b="b"/>
            <a:pathLst>
              <a:path w="737119" h="1061297">
                <a:moveTo>
                  <a:pt x="0" y="0"/>
                </a:moveTo>
                <a:lnTo>
                  <a:pt x="737120" y="0"/>
                </a:lnTo>
                <a:lnTo>
                  <a:pt x="737120"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3804850" y="1872632"/>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3162856" y="2799763"/>
            <a:ext cx="584719" cy="841873"/>
          </a:xfrm>
          <a:custGeom>
            <a:avLst/>
            <a:gdLst/>
            <a:ahLst/>
            <a:cxnLst/>
            <a:rect l="l" t="t" r="r" b="b"/>
            <a:pathLst>
              <a:path w="584719" h="841873">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3097046" y="3611378"/>
            <a:ext cx="11833794" cy="4810125"/>
          </a:xfrm>
          <a:prstGeom prst="rect">
            <a:avLst/>
          </a:prstGeom>
        </p:spPr>
        <p:txBody>
          <a:bodyPr lIns="0" tIns="0" rIns="0" bIns="0" rtlCol="0" anchor="t">
            <a:spAutoFit/>
          </a:bodyPr>
          <a:lstStyle/>
          <a:p>
            <a:pPr algn="just">
              <a:lnSpc>
                <a:spcPts val="4200"/>
              </a:lnSpc>
              <a:spcBef>
                <a:spcPct val="0"/>
              </a:spcBef>
            </a:pPr>
            <a:r>
              <a:rPr lang="en-US" sz="3000">
                <a:solidFill>
                  <a:srgbClr val="5D381C"/>
                </a:solidFill>
                <a:latin typeface="Poppins"/>
              </a:rPr>
              <a:t>“ A company can develop rapidly when it knows the behavior of it’s customer personality, so that it can provide better services and benefits to customers who have the potential to become loyal customers. By processing historical marketing campaign data to improve performance and target the right customers, so they can transcat on the company’s platform, from this data insight our focus is to create a cluster prediction model to make it easir for companies to make decisions. “</a:t>
            </a:r>
          </a:p>
        </p:txBody>
      </p:sp>
      <p:sp>
        <p:nvSpPr>
          <p:cNvPr id="17" name="Freeform 17"/>
          <p:cNvSpPr/>
          <p:nvPr/>
        </p:nvSpPr>
        <p:spPr>
          <a:xfrm>
            <a:off x="-178340" y="6059303"/>
            <a:ext cx="2590425" cy="4227697"/>
          </a:xfrm>
          <a:custGeom>
            <a:avLst/>
            <a:gdLst/>
            <a:ahLst/>
            <a:cxnLst/>
            <a:rect l="l" t="t" r="r" b="b"/>
            <a:pathLst>
              <a:path w="2590425" h="4227697">
                <a:moveTo>
                  <a:pt x="0" y="0"/>
                </a:moveTo>
                <a:lnTo>
                  <a:pt x="2590425" y="0"/>
                </a:lnTo>
                <a:lnTo>
                  <a:pt x="2590425" y="4227697"/>
                </a:lnTo>
                <a:lnTo>
                  <a:pt x="0" y="42276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 name="Group 8"/>
          <p:cNvGrpSpPr/>
          <p:nvPr/>
        </p:nvGrpSpPr>
        <p:grpSpPr>
          <a:xfrm>
            <a:off x="5069506" y="3407219"/>
            <a:ext cx="8148069" cy="3371296"/>
            <a:chOff x="0" y="0"/>
            <a:chExt cx="2145994" cy="887913"/>
          </a:xfrm>
        </p:grpSpPr>
        <p:sp>
          <p:nvSpPr>
            <p:cNvPr id="9" name="Freeform 9"/>
            <p:cNvSpPr/>
            <p:nvPr/>
          </p:nvSpPr>
          <p:spPr>
            <a:xfrm>
              <a:off x="0" y="0"/>
              <a:ext cx="2145994" cy="887913"/>
            </a:xfrm>
            <a:custGeom>
              <a:avLst/>
              <a:gdLst/>
              <a:ahLst/>
              <a:cxnLst/>
              <a:rect l="l" t="t" r="r" b="b"/>
              <a:pathLst>
                <a:path w="2145994" h="887913">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2145994" cy="945063"/>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1" name="Freeform 11"/>
          <p:cNvSpPr/>
          <p:nvPr/>
        </p:nvSpPr>
        <p:spPr>
          <a:xfrm>
            <a:off x="14066520" y="4249092"/>
            <a:ext cx="737119" cy="1061297"/>
          </a:xfrm>
          <a:custGeom>
            <a:avLst/>
            <a:gdLst/>
            <a:ahLst/>
            <a:cxnLst/>
            <a:rect l="l" t="t" r="r" b="b"/>
            <a:pathLst>
              <a:path w="737119" h="1061297">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3381299" y="5792132"/>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4301603" y="6432492"/>
            <a:ext cx="584719" cy="841873"/>
          </a:xfrm>
          <a:custGeom>
            <a:avLst/>
            <a:gdLst/>
            <a:ahLst/>
            <a:cxnLst/>
            <a:rect l="l" t="t" r="r" b="b"/>
            <a:pathLst>
              <a:path w="584719" h="841873">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805740" y="4655916"/>
            <a:ext cx="8675601" cy="767518"/>
          </a:xfrm>
          <a:prstGeom prst="rect">
            <a:avLst/>
          </a:prstGeom>
        </p:spPr>
        <p:txBody>
          <a:bodyPr lIns="0" tIns="0" rIns="0" bIns="0" rtlCol="0" anchor="t">
            <a:spAutoFit/>
          </a:bodyPr>
          <a:lstStyle/>
          <a:p>
            <a:pPr marL="0" marR="0" lvl="0" indent="0" algn="ctr" defTabSz="914400" rtl="0" eaLnBrk="1" fontAlgn="auto" latinLnBrk="0" hangingPunct="1">
              <a:lnSpc>
                <a:spcPts val="6299"/>
              </a:lnSpc>
              <a:spcBef>
                <a:spcPts val="0"/>
              </a:spcBef>
              <a:spcAft>
                <a:spcPts val="0"/>
              </a:spcAft>
              <a:buClrTx/>
              <a:buSzTx/>
              <a:buFontTx/>
              <a:buNone/>
              <a:tabLst/>
              <a:defRPr/>
            </a:pPr>
            <a:r>
              <a:rPr kumimoji="0" lang="en-US" sz="4500" b="0" i="0" u="none" strike="noStrike" kern="1200" cap="none" spc="44" normalizeH="0" baseline="0" noProof="0" dirty="0">
                <a:ln>
                  <a:noFill/>
                </a:ln>
                <a:solidFill>
                  <a:srgbClr val="E18455"/>
                </a:solidFill>
                <a:effectLst/>
                <a:uLnTx/>
                <a:uFillTx/>
                <a:latin typeface="Poppins Bold"/>
                <a:ea typeface="+mn-ea"/>
                <a:cs typeface="+mn-cs"/>
              </a:rPr>
              <a:t>Data Exploratory</a:t>
            </a:r>
          </a:p>
        </p:txBody>
      </p:sp>
      <p:sp>
        <p:nvSpPr>
          <p:cNvPr id="15" name="Freeform 15"/>
          <p:cNvSpPr/>
          <p:nvPr/>
        </p:nvSpPr>
        <p:spPr>
          <a:xfrm>
            <a:off x="13481800" y="3407219"/>
            <a:ext cx="584719" cy="841873"/>
          </a:xfrm>
          <a:custGeom>
            <a:avLst/>
            <a:gdLst/>
            <a:ahLst/>
            <a:cxnLst/>
            <a:rect l="l" t="t" r="r" b="b"/>
            <a:pathLst>
              <a:path w="584719" h="841873">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2053046" y="901152"/>
            <a:ext cx="2065372" cy="4191715"/>
          </a:xfrm>
          <a:custGeom>
            <a:avLst/>
            <a:gdLst/>
            <a:ahLst/>
            <a:cxnLst/>
            <a:rect l="l" t="t" r="r" b="b"/>
            <a:pathLst>
              <a:path w="2065372" h="4191715">
                <a:moveTo>
                  <a:pt x="0" y="0"/>
                </a:moveTo>
                <a:lnTo>
                  <a:pt x="2065372" y="0"/>
                </a:lnTo>
                <a:lnTo>
                  <a:pt x="2065372" y="4191715"/>
                </a:lnTo>
                <a:lnTo>
                  <a:pt x="0" y="41917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4329543" y="6363155"/>
            <a:ext cx="1588787" cy="2592976"/>
          </a:xfrm>
          <a:custGeom>
            <a:avLst/>
            <a:gdLst/>
            <a:ahLst/>
            <a:cxnLst/>
            <a:rect l="l" t="t" r="r" b="b"/>
            <a:pathLst>
              <a:path w="1588787" h="2592976">
                <a:moveTo>
                  <a:pt x="0" y="0"/>
                </a:moveTo>
                <a:lnTo>
                  <a:pt x="1588788" y="0"/>
                </a:lnTo>
                <a:lnTo>
                  <a:pt x="1588788" y="2592976"/>
                </a:lnTo>
                <a:lnTo>
                  <a:pt x="0" y="25929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206295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3" y="958990"/>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4167005" y="1333500"/>
            <a:ext cx="9344390" cy="1464330"/>
            <a:chOff x="0" y="0"/>
            <a:chExt cx="2461074" cy="385667"/>
          </a:xfrm>
        </p:grpSpPr>
        <p:sp>
          <p:nvSpPr>
            <p:cNvPr id="9" name="Freeform 9"/>
            <p:cNvSpPr/>
            <p:nvPr/>
          </p:nvSpPr>
          <p:spPr>
            <a:xfrm>
              <a:off x="0" y="0"/>
              <a:ext cx="2461074" cy="385667"/>
            </a:xfrm>
            <a:custGeom>
              <a:avLst/>
              <a:gdLst/>
              <a:ahLst/>
              <a:cxnLst/>
              <a:rect l="l" t="t" r="r" b="b"/>
              <a:pathLst>
                <a:path w="2461074" h="385667">
                  <a:moveTo>
                    <a:pt x="31483" y="0"/>
                  </a:moveTo>
                  <a:lnTo>
                    <a:pt x="2429591" y="0"/>
                  </a:lnTo>
                  <a:cubicBezTo>
                    <a:pt x="2446978" y="0"/>
                    <a:pt x="2461074" y="14096"/>
                    <a:pt x="2461074" y="31483"/>
                  </a:cubicBezTo>
                  <a:lnTo>
                    <a:pt x="2461074" y="354184"/>
                  </a:lnTo>
                  <a:cubicBezTo>
                    <a:pt x="2461074" y="371572"/>
                    <a:pt x="2446978" y="385667"/>
                    <a:pt x="2429591" y="385667"/>
                  </a:cubicBezTo>
                  <a:lnTo>
                    <a:pt x="31483" y="385667"/>
                  </a:lnTo>
                  <a:cubicBezTo>
                    <a:pt x="14096" y="385667"/>
                    <a:pt x="0" y="371572"/>
                    <a:pt x="0" y="354184"/>
                  </a:cubicBezTo>
                  <a:lnTo>
                    <a:pt x="0" y="31483"/>
                  </a:lnTo>
                  <a:cubicBezTo>
                    <a:pt x="0" y="14096"/>
                    <a:pt x="14096" y="0"/>
                    <a:pt x="31483"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2461074" cy="442817"/>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4532997" y="1361046"/>
            <a:ext cx="8612406" cy="1487587"/>
          </a:xfrm>
          <a:prstGeom prst="rect">
            <a:avLst/>
          </a:prstGeom>
        </p:spPr>
        <p:txBody>
          <a:bodyPr lIns="0" tIns="0" rIns="0" bIns="0" rtlCol="0" anchor="t">
            <a:spAutoFit/>
          </a:bodyPr>
          <a:lstStyle/>
          <a:p>
            <a:pPr algn="ctr">
              <a:lnSpc>
                <a:spcPts val="5805"/>
              </a:lnSpc>
            </a:pPr>
            <a:r>
              <a:rPr lang="en-US" sz="4500" spc="44" dirty="0">
                <a:solidFill>
                  <a:srgbClr val="E18455"/>
                </a:solidFill>
                <a:latin typeface="Coiny"/>
              </a:rPr>
              <a:t>Number of Customers by Marital Status</a:t>
            </a:r>
          </a:p>
        </p:txBody>
      </p:sp>
      <p:sp>
        <p:nvSpPr>
          <p:cNvPr id="15" name="TextBox 15"/>
          <p:cNvSpPr txBox="1"/>
          <p:nvPr/>
        </p:nvSpPr>
        <p:spPr>
          <a:xfrm>
            <a:off x="2209800" y="7034892"/>
            <a:ext cx="13792199" cy="2105961"/>
          </a:xfrm>
          <a:prstGeom prst="rect">
            <a:avLst/>
          </a:prstGeom>
        </p:spPr>
        <p:txBody>
          <a:bodyPr wrap="square" lIns="0" tIns="0" rIns="0" bIns="0" rtlCol="0" anchor="t">
            <a:spAutoFit/>
          </a:bodyPr>
          <a:lstStyle/>
          <a:p>
            <a:pPr algn="ctr">
              <a:lnSpc>
                <a:spcPts val="4200"/>
              </a:lnSpc>
              <a:spcBef>
                <a:spcPct val="0"/>
              </a:spcBef>
            </a:pPr>
            <a:r>
              <a:rPr lang="en-US" sz="2400" dirty="0">
                <a:solidFill>
                  <a:srgbClr val="5D381C"/>
                </a:solidFill>
                <a:latin typeface="Poppins"/>
              </a:rPr>
              <a:t>Based on the graph of the number of customers by marital status for a company. The graph shows that the company has the most customers who are married or have a domestic partnership, followed by single customers. The company also has a small number of customers who are divorced, widowed, or separated.</a:t>
            </a:r>
          </a:p>
        </p:txBody>
      </p:sp>
      <p:sp>
        <p:nvSpPr>
          <p:cNvPr id="16" name="AutoShape 16"/>
          <p:cNvSpPr/>
          <p:nvPr/>
        </p:nvSpPr>
        <p:spPr>
          <a:xfrm>
            <a:off x="4691403" y="10040248"/>
            <a:ext cx="9056026" cy="23812"/>
          </a:xfrm>
          <a:prstGeom prst="line">
            <a:avLst/>
          </a:prstGeom>
          <a:ln w="47625" cap="flat">
            <a:solidFill>
              <a:srgbClr val="5D381C"/>
            </a:solidFill>
            <a:prstDash val="solid"/>
            <a:headEnd type="none" w="sm" len="sm"/>
            <a:tailEnd type="none" w="sm" len="sm"/>
          </a:ln>
        </p:spPr>
      </p:sp>
      <p:sp>
        <p:nvSpPr>
          <p:cNvPr id="17" name="Freeform 17"/>
          <p:cNvSpPr/>
          <p:nvPr/>
        </p:nvSpPr>
        <p:spPr>
          <a:xfrm rot="3207531">
            <a:off x="15731899" y="-1930446"/>
            <a:ext cx="2840387" cy="5966081"/>
          </a:xfrm>
          <a:custGeom>
            <a:avLst/>
            <a:gdLst/>
            <a:ahLst/>
            <a:cxnLst/>
            <a:rect l="l" t="t" r="r" b="b"/>
            <a:pathLst>
              <a:path w="2840387" h="5966081">
                <a:moveTo>
                  <a:pt x="0" y="0"/>
                </a:moveTo>
                <a:lnTo>
                  <a:pt x="2840387" y="0"/>
                </a:lnTo>
                <a:lnTo>
                  <a:pt x="2840387" y="5966082"/>
                </a:lnTo>
                <a:lnTo>
                  <a:pt x="0" y="59660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9230465">
            <a:off x="-546364" y="7656625"/>
            <a:ext cx="2685882" cy="5641551"/>
          </a:xfrm>
          <a:custGeom>
            <a:avLst/>
            <a:gdLst/>
            <a:ahLst/>
            <a:cxnLst/>
            <a:rect l="l" t="t" r="r" b="b"/>
            <a:pathLst>
              <a:path w="2685882" h="5641551">
                <a:moveTo>
                  <a:pt x="0" y="0"/>
                </a:moveTo>
                <a:lnTo>
                  <a:pt x="2685882" y="0"/>
                </a:lnTo>
                <a:lnTo>
                  <a:pt x="2685882" y="5641551"/>
                </a:lnTo>
                <a:lnTo>
                  <a:pt x="0" y="56415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0" name="Picture 19">
            <a:extLst>
              <a:ext uri="{FF2B5EF4-FFF2-40B4-BE49-F238E27FC236}">
                <a16:creationId xmlns:a16="http://schemas.microsoft.com/office/drawing/2014/main" id="{04026080-ABE4-616C-AF4E-D2DCE4273D58}"/>
              </a:ext>
            </a:extLst>
          </p:cNvPr>
          <p:cNvPicPr>
            <a:picLocks noChangeAspect="1"/>
          </p:cNvPicPr>
          <p:nvPr/>
        </p:nvPicPr>
        <p:blipFill>
          <a:blip r:embed="rId4"/>
          <a:stretch>
            <a:fillRect/>
          </a:stretch>
        </p:blipFill>
        <p:spPr>
          <a:xfrm>
            <a:off x="4167005" y="3065624"/>
            <a:ext cx="9495222" cy="3648164"/>
          </a:xfrm>
          <a:prstGeom prst="rect">
            <a:avLst/>
          </a:prstGeom>
        </p:spPr>
      </p:pic>
    </p:spTree>
    <p:extLst>
      <p:ext uri="{BB962C8B-B14F-4D97-AF65-F5344CB8AC3E}">
        <p14:creationId xmlns:p14="http://schemas.microsoft.com/office/powerpoint/2010/main" val="1216249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3" y="958990"/>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4167005" y="1333500"/>
            <a:ext cx="9344390" cy="1464330"/>
            <a:chOff x="0" y="0"/>
            <a:chExt cx="2461074" cy="385667"/>
          </a:xfrm>
        </p:grpSpPr>
        <p:sp>
          <p:nvSpPr>
            <p:cNvPr id="9" name="Freeform 9"/>
            <p:cNvSpPr/>
            <p:nvPr/>
          </p:nvSpPr>
          <p:spPr>
            <a:xfrm>
              <a:off x="0" y="0"/>
              <a:ext cx="2461074" cy="385667"/>
            </a:xfrm>
            <a:custGeom>
              <a:avLst/>
              <a:gdLst/>
              <a:ahLst/>
              <a:cxnLst/>
              <a:rect l="l" t="t" r="r" b="b"/>
              <a:pathLst>
                <a:path w="2461074" h="385667">
                  <a:moveTo>
                    <a:pt x="31483" y="0"/>
                  </a:moveTo>
                  <a:lnTo>
                    <a:pt x="2429591" y="0"/>
                  </a:lnTo>
                  <a:cubicBezTo>
                    <a:pt x="2446978" y="0"/>
                    <a:pt x="2461074" y="14096"/>
                    <a:pt x="2461074" y="31483"/>
                  </a:cubicBezTo>
                  <a:lnTo>
                    <a:pt x="2461074" y="354184"/>
                  </a:lnTo>
                  <a:cubicBezTo>
                    <a:pt x="2461074" y="371572"/>
                    <a:pt x="2446978" y="385667"/>
                    <a:pt x="2429591" y="385667"/>
                  </a:cubicBezTo>
                  <a:lnTo>
                    <a:pt x="31483" y="385667"/>
                  </a:lnTo>
                  <a:cubicBezTo>
                    <a:pt x="14096" y="385667"/>
                    <a:pt x="0" y="371572"/>
                    <a:pt x="0" y="354184"/>
                  </a:cubicBezTo>
                  <a:lnTo>
                    <a:pt x="0" y="31483"/>
                  </a:lnTo>
                  <a:cubicBezTo>
                    <a:pt x="0" y="14096"/>
                    <a:pt x="14096" y="0"/>
                    <a:pt x="31483"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2461074" cy="442817"/>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4532997" y="1361046"/>
            <a:ext cx="8612406" cy="1487587"/>
          </a:xfrm>
          <a:prstGeom prst="rect">
            <a:avLst/>
          </a:prstGeom>
        </p:spPr>
        <p:txBody>
          <a:bodyPr lIns="0" tIns="0" rIns="0" bIns="0" rtlCol="0" anchor="t">
            <a:spAutoFit/>
          </a:bodyPr>
          <a:lstStyle/>
          <a:p>
            <a:pPr algn="ctr">
              <a:lnSpc>
                <a:spcPts val="5805"/>
              </a:lnSpc>
            </a:pPr>
            <a:r>
              <a:rPr lang="en-US" sz="4500" spc="44" dirty="0">
                <a:solidFill>
                  <a:srgbClr val="E18455"/>
                </a:solidFill>
                <a:latin typeface="Coiny"/>
              </a:rPr>
              <a:t>Number of Customers by Age</a:t>
            </a:r>
          </a:p>
        </p:txBody>
      </p:sp>
      <p:sp>
        <p:nvSpPr>
          <p:cNvPr id="15" name="TextBox 15"/>
          <p:cNvSpPr txBox="1"/>
          <p:nvPr/>
        </p:nvSpPr>
        <p:spPr>
          <a:xfrm>
            <a:off x="6546828" y="3863498"/>
            <a:ext cx="9757147" cy="4260397"/>
          </a:xfrm>
          <a:prstGeom prst="rect">
            <a:avLst/>
          </a:prstGeom>
        </p:spPr>
        <p:txBody>
          <a:bodyPr wrap="square" lIns="0" tIns="0" rIns="0" bIns="0" rtlCol="0" anchor="t">
            <a:spAutoFit/>
          </a:bodyPr>
          <a:lstStyle/>
          <a:p>
            <a:pPr algn="just">
              <a:lnSpc>
                <a:spcPts val="4200"/>
              </a:lnSpc>
              <a:spcBef>
                <a:spcPct val="0"/>
              </a:spcBef>
            </a:pPr>
            <a:r>
              <a:rPr lang="en-US" sz="2400" dirty="0">
                <a:solidFill>
                  <a:srgbClr val="5D381C"/>
                </a:solidFill>
                <a:latin typeface="Poppins"/>
              </a:rPr>
              <a:t>As you can see, the </a:t>
            </a:r>
            <a:r>
              <a:rPr lang="en-US" sz="2400" dirty="0" err="1">
                <a:solidFill>
                  <a:srgbClr val="5D381C"/>
                </a:solidFill>
                <a:latin typeface="Poppins"/>
              </a:rPr>
              <a:t>Dewasa</a:t>
            </a:r>
            <a:r>
              <a:rPr lang="en-US" sz="2400" dirty="0">
                <a:solidFill>
                  <a:srgbClr val="5D381C"/>
                </a:solidFill>
                <a:latin typeface="Poppins"/>
              </a:rPr>
              <a:t> age group has the highest number of customers and the highest conversion ratio. The </a:t>
            </a:r>
            <a:r>
              <a:rPr lang="en-US" sz="2400" dirty="0" err="1">
                <a:solidFill>
                  <a:srgbClr val="5D381C"/>
                </a:solidFill>
                <a:latin typeface="Poppins"/>
              </a:rPr>
              <a:t>Lansia</a:t>
            </a:r>
            <a:r>
              <a:rPr lang="en-US" sz="2400" dirty="0">
                <a:solidFill>
                  <a:srgbClr val="5D381C"/>
                </a:solidFill>
                <a:latin typeface="Poppins"/>
              </a:rPr>
              <a:t> age group has a lower number of customers and a lower conversion ratio. The </a:t>
            </a:r>
            <a:r>
              <a:rPr lang="en-US" sz="2400" dirty="0" err="1">
                <a:solidFill>
                  <a:srgbClr val="5D381C"/>
                </a:solidFill>
                <a:latin typeface="Poppins"/>
              </a:rPr>
              <a:t>Remaja</a:t>
            </a:r>
            <a:r>
              <a:rPr lang="en-US" sz="2400" dirty="0">
                <a:solidFill>
                  <a:srgbClr val="5D381C"/>
                </a:solidFill>
                <a:latin typeface="Poppins"/>
              </a:rPr>
              <a:t> age group has the fewest customers and the lowest conversion ratio.</a:t>
            </a:r>
          </a:p>
          <a:p>
            <a:pPr algn="just">
              <a:lnSpc>
                <a:spcPts val="4200"/>
              </a:lnSpc>
              <a:spcBef>
                <a:spcPct val="0"/>
              </a:spcBef>
            </a:pPr>
            <a:r>
              <a:rPr lang="en-US" sz="2400" dirty="0">
                <a:solidFill>
                  <a:srgbClr val="5D381C"/>
                </a:solidFill>
                <a:latin typeface="Poppins"/>
              </a:rPr>
              <a:t>This information suggests that the company may want to focus its marketing efforts on the </a:t>
            </a:r>
            <a:r>
              <a:rPr lang="en-US" sz="2400" dirty="0" err="1">
                <a:solidFill>
                  <a:srgbClr val="5D381C"/>
                </a:solidFill>
                <a:latin typeface="Poppins"/>
              </a:rPr>
              <a:t>Dewasa</a:t>
            </a:r>
            <a:r>
              <a:rPr lang="en-US" sz="2400" dirty="0">
                <a:solidFill>
                  <a:srgbClr val="5D381C"/>
                </a:solidFill>
                <a:latin typeface="Poppins"/>
              </a:rPr>
              <a:t> age group, as they are the most likely to make a purchase. </a:t>
            </a:r>
          </a:p>
        </p:txBody>
      </p:sp>
      <p:sp>
        <p:nvSpPr>
          <p:cNvPr id="16" name="AutoShape 16"/>
          <p:cNvSpPr/>
          <p:nvPr/>
        </p:nvSpPr>
        <p:spPr>
          <a:xfrm>
            <a:off x="4691403" y="10040248"/>
            <a:ext cx="9056026" cy="23812"/>
          </a:xfrm>
          <a:prstGeom prst="line">
            <a:avLst/>
          </a:prstGeom>
          <a:ln w="47625" cap="flat">
            <a:solidFill>
              <a:srgbClr val="5D381C"/>
            </a:solidFill>
            <a:prstDash val="solid"/>
            <a:headEnd type="none" w="sm" len="sm"/>
            <a:tailEnd type="none" w="sm" len="sm"/>
          </a:ln>
        </p:spPr>
      </p:sp>
      <p:sp>
        <p:nvSpPr>
          <p:cNvPr id="17" name="Freeform 17"/>
          <p:cNvSpPr/>
          <p:nvPr/>
        </p:nvSpPr>
        <p:spPr>
          <a:xfrm rot="3207531">
            <a:off x="15731899" y="-1930446"/>
            <a:ext cx="2840387" cy="5966081"/>
          </a:xfrm>
          <a:custGeom>
            <a:avLst/>
            <a:gdLst/>
            <a:ahLst/>
            <a:cxnLst/>
            <a:rect l="l" t="t" r="r" b="b"/>
            <a:pathLst>
              <a:path w="2840387" h="5966081">
                <a:moveTo>
                  <a:pt x="0" y="0"/>
                </a:moveTo>
                <a:lnTo>
                  <a:pt x="2840387" y="0"/>
                </a:lnTo>
                <a:lnTo>
                  <a:pt x="2840387" y="5966082"/>
                </a:lnTo>
                <a:lnTo>
                  <a:pt x="0" y="59660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9230465">
            <a:off x="-546364" y="7656625"/>
            <a:ext cx="2685882" cy="5641551"/>
          </a:xfrm>
          <a:custGeom>
            <a:avLst/>
            <a:gdLst/>
            <a:ahLst/>
            <a:cxnLst/>
            <a:rect l="l" t="t" r="r" b="b"/>
            <a:pathLst>
              <a:path w="2685882" h="5641551">
                <a:moveTo>
                  <a:pt x="0" y="0"/>
                </a:moveTo>
                <a:lnTo>
                  <a:pt x="2685882" y="0"/>
                </a:lnTo>
                <a:lnTo>
                  <a:pt x="2685882" y="5641551"/>
                </a:lnTo>
                <a:lnTo>
                  <a:pt x="0" y="56415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26" name="Picture 2">
            <a:extLst>
              <a:ext uri="{FF2B5EF4-FFF2-40B4-BE49-F238E27FC236}">
                <a16:creationId xmlns:a16="http://schemas.microsoft.com/office/drawing/2014/main" id="{A429712F-2183-413D-9466-50EAF5A47E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3212" y="3425253"/>
            <a:ext cx="4796697" cy="532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18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3" y="958990"/>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4167005" y="1333500"/>
            <a:ext cx="9344390" cy="1464330"/>
            <a:chOff x="0" y="0"/>
            <a:chExt cx="2461074" cy="385667"/>
          </a:xfrm>
        </p:grpSpPr>
        <p:sp>
          <p:nvSpPr>
            <p:cNvPr id="9" name="Freeform 9"/>
            <p:cNvSpPr/>
            <p:nvPr/>
          </p:nvSpPr>
          <p:spPr>
            <a:xfrm>
              <a:off x="0" y="0"/>
              <a:ext cx="2461074" cy="385667"/>
            </a:xfrm>
            <a:custGeom>
              <a:avLst/>
              <a:gdLst/>
              <a:ahLst/>
              <a:cxnLst/>
              <a:rect l="l" t="t" r="r" b="b"/>
              <a:pathLst>
                <a:path w="2461074" h="385667">
                  <a:moveTo>
                    <a:pt x="31483" y="0"/>
                  </a:moveTo>
                  <a:lnTo>
                    <a:pt x="2429591" y="0"/>
                  </a:lnTo>
                  <a:cubicBezTo>
                    <a:pt x="2446978" y="0"/>
                    <a:pt x="2461074" y="14096"/>
                    <a:pt x="2461074" y="31483"/>
                  </a:cubicBezTo>
                  <a:lnTo>
                    <a:pt x="2461074" y="354184"/>
                  </a:lnTo>
                  <a:cubicBezTo>
                    <a:pt x="2461074" y="371572"/>
                    <a:pt x="2446978" y="385667"/>
                    <a:pt x="2429591" y="385667"/>
                  </a:cubicBezTo>
                  <a:lnTo>
                    <a:pt x="31483" y="385667"/>
                  </a:lnTo>
                  <a:cubicBezTo>
                    <a:pt x="14096" y="385667"/>
                    <a:pt x="0" y="371572"/>
                    <a:pt x="0" y="354184"/>
                  </a:cubicBezTo>
                  <a:lnTo>
                    <a:pt x="0" y="31483"/>
                  </a:lnTo>
                  <a:cubicBezTo>
                    <a:pt x="0" y="14096"/>
                    <a:pt x="14096" y="0"/>
                    <a:pt x="31483"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2461074" cy="442817"/>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4532997" y="1361046"/>
            <a:ext cx="8612406" cy="1487587"/>
          </a:xfrm>
          <a:prstGeom prst="rect">
            <a:avLst/>
          </a:prstGeom>
        </p:spPr>
        <p:txBody>
          <a:bodyPr lIns="0" tIns="0" rIns="0" bIns="0" rtlCol="0" anchor="t">
            <a:spAutoFit/>
          </a:bodyPr>
          <a:lstStyle/>
          <a:p>
            <a:pPr algn="ctr">
              <a:lnSpc>
                <a:spcPts val="5805"/>
              </a:lnSpc>
            </a:pPr>
            <a:r>
              <a:rPr lang="en-US" sz="4500" spc="44" dirty="0">
                <a:solidFill>
                  <a:srgbClr val="E18455"/>
                </a:solidFill>
                <a:latin typeface="Coiny"/>
              </a:rPr>
              <a:t>Customers by Number of Children</a:t>
            </a:r>
          </a:p>
        </p:txBody>
      </p:sp>
      <p:sp>
        <p:nvSpPr>
          <p:cNvPr id="15" name="TextBox 15"/>
          <p:cNvSpPr txBox="1"/>
          <p:nvPr/>
        </p:nvSpPr>
        <p:spPr>
          <a:xfrm>
            <a:off x="6543981" y="3394111"/>
            <a:ext cx="9757147" cy="5337615"/>
          </a:xfrm>
          <a:prstGeom prst="rect">
            <a:avLst/>
          </a:prstGeom>
        </p:spPr>
        <p:txBody>
          <a:bodyPr wrap="square" lIns="0" tIns="0" rIns="0" bIns="0" rtlCol="0" anchor="t">
            <a:spAutoFit/>
          </a:bodyPr>
          <a:lstStyle/>
          <a:p>
            <a:pPr algn="just">
              <a:lnSpc>
                <a:spcPts val="4200"/>
              </a:lnSpc>
              <a:spcBef>
                <a:spcPct val="0"/>
              </a:spcBef>
            </a:pPr>
            <a:r>
              <a:rPr lang="en-US" sz="2400" dirty="0">
                <a:solidFill>
                  <a:srgbClr val="5D381C"/>
                </a:solidFill>
                <a:latin typeface="Poppins"/>
              </a:rPr>
              <a:t>The data points on the graph show that the conversion ratio is highest for customers with no children, and it decreases as the number of children increases. Here are the specific data points:</a:t>
            </a:r>
          </a:p>
          <a:p>
            <a:pPr algn="just">
              <a:lnSpc>
                <a:spcPts val="4200"/>
              </a:lnSpc>
              <a:spcBef>
                <a:spcPct val="0"/>
              </a:spcBef>
            </a:pPr>
            <a:r>
              <a:rPr lang="en-US" sz="2400" dirty="0">
                <a:solidFill>
                  <a:srgbClr val="5D381C"/>
                </a:solidFill>
                <a:latin typeface="Poppins"/>
              </a:rPr>
              <a:t>0 children: 75.04% conversion ratio</a:t>
            </a:r>
          </a:p>
          <a:p>
            <a:pPr algn="just">
              <a:lnSpc>
                <a:spcPts val="4200"/>
              </a:lnSpc>
              <a:spcBef>
                <a:spcPct val="0"/>
              </a:spcBef>
            </a:pPr>
            <a:r>
              <a:rPr lang="en-US" sz="2400" dirty="0">
                <a:solidFill>
                  <a:srgbClr val="5D381C"/>
                </a:solidFill>
                <a:latin typeface="Poppins"/>
              </a:rPr>
              <a:t>1 child: 17.82% conversion ratio</a:t>
            </a:r>
          </a:p>
          <a:p>
            <a:pPr algn="just">
              <a:lnSpc>
                <a:spcPts val="4200"/>
              </a:lnSpc>
              <a:spcBef>
                <a:spcPct val="0"/>
              </a:spcBef>
            </a:pPr>
            <a:r>
              <a:rPr lang="en-US" sz="2400" dirty="0">
                <a:solidFill>
                  <a:srgbClr val="5D381C"/>
                </a:solidFill>
                <a:latin typeface="Poppins"/>
              </a:rPr>
              <a:t>2 children: 6.85% conversion ratio</a:t>
            </a:r>
          </a:p>
          <a:p>
            <a:pPr algn="just">
              <a:lnSpc>
                <a:spcPts val="4200"/>
              </a:lnSpc>
              <a:spcBef>
                <a:spcPct val="0"/>
              </a:spcBef>
            </a:pPr>
            <a:r>
              <a:rPr lang="en-US" sz="2400" dirty="0">
                <a:solidFill>
                  <a:srgbClr val="5D381C"/>
                </a:solidFill>
                <a:latin typeface="Poppins"/>
              </a:rPr>
              <a:t>3 children: 0.29% conversion ratio</a:t>
            </a:r>
          </a:p>
          <a:p>
            <a:pPr algn="just">
              <a:lnSpc>
                <a:spcPts val="4200"/>
              </a:lnSpc>
              <a:spcBef>
                <a:spcPct val="0"/>
              </a:spcBef>
            </a:pPr>
            <a:r>
              <a:rPr lang="en-US" sz="2400" dirty="0">
                <a:solidFill>
                  <a:srgbClr val="5D381C"/>
                </a:solidFill>
                <a:latin typeface="Poppins"/>
              </a:rPr>
              <a:t>This suggests that families with no children are most likely to make a purchase, while families with three or more children are least likely to make a purchase</a:t>
            </a:r>
          </a:p>
        </p:txBody>
      </p:sp>
      <p:sp>
        <p:nvSpPr>
          <p:cNvPr id="16" name="AutoShape 16"/>
          <p:cNvSpPr/>
          <p:nvPr/>
        </p:nvSpPr>
        <p:spPr>
          <a:xfrm>
            <a:off x="4691403" y="10040248"/>
            <a:ext cx="9056026" cy="23812"/>
          </a:xfrm>
          <a:prstGeom prst="line">
            <a:avLst/>
          </a:prstGeom>
          <a:ln w="47625" cap="flat">
            <a:solidFill>
              <a:srgbClr val="5D381C"/>
            </a:solidFill>
            <a:prstDash val="solid"/>
            <a:headEnd type="none" w="sm" len="sm"/>
            <a:tailEnd type="none" w="sm" len="sm"/>
          </a:ln>
        </p:spPr>
      </p:sp>
      <p:sp>
        <p:nvSpPr>
          <p:cNvPr id="17" name="Freeform 17"/>
          <p:cNvSpPr/>
          <p:nvPr/>
        </p:nvSpPr>
        <p:spPr>
          <a:xfrm rot="3207531">
            <a:off x="15731899" y="-1930446"/>
            <a:ext cx="2840387" cy="5966081"/>
          </a:xfrm>
          <a:custGeom>
            <a:avLst/>
            <a:gdLst/>
            <a:ahLst/>
            <a:cxnLst/>
            <a:rect l="l" t="t" r="r" b="b"/>
            <a:pathLst>
              <a:path w="2840387" h="5966081">
                <a:moveTo>
                  <a:pt x="0" y="0"/>
                </a:moveTo>
                <a:lnTo>
                  <a:pt x="2840387" y="0"/>
                </a:lnTo>
                <a:lnTo>
                  <a:pt x="2840387" y="5966082"/>
                </a:lnTo>
                <a:lnTo>
                  <a:pt x="0" y="59660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9230465">
            <a:off x="-546364" y="7656625"/>
            <a:ext cx="2685882" cy="5641551"/>
          </a:xfrm>
          <a:custGeom>
            <a:avLst/>
            <a:gdLst/>
            <a:ahLst/>
            <a:cxnLst/>
            <a:rect l="l" t="t" r="r" b="b"/>
            <a:pathLst>
              <a:path w="2685882" h="5641551">
                <a:moveTo>
                  <a:pt x="0" y="0"/>
                </a:moveTo>
                <a:lnTo>
                  <a:pt x="2685882" y="0"/>
                </a:lnTo>
                <a:lnTo>
                  <a:pt x="2685882" y="5641551"/>
                </a:lnTo>
                <a:lnTo>
                  <a:pt x="0" y="56415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050" name="Picture 2">
            <a:extLst>
              <a:ext uri="{FF2B5EF4-FFF2-40B4-BE49-F238E27FC236}">
                <a16:creationId xmlns:a16="http://schemas.microsoft.com/office/drawing/2014/main" id="{F7A7724E-938C-A1C0-EA51-80C91983E3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422" y="3526784"/>
            <a:ext cx="4610100"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49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 name="Group 8"/>
          <p:cNvGrpSpPr/>
          <p:nvPr/>
        </p:nvGrpSpPr>
        <p:grpSpPr>
          <a:xfrm>
            <a:off x="5069506" y="3407219"/>
            <a:ext cx="8148069" cy="3371296"/>
            <a:chOff x="0" y="0"/>
            <a:chExt cx="2145994" cy="887913"/>
          </a:xfrm>
        </p:grpSpPr>
        <p:sp>
          <p:nvSpPr>
            <p:cNvPr id="9" name="Freeform 9"/>
            <p:cNvSpPr/>
            <p:nvPr/>
          </p:nvSpPr>
          <p:spPr>
            <a:xfrm>
              <a:off x="0" y="0"/>
              <a:ext cx="2145994" cy="887913"/>
            </a:xfrm>
            <a:custGeom>
              <a:avLst/>
              <a:gdLst/>
              <a:ahLst/>
              <a:cxnLst/>
              <a:rect l="l" t="t" r="r" b="b"/>
              <a:pathLst>
                <a:path w="2145994" h="887913">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2145994" cy="945063"/>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1" name="Freeform 11"/>
          <p:cNvSpPr/>
          <p:nvPr/>
        </p:nvSpPr>
        <p:spPr>
          <a:xfrm>
            <a:off x="14066520" y="4249092"/>
            <a:ext cx="737119" cy="1061297"/>
          </a:xfrm>
          <a:custGeom>
            <a:avLst/>
            <a:gdLst/>
            <a:ahLst/>
            <a:cxnLst/>
            <a:rect l="l" t="t" r="r" b="b"/>
            <a:pathLst>
              <a:path w="737119" h="1061297">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3381299" y="5792132"/>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4301603" y="6432492"/>
            <a:ext cx="584719" cy="841873"/>
          </a:xfrm>
          <a:custGeom>
            <a:avLst/>
            <a:gdLst/>
            <a:ahLst/>
            <a:cxnLst/>
            <a:rect l="l" t="t" r="r" b="b"/>
            <a:pathLst>
              <a:path w="584719" h="841873">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805740" y="4655916"/>
            <a:ext cx="8675601" cy="1609725"/>
          </a:xfrm>
          <a:prstGeom prst="rect">
            <a:avLst/>
          </a:prstGeom>
        </p:spPr>
        <p:txBody>
          <a:bodyPr lIns="0" tIns="0" rIns="0" bIns="0" rtlCol="0" anchor="t">
            <a:spAutoFit/>
          </a:bodyPr>
          <a:lstStyle/>
          <a:p>
            <a:pPr marL="0" marR="0" lvl="0" indent="0" algn="ctr" defTabSz="914400" rtl="0" eaLnBrk="1" fontAlgn="auto" latinLnBrk="0" hangingPunct="1">
              <a:lnSpc>
                <a:spcPts val="6299"/>
              </a:lnSpc>
              <a:spcBef>
                <a:spcPts val="0"/>
              </a:spcBef>
              <a:spcAft>
                <a:spcPts val="0"/>
              </a:spcAft>
              <a:buClrTx/>
              <a:buSzTx/>
              <a:buFontTx/>
              <a:buNone/>
              <a:tabLst/>
              <a:defRPr/>
            </a:pPr>
            <a:r>
              <a:rPr kumimoji="0" lang="en-US" sz="4500" b="0" i="0" u="none" strike="noStrike" kern="1200" cap="none" spc="44" normalizeH="0" baseline="0" noProof="0" dirty="0">
                <a:ln>
                  <a:noFill/>
                </a:ln>
                <a:solidFill>
                  <a:srgbClr val="E18455"/>
                </a:solidFill>
                <a:effectLst/>
                <a:uLnTx/>
                <a:uFillTx/>
                <a:latin typeface="Poppins Bold"/>
                <a:ea typeface="+mn-ea"/>
                <a:cs typeface="+mn-cs"/>
              </a:rPr>
              <a:t>Preprocessing</a:t>
            </a:r>
          </a:p>
          <a:p>
            <a:pPr marL="0" marR="0" lvl="0" indent="0" algn="ctr" defTabSz="914400" rtl="0" eaLnBrk="1" fontAlgn="auto" latinLnBrk="0" hangingPunct="1">
              <a:lnSpc>
                <a:spcPts val="6299"/>
              </a:lnSpc>
              <a:spcBef>
                <a:spcPct val="0"/>
              </a:spcBef>
              <a:spcAft>
                <a:spcPts val="0"/>
              </a:spcAft>
              <a:buClrTx/>
              <a:buSzTx/>
              <a:buFontTx/>
              <a:buNone/>
              <a:tabLst/>
              <a:defRPr/>
            </a:pPr>
            <a:endParaRPr kumimoji="0" lang="en-US" sz="4500" b="0" i="0" u="none" strike="noStrike" kern="1200" cap="none" spc="44" normalizeH="0" baseline="0" noProof="0" dirty="0">
              <a:ln>
                <a:noFill/>
              </a:ln>
              <a:solidFill>
                <a:srgbClr val="E18455"/>
              </a:solidFill>
              <a:effectLst/>
              <a:uLnTx/>
              <a:uFillTx/>
              <a:latin typeface="Poppins Bold"/>
              <a:ea typeface="+mn-ea"/>
              <a:cs typeface="+mn-cs"/>
            </a:endParaRPr>
          </a:p>
        </p:txBody>
      </p:sp>
      <p:sp>
        <p:nvSpPr>
          <p:cNvPr id="15" name="Freeform 15"/>
          <p:cNvSpPr/>
          <p:nvPr/>
        </p:nvSpPr>
        <p:spPr>
          <a:xfrm>
            <a:off x="13481800" y="3407219"/>
            <a:ext cx="584719" cy="841873"/>
          </a:xfrm>
          <a:custGeom>
            <a:avLst/>
            <a:gdLst/>
            <a:ahLst/>
            <a:cxnLst/>
            <a:rect l="l" t="t" r="r" b="b"/>
            <a:pathLst>
              <a:path w="584719" h="841873">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2053046" y="901152"/>
            <a:ext cx="2065372" cy="4191715"/>
          </a:xfrm>
          <a:custGeom>
            <a:avLst/>
            <a:gdLst/>
            <a:ahLst/>
            <a:cxnLst/>
            <a:rect l="l" t="t" r="r" b="b"/>
            <a:pathLst>
              <a:path w="2065372" h="4191715">
                <a:moveTo>
                  <a:pt x="0" y="0"/>
                </a:moveTo>
                <a:lnTo>
                  <a:pt x="2065372" y="0"/>
                </a:lnTo>
                <a:lnTo>
                  <a:pt x="2065372" y="4191715"/>
                </a:lnTo>
                <a:lnTo>
                  <a:pt x="0" y="41917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4329543" y="6363155"/>
            <a:ext cx="1588787" cy="2592976"/>
          </a:xfrm>
          <a:custGeom>
            <a:avLst/>
            <a:gdLst/>
            <a:ahLst/>
            <a:cxnLst/>
            <a:rect l="l" t="t" r="r" b="b"/>
            <a:pathLst>
              <a:path w="1588787" h="2592976">
                <a:moveTo>
                  <a:pt x="0" y="0"/>
                </a:moveTo>
                <a:lnTo>
                  <a:pt x="1588788" y="0"/>
                </a:lnTo>
                <a:lnTo>
                  <a:pt x="1588788" y="2592976"/>
                </a:lnTo>
                <a:lnTo>
                  <a:pt x="0" y="25929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347841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4471805" y="1892143"/>
            <a:ext cx="9344390" cy="1464330"/>
            <a:chOff x="0" y="0"/>
            <a:chExt cx="2461074" cy="385667"/>
          </a:xfrm>
        </p:grpSpPr>
        <p:sp>
          <p:nvSpPr>
            <p:cNvPr id="9" name="Freeform 9"/>
            <p:cNvSpPr/>
            <p:nvPr/>
          </p:nvSpPr>
          <p:spPr>
            <a:xfrm>
              <a:off x="0" y="0"/>
              <a:ext cx="2461074" cy="385667"/>
            </a:xfrm>
            <a:custGeom>
              <a:avLst/>
              <a:gdLst/>
              <a:ahLst/>
              <a:cxnLst/>
              <a:rect l="l" t="t" r="r" b="b"/>
              <a:pathLst>
                <a:path w="2461074" h="385667">
                  <a:moveTo>
                    <a:pt x="31483" y="0"/>
                  </a:moveTo>
                  <a:lnTo>
                    <a:pt x="2429591" y="0"/>
                  </a:lnTo>
                  <a:cubicBezTo>
                    <a:pt x="2446978" y="0"/>
                    <a:pt x="2461074" y="14096"/>
                    <a:pt x="2461074" y="31483"/>
                  </a:cubicBezTo>
                  <a:lnTo>
                    <a:pt x="2461074" y="354184"/>
                  </a:lnTo>
                  <a:cubicBezTo>
                    <a:pt x="2461074" y="371572"/>
                    <a:pt x="2446978" y="385667"/>
                    <a:pt x="2429591" y="385667"/>
                  </a:cubicBezTo>
                  <a:lnTo>
                    <a:pt x="31483" y="385667"/>
                  </a:lnTo>
                  <a:cubicBezTo>
                    <a:pt x="14096" y="385667"/>
                    <a:pt x="0" y="371572"/>
                    <a:pt x="0" y="354184"/>
                  </a:cubicBezTo>
                  <a:lnTo>
                    <a:pt x="0" y="31483"/>
                  </a:lnTo>
                  <a:cubicBezTo>
                    <a:pt x="0" y="14096"/>
                    <a:pt x="14096" y="0"/>
                    <a:pt x="31483"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2461074" cy="442817"/>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3052261" y="3849707"/>
            <a:ext cx="1649416" cy="1649416"/>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id="13" name="TextBox 1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6571552" y="3849707"/>
            <a:ext cx="1649416" cy="1649416"/>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id="16" name="TextBox 16"/>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0090844" y="3849707"/>
            <a:ext cx="1649416" cy="1649416"/>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id="19" name="TextBox 19"/>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3610135" y="3849707"/>
            <a:ext cx="1649416" cy="1649416"/>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5D381C"/>
              </a:solidFill>
              <a:prstDash val="solid"/>
              <a:miter/>
            </a:ln>
          </p:spPr>
        </p:sp>
        <p:sp>
          <p:nvSpPr>
            <p:cNvPr id="22" name="TextBox 22"/>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2432479" y="5810739"/>
            <a:ext cx="13446855" cy="258029"/>
            <a:chOff x="0" y="0"/>
            <a:chExt cx="3541559" cy="67958"/>
          </a:xfrm>
        </p:grpSpPr>
        <p:sp>
          <p:nvSpPr>
            <p:cNvPr id="24" name="Freeform 24"/>
            <p:cNvSpPr/>
            <p:nvPr/>
          </p:nvSpPr>
          <p:spPr>
            <a:xfrm>
              <a:off x="0" y="0"/>
              <a:ext cx="3541559" cy="67958"/>
            </a:xfrm>
            <a:custGeom>
              <a:avLst/>
              <a:gdLst/>
              <a:ahLst/>
              <a:cxnLst/>
              <a:rect l="l" t="t" r="r" b="b"/>
              <a:pathLst>
                <a:path w="3541559" h="67958">
                  <a:moveTo>
                    <a:pt x="21878" y="0"/>
                  </a:moveTo>
                  <a:lnTo>
                    <a:pt x="3519681" y="0"/>
                  </a:lnTo>
                  <a:cubicBezTo>
                    <a:pt x="3531763" y="0"/>
                    <a:pt x="3541559" y="9795"/>
                    <a:pt x="3541559" y="21878"/>
                  </a:cubicBezTo>
                  <a:lnTo>
                    <a:pt x="3541559" y="46080"/>
                  </a:lnTo>
                  <a:cubicBezTo>
                    <a:pt x="3541559" y="58163"/>
                    <a:pt x="3531763" y="67958"/>
                    <a:pt x="3519681" y="67958"/>
                  </a:cubicBezTo>
                  <a:lnTo>
                    <a:pt x="21878" y="67958"/>
                  </a:lnTo>
                  <a:cubicBezTo>
                    <a:pt x="16076" y="67958"/>
                    <a:pt x="10511" y="65653"/>
                    <a:pt x="6408" y="61550"/>
                  </a:cubicBezTo>
                  <a:cubicBezTo>
                    <a:pt x="2305" y="57447"/>
                    <a:pt x="0" y="51882"/>
                    <a:pt x="0" y="46080"/>
                  </a:cubicBezTo>
                  <a:lnTo>
                    <a:pt x="0" y="21878"/>
                  </a:lnTo>
                  <a:cubicBezTo>
                    <a:pt x="0" y="16076"/>
                    <a:pt x="2305" y="10511"/>
                    <a:pt x="6408" y="6408"/>
                  </a:cubicBezTo>
                  <a:cubicBezTo>
                    <a:pt x="10511" y="2305"/>
                    <a:pt x="16076" y="0"/>
                    <a:pt x="21878" y="0"/>
                  </a:cubicBezTo>
                  <a:close/>
                </a:path>
              </a:pathLst>
            </a:custGeom>
            <a:solidFill>
              <a:srgbClr val="000000">
                <a:alpha val="0"/>
              </a:srgbClr>
            </a:solidFill>
            <a:ln w="47625" cap="rnd">
              <a:solidFill>
                <a:srgbClr val="5D381C"/>
              </a:solidFill>
              <a:prstDash val="solid"/>
              <a:round/>
            </a:ln>
          </p:spPr>
        </p:sp>
        <p:sp>
          <p:nvSpPr>
            <p:cNvPr id="25" name="TextBox 25"/>
            <p:cNvSpPr txBox="1"/>
            <p:nvPr/>
          </p:nvSpPr>
          <p:spPr>
            <a:xfrm>
              <a:off x="0" y="-57150"/>
              <a:ext cx="3541559" cy="125108"/>
            </a:xfrm>
            <a:prstGeom prst="rect">
              <a:avLst/>
            </a:prstGeom>
          </p:spPr>
          <p:txBody>
            <a:bodyPr lIns="50800" tIns="50800" rIns="50800" bIns="50800" rtlCol="0" anchor="ctr"/>
            <a:lstStyle/>
            <a:p>
              <a:pPr algn="ctr">
                <a:lnSpc>
                  <a:spcPts val="2659"/>
                </a:lnSpc>
                <a:spcBef>
                  <a:spcPct val="0"/>
                </a:spcBef>
              </a:pPr>
              <a:endParaRPr/>
            </a:p>
          </p:txBody>
        </p:sp>
      </p:grpSp>
      <p:sp>
        <p:nvSpPr>
          <p:cNvPr id="26" name="AutoShape 26"/>
          <p:cNvSpPr/>
          <p:nvPr/>
        </p:nvSpPr>
        <p:spPr>
          <a:xfrm flipV="1">
            <a:off x="3876969" y="5499124"/>
            <a:ext cx="0" cy="569644"/>
          </a:xfrm>
          <a:prstGeom prst="line">
            <a:avLst/>
          </a:prstGeom>
          <a:ln w="47625" cap="flat">
            <a:solidFill>
              <a:srgbClr val="5D381C"/>
            </a:solidFill>
            <a:prstDash val="solid"/>
            <a:headEnd type="none" w="sm" len="sm"/>
            <a:tailEnd type="none" w="sm" len="sm"/>
          </a:ln>
        </p:spPr>
      </p:sp>
      <p:grpSp>
        <p:nvGrpSpPr>
          <p:cNvPr id="27" name="Group 27"/>
          <p:cNvGrpSpPr/>
          <p:nvPr/>
        </p:nvGrpSpPr>
        <p:grpSpPr>
          <a:xfrm>
            <a:off x="3237444" y="4034891"/>
            <a:ext cx="1279050" cy="1279050"/>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18455"/>
            </a:solidFill>
            <a:ln cap="sq">
              <a:noFill/>
              <a:prstDash val="solid"/>
              <a:miter/>
            </a:ln>
          </p:spPr>
        </p:sp>
        <p:sp>
          <p:nvSpPr>
            <p:cNvPr id="29" name="TextBox 29"/>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a:off x="6756736" y="4034891"/>
            <a:ext cx="1279050" cy="1279050"/>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18455"/>
            </a:solidFill>
            <a:ln cap="sq">
              <a:noFill/>
              <a:prstDash val="solid"/>
              <a:miter/>
            </a:ln>
          </p:spPr>
        </p:sp>
        <p:sp>
          <p:nvSpPr>
            <p:cNvPr id="32" name="TextBox 32"/>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33" name="Group 33"/>
          <p:cNvGrpSpPr/>
          <p:nvPr/>
        </p:nvGrpSpPr>
        <p:grpSpPr>
          <a:xfrm>
            <a:off x="10276027" y="4034891"/>
            <a:ext cx="1279050" cy="1279050"/>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18455"/>
            </a:solidFill>
            <a:ln cap="sq">
              <a:noFill/>
              <a:prstDash val="solid"/>
              <a:miter/>
            </a:ln>
          </p:spPr>
        </p:sp>
        <p:sp>
          <p:nvSpPr>
            <p:cNvPr id="35" name="TextBox 35"/>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36" name="Group 36"/>
          <p:cNvGrpSpPr/>
          <p:nvPr/>
        </p:nvGrpSpPr>
        <p:grpSpPr>
          <a:xfrm>
            <a:off x="13795318" y="4034891"/>
            <a:ext cx="1279050" cy="1279050"/>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18455"/>
            </a:solidFill>
            <a:ln cap="sq">
              <a:noFill/>
              <a:prstDash val="solid"/>
              <a:miter/>
            </a:ln>
          </p:spPr>
        </p:sp>
        <p:sp>
          <p:nvSpPr>
            <p:cNvPr id="38" name="TextBox 38"/>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39" name="AutoShape 39"/>
          <p:cNvSpPr/>
          <p:nvPr/>
        </p:nvSpPr>
        <p:spPr>
          <a:xfrm flipV="1">
            <a:off x="7396261" y="5499124"/>
            <a:ext cx="0" cy="569644"/>
          </a:xfrm>
          <a:prstGeom prst="line">
            <a:avLst/>
          </a:prstGeom>
          <a:ln w="47625" cap="flat">
            <a:solidFill>
              <a:srgbClr val="5D381C"/>
            </a:solidFill>
            <a:prstDash val="solid"/>
            <a:headEnd type="none" w="sm" len="sm"/>
            <a:tailEnd type="none" w="sm" len="sm"/>
          </a:ln>
        </p:spPr>
      </p:sp>
      <p:sp>
        <p:nvSpPr>
          <p:cNvPr id="40" name="AutoShape 40"/>
          <p:cNvSpPr/>
          <p:nvPr/>
        </p:nvSpPr>
        <p:spPr>
          <a:xfrm flipV="1">
            <a:off x="10915552" y="5499124"/>
            <a:ext cx="0" cy="569644"/>
          </a:xfrm>
          <a:prstGeom prst="line">
            <a:avLst/>
          </a:prstGeom>
          <a:ln w="47625" cap="flat">
            <a:solidFill>
              <a:srgbClr val="5D381C"/>
            </a:solidFill>
            <a:prstDash val="solid"/>
            <a:headEnd type="none" w="sm" len="sm"/>
            <a:tailEnd type="none" w="sm" len="sm"/>
          </a:ln>
        </p:spPr>
      </p:sp>
      <p:sp>
        <p:nvSpPr>
          <p:cNvPr id="41" name="AutoShape 41"/>
          <p:cNvSpPr/>
          <p:nvPr/>
        </p:nvSpPr>
        <p:spPr>
          <a:xfrm flipV="1">
            <a:off x="14434843" y="5499124"/>
            <a:ext cx="0" cy="569644"/>
          </a:xfrm>
          <a:prstGeom prst="line">
            <a:avLst/>
          </a:prstGeom>
          <a:ln w="47625" cap="flat">
            <a:solidFill>
              <a:srgbClr val="5D381C"/>
            </a:solidFill>
            <a:prstDash val="solid"/>
            <a:headEnd type="none" w="sm" len="sm"/>
            <a:tailEnd type="none" w="sm" len="sm"/>
          </a:ln>
        </p:spPr>
      </p:sp>
      <p:sp>
        <p:nvSpPr>
          <p:cNvPr id="42" name="Freeform 42"/>
          <p:cNvSpPr/>
          <p:nvPr/>
        </p:nvSpPr>
        <p:spPr>
          <a:xfrm>
            <a:off x="3414332" y="4235591"/>
            <a:ext cx="877649" cy="877649"/>
          </a:xfrm>
          <a:custGeom>
            <a:avLst/>
            <a:gdLst/>
            <a:ahLst/>
            <a:cxnLst/>
            <a:rect l="l" t="t" r="r" b="b"/>
            <a:pathLst>
              <a:path w="877649" h="877649">
                <a:moveTo>
                  <a:pt x="0" y="0"/>
                </a:moveTo>
                <a:lnTo>
                  <a:pt x="877649" y="0"/>
                </a:lnTo>
                <a:lnTo>
                  <a:pt x="877649" y="877649"/>
                </a:lnTo>
                <a:lnTo>
                  <a:pt x="0" y="8776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3" name="Freeform 43"/>
          <p:cNvSpPr/>
          <p:nvPr/>
        </p:nvSpPr>
        <p:spPr>
          <a:xfrm>
            <a:off x="7063051" y="4218274"/>
            <a:ext cx="666418" cy="1013564"/>
          </a:xfrm>
          <a:custGeom>
            <a:avLst/>
            <a:gdLst/>
            <a:ahLst/>
            <a:cxnLst/>
            <a:rect l="l" t="t" r="r" b="b"/>
            <a:pathLst>
              <a:path w="666418" h="1013564">
                <a:moveTo>
                  <a:pt x="0" y="0"/>
                </a:moveTo>
                <a:lnTo>
                  <a:pt x="666419" y="0"/>
                </a:lnTo>
                <a:lnTo>
                  <a:pt x="666419" y="1013564"/>
                </a:lnTo>
                <a:lnTo>
                  <a:pt x="0" y="10135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4" name="TextBox 44"/>
          <p:cNvSpPr txBox="1"/>
          <p:nvPr/>
        </p:nvSpPr>
        <p:spPr>
          <a:xfrm>
            <a:off x="4837797" y="2235688"/>
            <a:ext cx="8612406" cy="743793"/>
          </a:xfrm>
          <a:prstGeom prst="rect">
            <a:avLst/>
          </a:prstGeom>
        </p:spPr>
        <p:txBody>
          <a:bodyPr lIns="0" tIns="0" rIns="0" bIns="0" rtlCol="0" anchor="t">
            <a:spAutoFit/>
          </a:bodyPr>
          <a:lstStyle/>
          <a:p>
            <a:pPr algn="ctr">
              <a:lnSpc>
                <a:spcPts val="5805"/>
              </a:lnSpc>
            </a:pPr>
            <a:r>
              <a:rPr lang="en-US" sz="4500" spc="44" dirty="0">
                <a:solidFill>
                  <a:srgbClr val="E18455"/>
                </a:solidFill>
                <a:latin typeface="Coiny"/>
              </a:rPr>
              <a:t>Preprocessing</a:t>
            </a:r>
          </a:p>
        </p:txBody>
      </p:sp>
      <p:sp>
        <p:nvSpPr>
          <p:cNvPr id="45" name="TextBox 45"/>
          <p:cNvSpPr txBox="1"/>
          <p:nvPr/>
        </p:nvSpPr>
        <p:spPr>
          <a:xfrm>
            <a:off x="2225442" y="6147242"/>
            <a:ext cx="3303054" cy="1154162"/>
          </a:xfrm>
          <a:prstGeom prst="rect">
            <a:avLst/>
          </a:prstGeom>
        </p:spPr>
        <p:txBody>
          <a:bodyPr wrap="square" lIns="0" tIns="0" rIns="0" bIns="0" rtlCol="0" anchor="t">
            <a:spAutoFit/>
          </a:bodyPr>
          <a:lstStyle/>
          <a:p>
            <a:pPr algn="ctr">
              <a:lnSpc>
                <a:spcPts val="4514"/>
              </a:lnSpc>
            </a:pPr>
            <a:r>
              <a:rPr lang="en-US" sz="3499" spc="34" dirty="0">
                <a:solidFill>
                  <a:srgbClr val="E18455"/>
                </a:solidFill>
                <a:latin typeface="Coiny"/>
              </a:rPr>
              <a:t>Data </a:t>
            </a:r>
          </a:p>
          <a:p>
            <a:pPr algn="ctr">
              <a:lnSpc>
                <a:spcPts val="4514"/>
              </a:lnSpc>
            </a:pPr>
            <a:r>
              <a:rPr lang="en-US" sz="3499" spc="34" dirty="0">
                <a:solidFill>
                  <a:srgbClr val="E18455"/>
                </a:solidFill>
                <a:latin typeface="Coiny"/>
              </a:rPr>
              <a:t>Cleaning</a:t>
            </a:r>
          </a:p>
        </p:txBody>
      </p:sp>
      <p:sp>
        <p:nvSpPr>
          <p:cNvPr id="46" name="TextBox 46"/>
          <p:cNvSpPr txBox="1"/>
          <p:nvPr/>
        </p:nvSpPr>
        <p:spPr>
          <a:xfrm>
            <a:off x="2224931" y="7359737"/>
            <a:ext cx="3303054" cy="1829435"/>
          </a:xfrm>
          <a:prstGeom prst="rect">
            <a:avLst/>
          </a:prstGeom>
        </p:spPr>
        <p:txBody>
          <a:bodyPr lIns="0" tIns="0" rIns="0" bIns="0" rtlCol="0" anchor="t">
            <a:spAutoFit/>
          </a:bodyPr>
          <a:lstStyle/>
          <a:p>
            <a:pPr algn="ctr">
              <a:lnSpc>
                <a:spcPts val="3640"/>
              </a:lnSpc>
            </a:pPr>
            <a:r>
              <a:rPr lang="en-US" sz="2600" dirty="0">
                <a:solidFill>
                  <a:srgbClr val="5D381C"/>
                </a:solidFill>
                <a:latin typeface="Poppins"/>
              </a:rPr>
              <a:t>Describe the methods you used to collect and analyze data</a:t>
            </a:r>
          </a:p>
        </p:txBody>
      </p:sp>
      <p:sp>
        <p:nvSpPr>
          <p:cNvPr id="47" name="TextBox 47"/>
          <p:cNvSpPr txBox="1"/>
          <p:nvPr/>
        </p:nvSpPr>
        <p:spPr>
          <a:xfrm>
            <a:off x="5886544" y="6191576"/>
            <a:ext cx="3019432" cy="1731243"/>
          </a:xfrm>
          <a:prstGeom prst="rect">
            <a:avLst/>
          </a:prstGeom>
        </p:spPr>
        <p:txBody>
          <a:bodyPr wrap="square" lIns="0" tIns="0" rIns="0" bIns="0" rtlCol="0" anchor="t">
            <a:spAutoFit/>
          </a:bodyPr>
          <a:lstStyle/>
          <a:p>
            <a:pPr algn="ctr">
              <a:lnSpc>
                <a:spcPts val="4514"/>
              </a:lnSpc>
            </a:pPr>
            <a:r>
              <a:rPr lang="en-US" sz="3499" spc="34" dirty="0">
                <a:solidFill>
                  <a:srgbClr val="E18455"/>
                </a:solidFill>
                <a:latin typeface="Coiny"/>
              </a:rPr>
              <a:t>Feature Engineering</a:t>
            </a:r>
          </a:p>
          <a:p>
            <a:pPr algn="ctr">
              <a:lnSpc>
                <a:spcPts val="4514"/>
              </a:lnSpc>
            </a:pPr>
            <a:endParaRPr lang="en-US" sz="3499" spc="34" dirty="0">
              <a:solidFill>
                <a:srgbClr val="E18455"/>
              </a:solidFill>
              <a:latin typeface="Coiny"/>
            </a:endParaRPr>
          </a:p>
        </p:txBody>
      </p:sp>
      <p:sp>
        <p:nvSpPr>
          <p:cNvPr id="48" name="TextBox 48"/>
          <p:cNvSpPr txBox="1"/>
          <p:nvPr/>
        </p:nvSpPr>
        <p:spPr>
          <a:xfrm>
            <a:off x="5744733" y="7350218"/>
            <a:ext cx="3303054" cy="1362937"/>
          </a:xfrm>
          <a:prstGeom prst="rect">
            <a:avLst/>
          </a:prstGeom>
        </p:spPr>
        <p:txBody>
          <a:bodyPr lIns="0" tIns="0" rIns="0" bIns="0" rtlCol="0" anchor="t">
            <a:spAutoFit/>
          </a:bodyPr>
          <a:lstStyle/>
          <a:p>
            <a:pPr algn="ctr">
              <a:lnSpc>
                <a:spcPts val="3640"/>
              </a:lnSpc>
            </a:pPr>
            <a:r>
              <a:rPr lang="en-US" sz="2600" dirty="0">
                <a:solidFill>
                  <a:srgbClr val="5D381C"/>
                </a:solidFill>
                <a:latin typeface="Poppins"/>
              </a:rPr>
              <a:t>Process of transforming raw data into features</a:t>
            </a:r>
          </a:p>
        </p:txBody>
      </p:sp>
      <p:sp>
        <p:nvSpPr>
          <p:cNvPr id="49" name="TextBox 49"/>
          <p:cNvSpPr txBox="1"/>
          <p:nvPr/>
        </p:nvSpPr>
        <p:spPr>
          <a:xfrm>
            <a:off x="9604019" y="6118887"/>
            <a:ext cx="2679056" cy="1154162"/>
          </a:xfrm>
          <a:prstGeom prst="rect">
            <a:avLst/>
          </a:prstGeom>
        </p:spPr>
        <p:txBody>
          <a:bodyPr wrap="square" lIns="0" tIns="0" rIns="0" bIns="0" rtlCol="0" anchor="t">
            <a:spAutoFit/>
          </a:bodyPr>
          <a:lstStyle/>
          <a:p>
            <a:pPr algn="ctr">
              <a:lnSpc>
                <a:spcPts val="4514"/>
              </a:lnSpc>
            </a:pPr>
            <a:r>
              <a:rPr lang="en-US" sz="3499" spc="34" dirty="0">
                <a:solidFill>
                  <a:srgbClr val="E18455"/>
                </a:solidFill>
                <a:latin typeface="Coiny"/>
              </a:rPr>
              <a:t>Feature </a:t>
            </a:r>
          </a:p>
          <a:p>
            <a:pPr algn="ctr">
              <a:lnSpc>
                <a:spcPts val="4514"/>
              </a:lnSpc>
            </a:pPr>
            <a:r>
              <a:rPr lang="en-US" sz="3499" spc="34" dirty="0">
                <a:solidFill>
                  <a:srgbClr val="E18455"/>
                </a:solidFill>
                <a:latin typeface="Coiny"/>
              </a:rPr>
              <a:t>Encoding</a:t>
            </a:r>
          </a:p>
        </p:txBody>
      </p:sp>
      <p:sp>
        <p:nvSpPr>
          <p:cNvPr id="50" name="TextBox 50"/>
          <p:cNvSpPr txBox="1"/>
          <p:nvPr/>
        </p:nvSpPr>
        <p:spPr>
          <a:xfrm>
            <a:off x="9292020" y="7262467"/>
            <a:ext cx="3303054" cy="1829435"/>
          </a:xfrm>
          <a:prstGeom prst="rect">
            <a:avLst/>
          </a:prstGeom>
        </p:spPr>
        <p:txBody>
          <a:bodyPr lIns="0" tIns="0" rIns="0" bIns="0" rtlCol="0" anchor="t">
            <a:spAutoFit/>
          </a:bodyPr>
          <a:lstStyle/>
          <a:p>
            <a:pPr algn="ctr">
              <a:lnSpc>
                <a:spcPts val="3640"/>
              </a:lnSpc>
            </a:pPr>
            <a:r>
              <a:rPr lang="en-US" sz="2600" dirty="0">
                <a:solidFill>
                  <a:srgbClr val="5D381C"/>
                </a:solidFill>
                <a:latin typeface="Poppins"/>
              </a:rPr>
              <a:t>Transform the </a:t>
            </a:r>
          </a:p>
          <a:p>
            <a:pPr algn="ctr">
              <a:lnSpc>
                <a:spcPts val="3640"/>
              </a:lnSpc>
            </a:pPr>
            <a:r>
              <a:rPr lang="en-US" sz="2600" dirty="0">
                <a:solidFill>
                  <a:srgbClr val="5D381C"/>
                </a:solidFill>
                <a:latin typeface="Poppins"/>
              </a:rPr>
              <a:t>categorical values </a:t>
            </a:r>
          </a:p>
          <a:p>
            <a:pPr algn="ctr">
              <a:lnSpc>
                <a:spcPts val="3640"/>
              </a:lnSpc>
            </a:pPr>
            <a:r>
              <a:rPr lang="en-US" sz="2600" dirty="0">
                <a:solidFill>
                  <a:srgbClr val="5D381C"/>
                </a:solidFill>
                <a:latin typeface="Poppins"/>
              </a:rPr>
              <a:t>into numerical </a:t>
            </a:r>
          </a:p>
          <a:p>
            <a:pPr algn="ctr">
              <a:lnSpc>
                <a:spcPts val="3640"/>
              </a:lnSpc>
            </a:pPr>
            <a:r>
              <a:rPr lang="en-US" sz="2600" dirty="0">
                <a:solidFill>
                  <a:srgbClr val="5D381C"/>
                </a:solidFill>
                <a:latin typeface="Poppins"/>
              </a:rPr>
              <a:t>ones</a:t>
            </a:r>
          </a:p>
        </p:txBody>
      </p:sp>
      <p:sp>
        <p:nvSpPr>
          <p:cNvPr id="51" name="TextBox 51"/>
          <p:cNvSpPr txBox="1"/>
          <p:nvPr/>
        </p:nvSpPr>
        <p:spPr>
          <a:xfrm>
            <a:off x="12482907" y="6199329"/>
            <a:ext cx="3903872" cy="1154162"/>
          </a:xfrm>
          <a:prstGeom prst="rect">
            <a:avLst/>
          </a:prstGeom>
        </p:spPr>
        <p:txBody>
          <a:bodyPr wrap="square" lIns="0" tIns="0" rIns="0" bIns="0" rtlCol="0" anchor="t">
            <a:spAutoFit/>
          </a:bodyPr>
          <a:lstStyle/>
          <a:p>
            <a:pPr algn="ctr">
              <a:lnSpc>
                <a:spcPts val="4514"/>
              </a:lnSpc>
            </a:pPr>
            <a:r>
              <a:rPr lang="en-US" sz="3499" spc="34" dirty="0">
                <a:solidFill>
                  <a:srgbClr val="E18455"/>
                </a:solidFill>
                <a:latin typeface="Coiny"/>
              </a:rPr>
              <a:t>Feature </a:t>
            </a:r>
          </a:p>
          <a:p>
            <a:pPr algn="ctr">
              <a:lnSpc>
                <a:spcPts val="4514"/>
              </a:lnSpc>
            </a:pPr>
            <a:r>
              <a:rPr lang="en-US" sz="3499" spc="34" dirty="0">
                <a:solidFill>
                  <a:srgbClr val="E18455"/>
                </a:solidFill>
                <a:latin typeface="Coiny"/>
              </a:rPr>
              <a:t>Transformation</a:t>
            </a:r>
          </a:p>
        </p:txBody>
      </p:sp>
      <p:sp>
        <p:nvSpPr>
          <p:cNvPr id="52" name="TextBox 52"/>
          <p:cNvSpPr txBox="1"/>
          <p:nvPr/>
        </p:nvSpPr>
        <p:spPr>
          <a:xfrm>
            <a:off x="12869980" y="7276806"/>
            <a:ext cx="3303054" cy="1362937"/>
          </a:xfrm>
          <a:prstGeom prst="rect">
            <a:avLst/>
          </a:prstGeom>
        </p:spPr>
        <p:txBody>
          <a:bodyPr lIns="0" tIns="0" rIns="0" bIns="0" rtlCol="0" anchor="t">
            <a:spAutoFit/>
          </a:bodyPr>
          <a:lstStyle/>
          <a:p>
            <a:pPr algn="ctr">
              <a:lnSpc>
                <a:spcPts val="3640"/>
              </a:lnSpc>
            </a:pPr>
            <a:r>
              <a:rPr lang="en-US" sz="2600" dirty="0">
                <a:solidFill>
                  <a:srgbClr val="5D381C"/>
                </a:solidFill>
                <a:latin typeface="Poppins"/>
              </a:rPr>
              <a:t>Transform the </a:t>
            </a:r>
          </a:p>
          <a:p>
            <a:pPr algn="ctr">
              <a:lnSpc>
                <a:spcPts val="3640"/>
              </a:lnSpc>
            </a:pPr>
            <a:r>
              <a:rPr lang="en-US" sz="2600" dirty="0">
                <a:solidFill>
                  <a:srgbClr val="5D381C"/>
                </a:solidFill>
                <a:latin typeface="Poppins"/>
              </a:rPr>
              <a:t>data to the normal </a:t>
            </a:r>
          </a:p>
          <a:p>
            <a:pPr algn="ctr">
              <a:lnSpc>
                <a:spcPts val="3640"/>
              </a:lnSpc>
            </a:pPr>
            <a:r>
              <a:rPr lang="en-US" sz="2600" dirty="0">
                <a:solidFill>
                  <a:srgbClr val="5D381C"/>
                </a:solidFill>
                <a:latin typeface="Poppins"/>
              </a:rPr>
              <a:t>distribution</a:t>
            </a:r>
          </a:p>
        </p:txBody>
      </p:sp>
      <p:sp>
        <p:nvSpPr>
          <p:cNvPr id="53" name="Freeform 53"/>
          <p:cNvSpPr/>
          <p:nvPr/>
        </p:nvSpPr>
        <p:spPr>
          <a:xfrm>
            <a:off x="10469024" y="4235591"/>
            <a:ext cx="893057" cy="893057"/>
          </a:xfrm>
          <a:custGeom>
            <a:avLst/>
            <a:gdLst/>
            <a:ahLst/>
            <a:cxnLst/>
            <a:rect l="l" t="t" r="r" b="b"/>
            <a:pathLst>
              <a:path w="893057" h="893057">
                <a:moveTo>
                  <a:pt x="0" y="0"/>
                </a:moveTo>
                <a:lnTo>
                  <a:pt x="893056" y="0"/>
                </a:lnTo>
                <a:lnTo>
                  <a:pt x="893056" y="893056"/>
                </a:lnTo>
                <a:lnTo>
                  <a:pt x="0" y="89305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4" name="Freeform 54"/>
          <p:cNvSpPr/>
          <p:nvPr/>
        </p:nvSpPr>
        <p:spPr>
          <a:xfrm>
            <a:off x="14207235" y="4218274"/>
            <a:ext cx="704079" cy="996247"/>
          </a:xfrm>
          <a:custGeom>
            <a:avLst/>
            <a:gdLst/>
            <a:ahLst/>
            <a:cxnLst/>
            <a:rect l="l" t="t" r="r" b="b"/>
            <a:pathLst>
              <a:path w="704079" h="996247">
                <a:moveTo>
                  <a:pt x="0" y="0"/>
                </a:moveTo>
                <a:lnTo>
                  <a:pt x="704079" y="0"/>
                </a:lnTo>
                <a:lnTo>
                  <a:pt x="704079" y="996248"/>
                </a:lnTo>
                <a:lnTo>
                  <a:pt x="0" y="99624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55" name="Freeform 55"/>
          <p:cNvSpPr/>
          <p:nvPr/>
        </p:nvSpPr>
        <p:spPr>
          <a:xfrm rot="3207531">
            <a:off x="15731899" y="-1930446"/>
            <a:ext cx="2840387" cy="5966081"/>
          </a:xfrm>
          <a:custGeom>
            <a:avLst/>
            <a:gdLst/>
            <a:ahLst/>
            <a:cxnLst/>
            <a:rect l="l" t="t" r="r" b="b"/>
            <a:pathLst>
              <a:path w="2840387" h="5966081">
                <a:moveTo>
                  <a:pt x="0" y="0"/>
                </a:moveTo>
                <a:lnTo>
                  <a:pt x="2840387" y="0"/>
                </a:lnTo>
                <a:lnTo>
                  <a:pt x="2840387" y="5966082"/>
                </a:lnTo>
                <a:lnTo>
                  <a:pt x="0" y="596608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56" name="Freeform 56"/>
          <p:cNvSpPr/>
          <p:nvPr/>
        </p:nvSpPr>
        <p:spPr>
          <a:xfrm rot="-9230465">
            <a:off x="-300556" y="7602674"/>
            <a:ext cx="2207856" cy="4637484"/>
          </a:xfrm>
          <a:custGeom>
            <a:avLst/>
            <a:gdLst/>
            <a:ahLst/>
            <a:cxnLst/>
            <a:rect l="l" t="t" r="r" b="b"/>
            <a:pathLst>
              <a:path w="2207856" h="4637484">
                <a:moveTo>
                  <a:pt x="0" y="0"/>
                </a:moveTo>
                <a:lnTo>
                  <a:pt x="2207857" y="0"/>
                </a:lnTo>
                <a:lnTo>
                  <a:pt x="2207857" y="4637484"/>
                </a:lnTo>
                <a:lnTo>
                  <a:pt x="0" y="463748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Group 5"/>
          <p:cNvGrpSpPr/>
          <p:nvPr/>
        </p:nvGrpSpPr>
        <p:grpSpPr>
          <a:xfrm>
            <a:off x="1496294" y="908358"/>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 name="Group 8"/>
          <p:cNvGrpSpPr/>
          <p:nvPr/>
        </p:nvGrpSpPr>
        <p:grpSpPr>
          <a:xfrm>
            <a:off x="5069506" y="3407219"/>
            <a:ext cx="8148069" cy="3371296"/>
            <a:chOff x="0" y="0"/>
            <a:chExt cx="2145994" cy="887913"/>
          </a:xfrm>
        </p:grpSpPr>
        <p:sp>
          <p:nvSpPr>
            <p:cNvPr id="9" name="Freeform 9"/>
            <p:cNvSpPr/>
            <p:nvPr/>
          </p:nvSpPr>
          <p:spPr>
            <a:xfrm>
              <a:off x="0" y="0"/>
              <a:ext cx="2145994" cy="887913"/>
            </a:xfrm>
            <a:custGeom>
              <a:avLst/>
              <a:gdLst/>
              <a:ahLst/>
              <a:cxnLst/>
              <a:rect l="l" t="t" r="r" b="b"/>
              <a:pathLst>
                <a:path w="2145994" h="887913">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w="47625" cap="rnd">
              <a:solidFill>
                <a:srgbClr val="5D381C"/>
              </a:solidFill>
              <a:prstDash val="solid"/>
              <a:round/>
            </a:ln>
          </p:spPr>
        </p:sp>
        <p:sp>
          <p:nvSpPr>
            <p:cNvPr id="10" name="TextBox 10"/>
            <p:cNvSpPr txBox="1"/>
            <p:nvPr/>
          </p:nvSpPr>
          <p:spPr>
            <a:xfrm>
              <a:off x="0" y="-57150"/>
              <a:ext cx="2145994" cy="945063"/>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1" name="Freeform 11"/>
          <p:cNvSpPr/>
          <p:nvPr/>
        </p:nvSpPr>
        <p:spPr>
          <a:xfrm>
            <a:off x="14066520" y="4249092"/>
            <a:ext cx="737119" cy="1061297"/>
          </a:xfrm>
          <a:custGeom>
            <a:avLst/>
            <a:gdLst/>
            <a:ahLst/>
            <a:cxnLst/>
            <a:rect l="l" t="t" r="r" b="b"/>
            <a:pathLst>
              <a:path w="737119" h="1061297">
                <a:moveTo>
                  <a:pt x="0" y="0"/>
                </a:moveTo>
                <a:lnTo>
                  <a:pt x="737119" y="0"/>
                </a:lnTo>
                <a:lnTo>
                  <a:pt x="737119" y="1061298"/>
                </a:lnTo>
                <a:lnTo>
                  <a:pt x="0" y="10612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3381299" y="5792132"/>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4301603" y="6432492"/>
            <a:ext cx="584719" cy="841873"/>
          </a:xfrm>
          <a:custGeom>
            <a:avLst/>
            <a:gdLst/>
            <a:ahLst/>
            <a:cxnLst/>
            <a:rect l="l" t="t" r="r" b="b"/>
            <a:pathLst>
              <a:path w="584719" h="841873">
                <a:moveTo>
                  <a:pt x="0" y="0"/>
                </a:moveTo>
                <a:lnTo>
                  <a:pt x="584719" y="0"/>
                </a:lnTo>
                <a:lnTo>
                  <a:pt x="584719" y="841874"/>
                </a:lnTo>
                <a:lnTo>
                  <a:pt x="0" y="84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805740" y="4655916"/>
            <a:ext cx="8675601" cy="1609725"/>
          </a:xfrm>
          <a:prstGeom prst="rect">
            <a:avLst/>
          </a:prstGeom>
        </p:spPr>
        <p:txBody>
          <a:bodyPr lIns="0" tIns="0" rIns="0" bIns="0" rtlCol="0" anchor="t">
            <a:spAutoFit/>
          </a:bodyPr>
          <a:lstStyle/>
          <a:p>
            <a:pPr marL="0" marR="0" lvl="0" indent="0" algn="ctr" defTabSz="914400" rtl="0" eaLnBrk="1" fontAlgn="auto" latinLnBrk="0" hangingPunct="1">
              <a:lnSpc>
                <a:spcPts val="6299"/>
              </a:lnSpc>
              <a:spcBef>
                <a:spcPts val="0"/>
              </a:spcBef>
              <a:spcAft>
                <a:spcPts val="0"/>
              </a:spcAft>
              <a:buClrTx/>
              <a:buSzTx/>
              <a:buFontTx/>
              <a:buNone/>
              <a:tabLst/>
              <a:defRPr/>
            </a:pPr>
            <a:r>
              <a:rPr kumimoji="0" lang="en-US" sz="4500" b="0" i="0" u="none" strike="noStrike" kern="1200" cap="none" spc="44" normalizeH="0" baseline="0" noProof="0" dirty="0">
                <a:ln>
                  <a:noFill/>
                </a:ln>
                <a:solidFill>
                  <a:srgbClr val="E18455"/>
                </a:solidFill>
                <a:effectLst/>
                <a:uLnTx/>
                <a:uFillTx/>
                <a:latin typeface="Poppins Bold"/>
                <a:ea typeface="+mn-ea"/>
                <a:cs typeface="+mn-cs"/>
              </a:rPr>
              <a:t>Data Modeling</a:t>
            </a:r>
          </a:p>
          <a:p>
            <a:pPr marL="0" marR="0" lvl="0" indent="0" algn="ctr" defTabSz="914400" rtl="0" eaLnBrk="1" fontAlgn="auto" latinLnBrk="0" hangingPunct="1">
              <a:lnSpc>
                <a:spcPts val="6299"/>
              </a:lnSpc>
              <a:spcBef>
                <a:spcPct val="0"/>
              </a:spcBef>
              <a:spcAft>
                <a:spcPts val="0"/>
              </a:spcAft>
              <a:buClrTx/>
              <a:buSzTx/>
              <a:buFontTx/>
              <a:buNone/>
              <a:tabLst/>
              <a:defRPr/>
            </a:pPr>
            <a:endParaRPr kumimoji="0" lang="en-US" sz="4500" b="0" i="0" u="none" strike="noStrike" kern="1200" cap="none" spc="44" normalizeH="0" baseline="0" noProof="0" dirty="0">
              <a:ln>
                <a:noFill/>
              </a:ln>
              <a:solidFill>
                <a:srgbClr val="E18455"/>
              </a:solidFill>
              <a:effectLst/>
              <a:uLnTx/>
              <a:uFillTx/>
              <a:latin typeface="Poppins Bold"/>
              <a:ea typeface="+mn-ea"/>
              <a:cs typeface="+mn-cs"/>
            </a:endParaRPr>
          </a:p>
        </p:txBody>
      </p:sp>
      <p:sp>
        <p:nvSpPr>
          <p:cNvPr id="15" name="Freeform 15"/>
          <p:cNvSpPr/>
          <p:nvPr/>
        </p:nvSpPr>
        <p:spPr>
          <a:xfrm>
            <a:off x="13481800" y="3407219"/>
            <a:ext cx="584719" cy="841873"/>
          </a:xfrm>
          <a:custGeom>
            <a:avLst/>
            <a:gdLst/>
            <a:ahLst/>
            <a:cxnLst/>
            <a:rect l="l" t="t" r="r" b="b"/>
            <a:pathLst>
              <a:path w="584719" h="841873">
                <a:moveTo>
                  <a:pt x="0" y="0"/>
                </a:moveTo>
                <a:lnTo>
                  <a:pt x="584720" y="0"/>
                </a:lnTo>
                <a:lnTo>
                  <a:pt x="584720" y="841873"/>
                </a:lnTo>
                <a:lnTo>
                  <a:pt x="0" y="8418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2053046" y="901152"/>
            <a:ext cx="2065372" cy="4191715"/>
          </a:xfrm>
          <a:custGeom>
            <a:avLst/>
            <a:gdLst/>
            <a:ahLst/>
            <a:cxnLst/>
            <a:rect l="l" t="t" r="r" b="b"/>
            <a:pathLst>
              <a:path w="2065372" h="4191715">
                <a:moveTo>
                  <a:pt x="0" y="0"/>
                </a:moveTo>
                <a:lnTo>
                  <a:pt x="2065372" y="0"/>
                </a:lnTo>
                <a:lnTo>
                  <a:pt x="2065372" y="4191715"/>
                </a:lnTo>
                <a:lnTo>
                  <a:pt x="0" y="41917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4329543" y="6363155"/>
            <a:ext cx="1588787" cy="2592976"/>
          </a:xfrm>
          <a:custGeom>
            <a:avLst/>
            <a:gdLst/>
            <a:ahLst/>
            <a:cxnLst/>
            <a:rect l="l" t="t" r="r" b="b"/>
            <a:pathLst>
              <a:path w="1588787" h="2592976">
                <a:moveTo>
                  <a:pt x="0" y="0"/>
                </a:moveTo>
                <a:lnTo>
                  <a:pt x="1588788" y="0"/>
                </a:lnTo>
                <a:lnTo>
                  <a:pt x="1588788" y="2592976"/>
                </a:lnTo>
                <a:lnTo>
                  <a:pt x="0" y="25929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525234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942</Words>
  <Application>Microsoft Office PowerPoint</Application>
  <PresentationFormat>Custom</PresentationFormat>
  <Paragraphs>91</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Coiny</vt:lpstr>
      <vt:lpstr>Poppins</vt:lpstr>
      <vt:lpstr>Arial</vt:lpstr>
      <vt:lpstr>Calibri</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Aesthetic Cute Group Project Presentation</dc:title>
  <cp:lastModifiedBy>ASUS</cp:lastModifiedBy>
  <cp:revision>5</cp:revision>
  <dcterms:created xsi:type="dcterms:W3CDTF">2006-08-16T00:00:00Z</dcterms:created>
  <dcterms:modified xsi:type="dcterms:W3CDTF">2024-01-11T04:55:06Z</dcterms:modified>
  <dc:identifier>DAF4tm-ne5c</dc:identifier>
</cp:coreProperties>
</file>